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33.xml" ContentType="application/vnd.openxmlformats-officedocument.presentationml.notesSlide+xml"/>
  <Override PartName="/ppt/notesSlides/notesSlide35.xml" ContentType="application/vnd.openxmlformats-officedocument.presentationml.notesSlide+xml"/>
  <Override PartName="/ppt/notesSlides/notesSlide32.xml" ContentType="application/vnd.openxmlformats-officedocument.presentationml.notesSlide+xml"/>
  <Override PartName="/ppt/notesSlides/notesSlide34.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44"/>
  </p:notesMasterIdLst>
  <p:handoutMasterIdLst>
    <p:handoutMasterId r:id="rId45"/>
  </p:handoutMasterIdLst>
  <p:sldIdLst>
    <p:sldId id="339" r:id="rId2"/>
    <p:sldId id="292" r:id="rId3"/>
    <p:sldId id="293" r:id="rId4"/>
    <p:sldId id="294" r:id="rId5"/>
    <p:sldId id="295" r:id="rId6"/>
    <p:sldId id="297" r:id="rId7"/>
    <p:sldId id="298" r:id="rId8"/>
    <p:sldId id="299" r:id="rId9"/>
    <p:sldId id="340" r:id="rId10"/>
    <p:sldId id="300" r:id="rId11"/>
    <p:sldId id="301" r:id="rId12"/>
    <p:sldId id="302" r:id="rId13"/>
    <p:sldId id="303" r:id="rId14"/>
    <p:sldId id="304" r:id="rId15"/>
    <p:sldId id="341"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9" r:id="rId30"/>
    <p:sldId id="320" r:id="rId31"/>
    <p:sldId id="321" r:id="rId32"/>
    <p:sldId id="322" r:id="rId33"/>
    <p:sldId id="323" r:id="rId34"/>
    <p:sldId id="325" r:id="rId35"/>
    <p:sldId id="334" r:id="rId36"/>
    <p:sldId id="336" r:id="rId37"/>
    <p:sldId id="338" r:id="rId38"/>
    <p:sldId id="327" r:id="rId39"/>
    <p:sldId id="328" r:id="rId40"/>
    <p:sldId id="329" r:id="rId41"/>
    <p:sldId id="330" r:id="rId42"/>
    <p:sldId id="331" r:id="rId43"/>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idongxiangzjhw (Aaron)" initials="L(" lastIdx="27" clrIdx="0">
    <p:extLst>
      <p:ext uri="{19B8F6BF-5375-455C-9EA6-DF929625EA0E}">
        <p15:presenceInfo xmlns:p15="http://schemas.microsoft.com/office/powerpoint/2012/main" userId="S-1-5-21-147214757-305610072-1517763936-2997863" providerId="AD"/>
      </p:ext>
    </p:extLst>
  </p:cmAuthor>
  <p:cmAuthor id="2" name="xululu (A)" initials="x(" lastIdx="3" clrIdx="1">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DFF9"/>
    <a:srgbClr val="F3FBFE"/>
    <a:srgbClr val="00B0F0"/>
    <a:srgbClr val="1AABE2"/>
    <a:srgbClr val="BAE6F6"/>
    <a:srgbClr val="FFD17D"/>
    <a:srgbClr val="FFF2CC"/>
    <a:srgbClr val="EC7061"/>
    <a:srgbClr val="F4FBFE"/>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972" autoAdjust="0"/>
  </p:normalViewPr>
  <p:slideViewPr>
    <p:cSldViewPr snapToGrid="0" snapToObjects="1">
      <p:cViewPr varScale="1">
        <p:scale>
          <a:sx n="99" d="100"/>
          <a:sy n="99" d="100"/>
        </p:scale>
        <p:origin x="384" y="84"/>
      </p:cViewPr>
      <p:guideLst>
        <p:guide pos="3840"/>
        <p:guide orient="horz" pos="23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75" d="100"/>
          <a:sy n="75" d="100"/>
        </p:scale>
        <p:origin x="3546" y="22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74037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35709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719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18250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organization model defines the terms manager, agent, and managed object. It describes the components of a network management system, their functions, and their basic architecture. </a:t>
            </a:r>
            <a:endParaRPr lang="en-US" altLang="zh-CN" dirty="0">
              <a:latin typeface="Huawei Sans" panose="020C0503030203020204" pitchFamily="34" charset="0"/>
            </a:endParaRPr>
          </a:p>
          <a:p>
            <a:r>
              <a:rPr dirty="0">
                <a:latin typeface="Huawei Sans" panose="020C0503030203020204" pitchFamily="34" charset="0"/>
              </a:rPr>
              <a:t>The information model is related to the relationship and storage of management information. It specifies the information database that describes the managed objects and their relationships. The structure of management information (SMI) defines the syntax and semantics of the management information stored in the Management Information Base (MIB). Both the agent process and manager process use the MIB to exchange and store management information.</a:t>
            </a:r>
            <a:endParaRPr lang="en-US" altLang="zh-CN" dirty="0">
              <a:latin typeface="Huawei Sans" panose="020C0503030203020204" pitchFamily="34" charset="0"/>
            </a:endParaRPr>
          </a:p>
          <a:p>
            <a:r>
              <a:rPr dirty="0">
                <a:latin typeface="Huawei Sans" panose="020C0503030203020204" pitchFamily="34" charset="0"/>
              </a:rPr>
              <a:t>The communication model deals with the way information is exchanged between agents and managers and between managers. The communication model contains three key elements: transport protocol, application protocol, and the actual message to be transmitted.</a:t>
            </a:r>
            <a:endParaRPr lang="en-US" altLang="zh-CN" dirty="0">
              <a:latin typeface="Huawei Sans" panose="020C0503030203020204" pitchFamily="34" charset="0"/>
            </a:endParaRPr>
          </a:p>
          <a:p>
            <a:r>
              <a:rPr dirty="0">
                <a:latin typeface="Huawei Sans" panose="020C0503030203020204" pitchFamily="34" charset="0"/>
              </a:rPr>
              <a:t>The functional model defines five functional areas for network management: configuration management, performance management, fault management, security management, and accounting management.</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10352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OSI defines five functional models for network management:</a:t>
            </a:r>
            <a:endParaRPr lang="en-US" altLang="zh-CN" dirty="0">
              <a:latin typeface="Huawei Sans" panose="020C0503030203020204" pitchFamily="34" charset="0"/>
            </a:endParaRPr>
          </a:p>
          <a:p>
            <a:r>
              <a:rPr dirty="0">
                <a:latin typeface="Huawei Sans" panose="020C0503030203020204" pitchFamily="34" charset="0"/>
              </a:rPr>
              <a:t>Configuration management:</a:t>
            </a:r>
            <a:endParaRPr lang="en-US" altLang="zh-CN" dirty="0">
              <a:latin typeface="Huawei Sans" panose="020C0503030203020204" pitchFamily="34" charset="0"/>
            </a:endParaRPr>
          </a:p>
          <a:p>
            <a:pPr marL="355600" lvl="1" indent="-177800"/>
            <a:r>
              <a:rPr dirty="0">
                <a:latin typeface="Huawei Sans" panose="020C0503030203020204" pitchFamily="34" charset="0"/>
              </a:rPr>
              <a:t>Configuration management is concerned with initializing a network, provisioning the network resources and services, and monitoring and controlling the network. More specifically, the responsibilities of configuration management include setting, maintaining, adding, and updating the relationship among components and the status of the components during network operation.</a:t>
            </a:r>
            <a:endParaRPr lang="en-US" altLang="zh-CN" dirty="0">
              <a:latin typeface="Huawei Sans" panose="020C0503030203020204" pitchFamily="34" charset="0"/>
            </a:endParaRPr>
          </a:p>
          <a:p>
            <a:pPr marL="355600" lvl="1" indent="-177800"/>
            <a:r>
              <a:rPr dirty="0">
                <a:latin typeface="Huawei Sans" panose="020C0503030203020204" pitchFamily="34" charset="0"/>
              </a:rPr>
              <a:t>Configuration management consists of both device configuration and network configuration. Device configuration can be performed either locally or remotely. Automated network configuration, such as Dynamic Host Configuration Protocol (DHCP) and Domain Name </a:t>
            </a:r>
            <a:r>
              <a:rPr lang="en-US" dirty="0">
                <a:latin typeface="Huawei Sans" panose="020C0503030203020204" pitchFamily="34" charset="0"/>
              </a:rPr>
              <a:t>System </a:t>
            </a:r>
            <a:r>
              <a:rPr dirty="0">
                <a:latin typeface="Huawei Sans" panose="020C0503030203020204" pitchFamily="34" charset="0"/>
              </a:rPr>
              <a:t>(DNS), plays a key role in network management.</a:t>
            </a:r>
            <a:endParaRPr lang="en-US" altLang="zh-CN" dirty="0">
              <a:latin typeface="Huawei Sans" panose="020C0503030203020204" pitchFamily="34" charset="0"/>
            </a:endParaRPr>
          </a:p>
          <a:p>
            <a:r>
              <a:rPr dirty="0">
                <a:latin typeface="Huawei Sans" panose="020C0503030203020204" pitchFamily="34" charset="0"/>
              </a:rPr>
              <a:t>Performance management:</a:t>
            </a:r>
            <a:endParaRPr lang="en-US" altLang="zh-CN" dirty="0">
              <a:latin typeface="Huawei Sans" panose="020C0503030203020204" pitchFamily="34" charset="0"/>
            </a:endParaRPr>
          </a:p>
          <a:p>
            <a:pPr marL="355600" lvl="1" indent="-177800"/>
            <a:r>
              <a:rPr dirty="0">
                <a:latin typeface="Huawei Sans" panose="020C0503030203020204" pitchFamily="34" charset="0"/>
              </a:rPr>
              <a:t>Performance management is concerned with evaluating and reporting the behavior and the effectiveness of the managed network objects. A network monitoring system can measure and display the status of the network, such as collecting statistics about the traffic volume, network availability, response time, and throughput.</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021169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Fault management:</a:t>
            </a:r>
            <a:endParaRPr lang="en-US" altLang="zh-CN" dirty="0">
              <a:latin typeface="Huawei Sans" panose="020C0503030203020204" pitchFamily="34" charset="0"/>
            </a:endParaRPr>
          </a:p>
          <a:p>
            <a:pPr marL="355600" lvl="1" indent="-177800"/>
            <a:r>
              <a:rPr dirty="0">
                <a:latin typeface="Huawei Sans" panose="020C0503030203020204" pitchFamily="34" charset="0"/>
              </a:rPr>
              <a:t>Fault management involves detection, isolation, and correction of abnormal operations that may cause the failure of the OSI network. The major goal of fault management is to ensure that the network is always available and when a fault occurs, it can be fixed as rapidly as possible.</a:t>
            </a:r>
            <a:endParaRPr lang="en-US" altLang="zh-CN" dirty="0">
              <a:latin typeface="Huawei Sans" panose="020C0503030203020204" pitchFamily="34" charset="0"/>
            </a:endParaRPr>
          </a:p>
          <a:p>
            <a:r>
              <a:rPr dirty="0">
                <a:latin typeface="Huawei Sans" panose="020C0503030203020204" pitchFamily="34" charset="0"/>
              </a:rPr>
              <a:t>Security management:</a:t>
            </a:r>
            <a:endParaRPr lang="en-US" altLang="zh-CN" dirty="0">
              <a:latin typeface="Huawei Sans" panose="020C0503030203020204" pitchFamily="34" charset="0"/>
            </a:endParaRPr>
          </a:p>
          <a:p>
            <a:pPr marL="355600" lvl="1" indent="-177800"/>
            <a:r>
              <a:rPr dirty="0">
                <a:latin typeface="Huawei Sans" panose="020C0503030203020204" pitchFamily="34" charset="0"/>
              </a:rPr>
              <a:t>Security management protects the networks and systems from unauthorized access and security attacks. The mechanisms for security management include authentication, encryption and authorization. Security management is also concerned with generation, distribution, and storage of encryption keys as well as other security-related information. Security management may include security systems, such as firewalls and intrusion detection systems, that provide real-time event monitoring and event logs.</a:t>
            </a:r>
            <a:endParaRPr lang="en-US" altLang="zh-CN" dirty="0">
              <a:latin typeface="Huawei Sans" panose="020C0503030203020204" pitchFamily="34" charset="0"/>
            </a:endParaRPr>
          </a:p>
          <a:p>
            <a:r>
              <a:rPr dirty="0">
                <a:latin typeface="Huawei Sans" panose="020C0503030203020204" pitchFamily="34" charset="0"/>
              </a:rPr>
              <a:t>Accounting management:</a:t>
            </a:r>
            <a:endParaRPr lang="en-US" altLang="zh-CN" dirty="0">
              <a:latin typeface="Huawei Sans" panose="020C0503030203020204" pitchFamily="34" charset="0"/>
            </a:endParaRPr>
          </a:p>
          <a:p>
            <a:pPr marL="355600" lvl="1" indent="-177800"/>
            <a:r>
              <a:rPr dirty="0">
                <a:latin typeface="Huawei Sans" panose="020C0503030203020204" pitchFamily="34" charset="0"/>
              </a:rPr>
              <a:t>Accounting management enables charge for the use of managed objects to be measured and the cost for such use to be determined. The measure may include the resources consumed, the facilities used to collect accounting data, and set billing parameters for the services used by customers, the maintenance of the databases used for billing purposes, and the preparation of resource usage and billing reports.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71296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6133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command-line interface (CLI) supports both network configuration management and network monitoring management.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dirty="0">
                <a:latin typeface="Huawei Sans" panose="020C0503030203020204" pitchFamily="34" charset="0"/>
              </a:rPr>
              <a:t>The Set function of </a:t>
            </a:r>
            <a:r>
              <a:rPr lang="en-US" dirty="0">
                <a:latin typeface="Huawei Sans" panose="020C0503030203020204" pitchFamily="34" charset="0"/>
              </a:rPr>
              <a:t>the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Simple Network Management Protocol (</a:t>
            </a:r>
            <a:r>
              <a:rPr dirty="0">
                <a:latin typeface="Huawei Sans" panose="020C0503030203020204" pitchFamily="34" charset="0"/>
              </a:rPr>
              <a:t>SNMP</a:t>
            </a:r>
            <a:r>
              <a:rPr lang="en-US" dirty="0">
                <a:latin typeface="Huawei Sans" panose="020C0503030203020204" pitchFamily="34" charset="0"/>
              </a:rPr>
              <a:t>)</a:t>
            </a:r>
            <a:r>
              <a:rPr dirty="0">
                <a:latin typeface="Huawei Sans" panose="020C0503030203020204" pitchFamily="34" charset="0"/>
              </a:rPr>
              <a:t> supports network configuration management, and its Trap function supports network monitoring management.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The Edit function of </a:t>
            </a:r>
            <a:r>
              <a:rPr lang="en-US" sz="1100" dirty="0">
                <a:latin typeface="Huawei Sans" panose="020C0503030203020204" pitchFamily="34" charset="0"/>
              </a:rPr>
              <a:t>the </a:t>
            </a:r>
            <a:r>
              <a:rPr lang="en-US" altLang="zh-CN" sz="1100" dirty="0">
                <a:latin typeface="Huawei Sans" panose="020C0503030203020204" pitchFamily="34" charset="0"/>
                <a:ea typeface="方正兰亭黑简体" panose="02000000000000000000" pitchFamily="2" charset="-122"/>
                <a:sym typeface="Huawei Sans" panose="020C0503030203020204" pitchFamily="34" charset="0"/>
              </a:rPr>
              <a:t>Network Configuration Protocol (</a:t>
            </a:r>
            <a:r>
              <a:rPr sz="1100" dirty="0">
                <a:latin typeface="Huawei Sans" panose="020C0503030203020204" pitchFamily="34" charset="0"/>
              </a:rPr>
              <a:t>NETCONF</a:t>
            </a:r>
            <a:r>
              <a:rPr lang="en-US" sz="1100" dirty="0">
                <a:latin typeface="Huawei Sans" panose="020C0503030203020204" pitchFamily="34" charset="0"/>
              </a:rPr>
              <a:t>)</a:t>
            </a:r>
            <a:r>
              <a:rPr sz="1100" dirty="0">
                <a:latin typeface="Huawei Sans" panose="020C0503030203020204" pitchFamily="34" charset="0"/>
              </a:rPr>
              <a:t> supports network configuration management, and its Get function supports network monitoring management.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615742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 network administrator can use the CLI to configure devices and monitor networks, which are simple and convenient. However, automation tools must be used to perform batch configuration, once large-scale deployment is needed.</a:t>
            </a:r>
            <a:endParaRPr lang="en-US" altLang="zh-CN" dirty="0">
              <a:latin typeface="Huawei Sans" panose="020C0503030203020204" pitchFamily="34" charset="0"/>
            </a:endParaRPr>
          </a:p>
          <a:p>
            <a:r>
              <a:rPr dirty="0">
                <a:latin typeface="Huawei Sans" panose="020C0503030203020204" pitchFamily="34" charset="0"/>
              </a:rPr>
              <a:t>Telnet is an abbreviation of </a:t>
            </a:r>
            <a:r>
              <a:rPr lang="en-US" dirty="0">
                <a:latin typeface="Huawei Sans" panose="020C0503030203020204" pitchFamily="34" charset="0"/>
              </a:rPr>
              <a:t>the words “</a:t>
            </a:r>
            <a:r>
              <a:rPr dirty="0">
                <a:latin typeface="Huawei Sans" panose="020C0503030203020204" pitchFamily="34" charset="0"/>
              </a:rPr>
              <a:t>telecom</a:t>
            </a:r>
            <a:r>
              <a:rPr lang="en-US" baseline="0" dirty="0">
                <a:latin typeface="Huawei Sans" panose="020C0503030203020204" pitchFamily="34" charset="0"/>
              </a:rPr>
              <a:t> </a:t>
            </a:r>
            <a:r>
              <a:rPr dirty="0">
                <a:latin typeface="Huawei Sans" panose="020C0503030203020204" pitchFamily="34" charset="0"/>
              </a:rPr>
              <a:t>(Telecommunications) networks".</a:t>
            </a:r>
            <a:endParaRPr lang="en-US" altLang="zh-CN" dirty="0">
              <a:latin typeface="Huawei Sans" panose="020C0503030203020204" pitchFamily="34" charset="0"/>
            </a:endParaRPr>
          </a:p>
          <a:p>
            <a:pPr marL="355600" lvl="1" indent="-177800"/>
            <a:r>
              <a:rPr dirty="0">
                <a:latin typeface="Huawei Sans" panose="020C0503030203020204" pitchFamily="34" charset="0"/>
              </a:rPr>
              <a:t>Telnet uses the dedicated TCP port 23. Telnet is not a secure communications protocol and it transmits data, including passwords, in </a:t>
            </a:r>
            <a:r>
              <a:rPr lang="en-US" dirty="0">
                <a:latin typeface="Huawei Sans" panose="020C0503030203020204" pitchFamily="34" charset="0"/>
              </a:rPr>
              <a:t>plain </a:t>
            </a:r>
            <a:r>
              <a:rPr dirty="0">
                <a:latin typeface="Huawei Sans" panose="020C0503030203020204" pitchFamily="34" charset="0"/>
              </a:rPr>
              <a:t>text over the network or Internet.</a:t>
            </a:r>
            <a:endParaRPr lang="en-US" altLang="zh-CN" dirty="0">
              <a:latin typeface="Huawei Sans" panose="020C0503030203020204" pitchFamily="34" charset="0"/>
            </a:endParaRPr>
          </a:p>
          <a:p>
            <a:pPr marL="355600" lvl="1" indent="-177800"/>
            <a:r>
              <a:rPr dirty="0">
                <a:latin typeface="Huawei Sans" panose="020C0503030203020204" pitchFamily="34" charset="0"/>
              </a:rPr>
              <a:t>Telnet does not use any authentication policies or data encryption techniques.</a:t>
            </a:r>
            <a:endParaRPr lang="en-US" altLang="zh-CN" dirty="0">
              <a:latin typeface="Huawei Sans" panose="020C0503030203020204" pitchFamily="34" charset="0"/>
            </a:endParaRPr>
          </a:p>
          <a:p>
            <a:r>
              <a:rPr dirty="0">
                <a:latin typeface="Huawei Sans" panose="020C0503030203020204" pitchFamily="34" charset="0"/>
              </a:rPr>
              <a:t>SSH</a:t>
            </a:r>
            <a:r>
              <a:rPr lang="en-US" dirty="0">
                <a:latin typeface="Huawei Sans" panose="020C0503030203020204" pitchFamily="34" charset="0"/>
              </a:rPr>
              <a:t> (</a:t>
            </a:r>
            <a:r>
              <a:rPr lang="en-US" altLang="zh-CN" dirty="0">
                <a:latin typeface="Huawei Sans" panose="020C0503030203020204" pitchFamily="34" charset="0"/>
              </a:rPr>
              <a:t>Secure Shell)</a:t>
            </a:r>
          </a:p>
          <a:p>
            <a:pPr marL="355600" lvl="1" indent="-177800"/>
            <a:r>
              <a:rPr dirty="0">
                <a:latin typeface="Huawei Sans" panose="020C0503030203020204" pitchFamily="34" charset="0"/>
              </a:rPr>
              <a:t>SSH uses the dedicated TCP port 22. It is a secure protocol that transmits encrypted data over the network or Internet. Once encrypted, it is extremely difficult to extract and read the data.</a:t>
            </a:r>
            <a:endParaRPr lang="en-US" altLang="zh-CN" dirty="0">
              <a:latin typeface="Huawei Sans" panose="020C0503030203020204" pitchFamily="34" charset="0"/>
            </a:endParaRPr>
          </a:p>
          <a:p>
            <a:pPr marL="355600" lvl="1" indent="-177800"/>
            <a:r>
              <a:rPr dirty="0">
                <a:latin typeface="Huawei Sans" panose="020C0503030203020204" pitchFamily="34" charset="0"/>
              </a:rPr>
              <a:t>SSH uses public keys to authenticate access users, which provides higher security.</a:t>
            </a:r>
            <a:endParaRPr lang="en-US" altLang="zh-CN" dirty="0">
              <a:latin typeface="Huawei Sans" panose="020C0503030203020204" pitchFamily="34" charset="0"/>
            </a:endParaRPr>
          </a:p>
          <a:p>
            <a:r>
              <a:rPr dirty="0">
                <a:latin typeface="Huawei Sans" panose="020C0503030203020204" pitchFamily="34" charset="0"/>
              </a:rPr>
              <a:t>Telnet and SSH are two methods for remotely managing devices, among which SSH is more secure. Therefore, SSH is usually a required protocol on the network</a:t>
            </a:r>
            <a:r>
              <a:rPr lang="en-US" dirty="0">
                <a:latin typeface="Huawei Sans" panose="020C0503030203020204" pitchFamily="34" charset="0"/>
              </a:rPr>
              <a:t>s</a:t>
            </a:r>
            <a:r>
              <a:rPr dirty="0">
                <a:latin typeface="Huawei Sans" panose="020C0503030203020204" pitchFamily="34" charset="0"/>
              </a:rPr>
              <a:t>.</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36273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NMS: The NMS sends various query packets to and receives traps from managed devices.</a:t>
            </a:r>
            <a:endParaRPr lang="en-US" altLang="zh-CN" b="0" dirty="0">
              <a:latin typeface="Huawei Sans" panose="020C0503030203020204" pitchFamily="34" charset="0"/>
            </a:endParaRPr>
          </a:p>
          <a:p>
            <a:r>
              <a:rPr dirty="0">
                <a:latin typeface="Huawei Sans" panose="020C0503030203020204" pitchFamily="34" charset="0"/>
              </a:rPr>
              <a:t>Managed devices refer to the devices that are managed by the NMS.</a:t>
            </a:r>
            <a:endParaRPr lang="en-US" altLang="zh-CN" b="0" dirty="0">
              <a:latin typeface="Huawei Sans" panose="020C0503030203020204" pitchFamily="34" charset="0"/>
            </a:endParaRPr>
          </a:p>
          <a:p>
            <a:r>
              <a:rPr dirty="0">
                <a:latin typeface="Huawei Sans" panose="020C0503030203020204" pitchFamily="34" charset="0"/>
              </a:rPr>
              <a:t>An agent is a process residing on a managed device. An agent provides the following functions:</a:t>
            </a:r>
            <a:endParaRPr lang="en-US" altLang="zh-CN" b="1" dirty="0">
              <a:latin typeface="Huawei Sans" panose="020C0503030203020204" pitchFamily="34" charset="0"/>
            </a:endParaRPr>
          </a:p>
          <a:p>
            <a:pPr marL="355600" lvl="1" indent="-177800"/>
            <a:r>
              <a:rPr dirty="0">
                <a:latin typeface="Huawei Sans" panose="020C0503030203020204" pitchFamily="34" charset="0"/>
              </a:rPr>
              <a:t>Receives and parses query packets from the NMS.</a:t>
            </a:r>
          </a:p>
          <a:p>
            <a:pPr marL="355600" lvl="1" indent="-177800"/>
            <a:r>
              <a:rPr dirty="0">
                <a:latin typeface="Huawei Sans" panose="020C0503030203020204" pitchFamily="34" charset="0"/>
              </a:rPr>
              <a:t>Reads or writes management variables based on the packet type, generates response packets, and send</a:t>
            </a:r>
            <a:r>
              <a:rPr lang="en-US" dirty="0">
                <a:latin typeface="Huawei Sans" panose="020C0503030203020204" pitchFamily="34" charset="0"/>
              </a:rPr>
              <a:t>s</a:t>
            </a:r>
            <a:r>
              <a:rPr dirty="0">
                <a:latin typeface="Huawei Sans" panose="020C0503030203020204" pitchFamily="34" charset="0"/>
              </a:rPr>
              <a:t> the response packets to the NMS.</a:t>
            </a:r>
          </a:p>
          <a:p>
            <a:pPr marL="355600" lvl="1" indent="-177800"/>
            <a:r>
              <a:rPr dirty="0">
                <a:latin typeface="Huawei Sans" panose="020C0503030203020204" pitchFamily="34" charset="0"/>
              </a:rPr>
              <a:t>Proactively generates a trap when an event occurs (for example, when a port goes up or down, the STP topology changes, or the OSPF neighbor relationship is down) based on the trap triggering conditions defined by each protocol module, and reports the event to the NMS.</a:t>
            </a:r>
          </a:p>
          <a:p>
            <a:r>
              <a:rPr dirty="0">
                <a:latin typeface="Huawei Sans" panose="020C0503030203020204" pitchFamily="34" charset="0"/>
              </a:rPr>
              <a:t>The Management Information Base (MIB) is a database that specifies the variables maintained by managed devices, that is, the information that can be queried and set by the agents. The MIB defines a series of attributes for managed devices, including the name, status, access permission, and data type of the </a:t>
            </a:r>
            <a:r>
              <a:rPr lang="en-US" dirty="0">
                <a:latin typeface="Huawei Sans" panose="020C0503030203020204" pitchFamily="34" charset="0"/>
              </a:rPr>
              <a:t>managed </a:t>
            </a:r>
            <a:r>
              <a:rPr dirty="0">
                <a:latin typeface="Huawei Sans" panose="020C0503030203020204" pitchFamily="34" charset="0"/>
              </a:rPr>
              <a:t>objects.</a:t>
            </a:r>
            <a:endParaRPr lang="en-US" altLang="zh-CN" dirty="0">
              <a:latin typeface="Huawei Sans" panose="020C0503030203020204" pitchFamily="34" charset="0"/>
            </a:endParaRPr>
          </a:p>
          <a:p>
            <a:r>
              <a:rPr dirty="0">
                <a:latin typeface="Huawei Sans" panose="020C0503030203020204" pitchFamily="34" charset="0"/>
              </a:rPr>
              <a:t>Object identifier (OID): A MIB uses a tree structure, with each node in the tree indicating a managed object. An object can be uniquely identified by a path, known as the OID, that starts from the root of the tree.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135939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69056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14947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NETCONF uses SSH to secure transmission and uses Remote Procedure Calls (RPCs) to implement communication between the client and server.</a:t>
            </a:r>
            <a:endParaRPr lang="en-US" altLang="zh-CN" sz="110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rgbClr val="C00000"/>
                </a:solidFill>
                <a:latin typeface="Huawei Sans" panose="020C0503030203020204" pitchFamily="34" charset="0"/>
              </a:rPr>
              <a:t>NETCONF messages are presented as XML documents.</a:t>
            </a:r>
            <a:endParaRPr lang="en-US" altLang="zh-CN" sz="1100" dirty="0">
              <a:solidFill>
                <a:srgbClr val="C00000"/>
              </a:solidFill>
              <a:latin typeface="Huawei Sans" panose="020C0503030203020204" pitchFamily="34" charset="0"/>
            </a:endParaRPr>
          </a:p>
        </p:txBody>
      </p:sp>
    </p:spTree>
    <p:extLst>
      <p:ext uri="{BB962C8B-B14F-4D97-AF65-F5344CB8AC3E}">
        <p14:creationId xmlns:p14="http://schemas.microsoft.com/office/powerpoint/2010/main" val="1428264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latin typeface="Huawei Sans" panose="020C0503030203020204" pitchFamily="34" charset="0"/>
              </a:rPr>
              <a:t>NETCONF provides a set of mechanism for managing network devices. With this mechanism, users can add, modify, delete, back up, restore, lock, and unlock network device configurations. In addition, NETCONF provides transaction and session operation functions to obtain network device configuration and status information.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789787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A typical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system has three components: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data exporter (NDE),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collector (NSC), and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data analyzer (NDA).</a:t>
            </a:r>
            <a:endParaRPr lang="en-US" altLang="zh-CN" sz="1100" b="0" i="0" kern="1200" dirty="0">
              <a:solidFill>
                <a:schemeClr val="tx1"/>
              </a:solidFill>
              <a:effectLst/>
              <a:latin typeface="Huawei Sans" panose="020C0503030203020204" pitchFamily="34" charset="0"/>
              <a:ea typeface="微软雅黑" panose="020B0503020204020204" pitchFamily="34" charset="-122"/>
              <a:cs typeface="+mn-cs"/>
            </a:endParaRPr>
          </a:p>
          <a:p>
            <a:pPr marL="355600" lvl="1" indent="-177800"/>
            <a:r>
              <a:rPr sz="1100" dirty="0">
                <a:solidFill>
                  <a:schemeClr val="tx1"/>
                </a:solidFill>
                <a:latin typeface="Huawei Sans" panose="020C0503030203020204" pitchFamily="34" charset="0"/>
              </a:rPr>
              <a:t>NDE: An NDE is a device configured with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functions. It analyzes and processes network flows, extracts flows that meet conditions for statistics collection, and exports the statistics to the NDA. The NDE can perform operations (such as aggregation) on the statistics before exporting them to the NDA.    </a:t>
            </a:r>
            <a:endParaRPr lang="en-US" altLang="zh-CN" sz="1100" b="0" i="0" kern="1200" dirty="0">
              <a:solidFill>
                <a:schemeClr val="tx1"/>
              </a:solidFill>
              <a:effectLst/>
              <a:latin typeface="Huawei Sans" panose="020C0503030203020204" pitchFamily="34" charset="0"/>
              <a:ea typeface="微软雅黑" panose="020B0503020204020204" pitchFamily="34" charset="-122"/>
              <a:cs typeface="+mn-cs"/>
            </a:endParaRPr>
          </a:p>
          <a:p>
            <a:pPr marL="355600" lvl="1" indent="-177800"/>
            <a:r>
              <a:rPr sz="1100" dirty="0">
                <a:solidFill>
                  <a:schemeClr val="tx1"/>
                </a:solidFill>
                <a:latin typeface="Huawei Sans" panose="020C0503030203020204" pitchFamily="34" charset="0"/>
              </a:rPr>
              <a:t>NSC: An NSC is a program running in Windows or UNIX that parses packets from NDEs and saves the statistics to a database for the NDA to parse. It can collect, filter, and aggregate data exported from multiple NDEs.</a:t>
            </a:r>
            <a:endParaRPr lang="en-US" altLang="zh-CN" sz="1100" b="0" i="0" kern="1200" dirty="0">
              <a:solidFill>
                <a:schemeClr val="tx1"/>
              </a:solidFill>
              <a:effectLst/>
              <a:latin typeface="Huawei Sans" panose="020C0503030203020204" pitchFamily="34" charset="0"/>
              <a:ea typeface="微软雅黑" panose="020B0503020204020204" pitchFamily="34" charset="-122"/>
              <a:cs typeface="+mn-cs"/>
            </a:endParaRPr>
          </a:p>
          <a:p>
            <a:pPr marL="355600" lvl="1" indent="-177800"/>
            <a:r>
              <a:rPr dirty="0">
                <a:latin typeface="Huawei Sans" panose="020C0503030203020204" pitchFamily="34" charset="0"/>
              </a:rPr>
              <a:t>NDA: An NDA is a network traffic analysis tool that extracts statistics from the NSC, processes the statistics, and generates reports. The reports provide reference for various services, such as traffic-based charging, network planning, and attack monitoring. Typically, the NDA provides a graphical user interface for users to easily obtain, display, and analyze collected data.</a:t>
            </a:r>
            <a:endParaRPr lang="en-US" altLang="zh-CN" dirty="0">
              <a:latin typeface="Huawei Sans" panose="020C0503030203020204" pitchFamily="34" charset="0"/>
            </a:endParaRPr>
          </a:p>
          <a:p>
            <a:pPr lvl="0"/>
            <a:r>
              <a:rPr dirty="0">
                <a:latin typeface="Huawei Sans" panose="020C0503030203020204" pitchFamily="34" charset="0"/>
              </a:rPr>
              <a:t>Flow statistics can be exported in two modes:</a:t>
            </a:r>
            <a:endParaRPr lang="en-US" altLang="zh-CN" dirty="0">
              <a:latin typeface="Huawei Sans" panose="020C0503030203020204" pitchFamily="34" charset="0"/>
            </a:endParaRPr>
          </a:p>
          <a:p>
            <a:pPr marL="355600" lvl="1" indent="-177800"/>
            <a:r>
              <a:rPr dirty="0">
                <a:latin typeface="Huawei Sans" panose="020C0503030203020204" pitchFamily="34" charset="0"/>
              </a:rPr>
              <a:t>Original flow statistics export: After the aging timer expires, the statistics of each flow are exported to the NSC. The advantage of this mode is that the NSC can obtain the detailed statistics of all flows.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sz="1100" dirty="0">
                <a:solidFill>
                  <a:schemeClr val="tx1"/>
                </a:solidFill>
                <a:latin typeface="Huawei Sans" panose="020C0503030203020204" pitchFamily="34" charset="0"/>
              </a:rPr>
              <a:t>Aggregation flow statistics export: The device summarizes the original flows with the same aggregation keywords</a:t>
            </a:r>
            <a:r>
              <a:rPr lang="en-US" sz="1100" dirty="0">
                <a:solidFill>
                  <a:schemeClr val="tx1"/>
                </a:solidFill>
                <a:latin typeface="Huawei Sans" panose="020C0503030203020204" pitchFamily="34" charset="0"/>
              </a:rPr>
              <a:t> to </a:t>
            </a:r>
            <a:r>
              <a:rPr sz="1100" dirty="0">
                <a:solidFill>
                  <a:schemeClr val="tx1"/>
                </a:solidFill>
                <a:latin typeface="Huawei Sans" panose="020C0503030203020204" pitchFamily="34" charset="0"/>
              </a:rPr>
              <a:t>obtain statistics on the aggregation flow. In this way, originals flows are aggregated before they are exported, significantly saving network bandwidth.</a:t>
            </a: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26947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In real networking, the NSC and NDA are typically integrated on one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server. The NDE samples packets to obtain outbound traffic information on GE0/0/1 and creates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flows based on certain conditions. When the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buffer is full or a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flow is aged out, the NDE encapsulates statistics in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packets and sends the packets to the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server. The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server analyzes and processes the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packets, and then displays the analysis result.</a:t>
            </a:r>
            <a:endParaRPr lang="en-US" altLang="zh-CN" sz="1100" b="0" i="0" kern="1200" dirty="0">
              <a:solidFill>
                <a:schemeClr val="tx1"/>
              </a:solidFill>
              <a:effectLst/>
              <a:latin typeface="Huawei Sans" panose="020C0503030203020204" pitchFamily="34" charset="0"/>
              <a:ea typeface="+mn-ea"/>
              <a:cs typeface="+mn-cs"/>
            </a:endParaRPr>
          </a:p>
          <a:p>
            <a:r>
              <a:rPr sz="1100" dirty="0">
                <a:solidFill>
                  <a:schemeClr val="tx1"/>
                </a:solidFill>
                <a:latin typeface="Huawei Sans" panose="020C0503030203020204" pitchFamily="34" charset="0"/>
              </a:rPr>
              <a:t>Implementation and limitations of traditional traffic statistics collection methods: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IP packet-based statistics</a:t>
            </a:r>
            <a:r>
              <a:rPr lang="en-US" dirty="0">
                <a:solidFill>
                  <a:schemeClr val="tx1"/>
                </a:solidFill>
                <a:latin typeface="Huawei Sans" panose="020C0503030203020204" pitchFamily="34" charset="0"/>
              </a:rPr>
              <a:t> collection</a:t>
            </a:r>
            <a:r>
              <a:rPr dirty="0">
                <a:solidFill>
                  <a:schemeClr val="tx1"/>
                </a:solidFill>
                <a:latin typeface="Huawei Sans" panose="020C0503030203020204" pitchFamily="34" charset="0"/>
              </a:rPr>
              <a:t>: The collected statistics are simple and include only limited types of information.</a:t>
            </a:r>
            <a:endParaRPr lang="en-US" altLang="zh-CN" b="0" i="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ACLs: A large number of ACLs are required and statistics about mismatching packets cannot be collected.</a:t>
            </a:r>
            <a:endParaRPr lang="en-US" altLang="zh-CN" b="0" i="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SNMP: The protocol has limited functions. It collects statistics through continuous polling, wasting CPU and network resources.</a:t>
            </a:r>
            <a:endParaRPr lang="en-US" altLang="zh-CN" b="0" i="0" kern="1200" dirty="0">
              <a:solidFill>
                <a:schemeClr val="tx1"/>
              </a:solidFill>
              <a:effectLst/>
              <a:latin typeface="Huawei Sans" panose="020C0503030203020204" pitchFamily="34" charset="0"/>
              <a:ea typeface="+mn-ea"/>
              <a:cs typeface="+mn-cs"/>
            </a:endParaRPr>
          </a:p>
          <a:p>
            <a:pPr marL="355600" marR="0" lvl="1" indent="-1778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solidFill>
                  <a:schemeClr val="tx1"/>
                </a:solidFill>
                <a:latin typeface="Huawei Sans" panose="020C0503030203020204" pitchFamily="34" charset="0"/>
              </a:rPr>
              <a:t>Port mirroring: This function has high cost and occupies one port of the device. </a:t>
            </a:r>
            <a:r>
              <a:rPr lang="en-US" altLang="zh-CN" dirty="0">
                <a:latin typeface="Huawei Sans" panose="020C0503030203020204" pitchFamily="34" charset="0"/>
              </a:rPr>
              <a:t>Statistics cannot be collected </a:t>
            </a:r>
            <a:r>
              <a:rPr dirty="0">
                <a:solidFill>
                  <a:schemeClr val="tx1"/>
                </a:solidFill>
                <a:latin typeface="Huawei Sans" panose="020C0503030203020204" pitchFamily="34" charset="0"/>
              </a:rPr>
              <a:t>on </a:t>
            </a:r>
            <a:r>
              <a:rPr lang="en-US" altLang="zh-CN" dirty="0">
                <a:latin typeface="Huawei Sans" panose="020C0503030203020204" pitchFamily="34" charset="0"/>
              </a:rPr>
              <a:t>ports that do not support mirroring.</a:t>
            </a:r>
            <a:endParaRPr lang="en-US" altLang="zh-CN" b="0" i="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Physical-layer replication: The cost is high, and dedicated hardware devices need to be purchased.</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860856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With flow sampling, an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agent samples packets in the specified direction on the specified interface based on a sampling rate, and analyzes the packets to obtain information about packet data content. Flow sampling focuses on traffic details, facilitating monitoring and analysis of traffic behaviors on the network.</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sz="1100" dirty="0">
                <a:solidFill>
                  <a:schemeClr val="tx1"/>
                </a:solidFill>
                <a:latin typeface="Huawei Sans" panose="020C0503030203020204" pitchFamily="34" charset="0"/>
              </a:rPr>
              <a:t>With flow sampling, an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agent can obtain the entire packet or part of the packet header.</a:t>
            </a:r>
            <a:endParaRPr lang="en-US" altLang="zh-CN" sz="1100" b="0" i="0" kern="1200" dirty="0">
              <a:solidFill>
                <a:schemeClr val="tx1"/>
              </a:solidFill>
              <a:effectLst/>
              <a:latin typeface="Huawei Sans" panose="020C0503030203020204" pitchFamily="34" charset="0"/>
              <a:ea typeface="+mn-ea"/>
              <a:cs typeface="+mn-cs"/>
            </a:endParaRPr>
          </a:p>
          <a:p>
            <a:r>
              <a:rPr sz="1100" dirty="0">
                <a:solidFill>
                  <a:schemeClr val="tx1"/>
                </a:solidFill>
                <a:latin typeface="Huawei Sans" panose="020C0503030203020204" pitchFamily="34" charset="0"/>
              </a:rPr>
              <a:t>With counter sampling, an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agent periodically obtains traffic statistics on an interface. In contrast with flow sampling, counter sampling focuses on traffic statistics on an interface rather than traffic details.</a:t>
            </a:r>
            <a:endParaRPr lang="en-US" altLang="zh-CN" sz="1100" b="0" i="0" kern="1200" dirty="0">
              <a:solidFill>
                <a:schemeClr val="tx1"/>
              </a:solidFill>
              <a:effectLst/>
              <a:latin typeface="Huawei Sans" panose="020C0503030203020204" pitchFamily="34" charset="0"/>
              <a:ea typeface="+mn-ea"/>
              <a:cs typeface="+mn-cs"/>
            </a:endParaRPr>
          </a:p>
          <a:p>
            <a:endParaRPr lang="en-US" altLang="zh-CN" sz="1100" b="0" i="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455656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As shown in the figure, an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agent is connected to a remote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collector so that traffic statistics can be collected and analyzed based on interfaces.</a:t>
            </a:r>
            <a:endParaRPr lang="zh-CN" altLang="en-US"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NetStream</a:t>
            </a:r>
            <a:r>
              <a:rPr dirty="0">
                <a:latin typeface="Huawei Sans" panose="020C0503030203020204" pitchFamily="34" charset="0"/>
              </a:rPr>
              <a:t> is also a technology that collects and analyzes traffic statistics. In </a:t>
            </a:r>
            <a:r>
              <a:rPr dirty="0" err="1">
                <a:latin typeface="Huawei Sans" panose="020C0503030203020204" pitchFamily="34" charset="0"/>
              </a:rPr>
              <a:t>NetStream</a:t>
            </a:r>
            <a:r>
              <a:rPr dirty="0">
                <a:latin typeface="Huawei Sans" panose="020C0503030203020204" pitchFamily="34" charset="0"/>
              </a:rPr>
              <a:t>, </a:t>
            </a:r>
            <a:r>
              <a:rPr lang="en-US" altLang="zh-CN" dirty="0">
                <a:latin typeface="Huawei Sans" panose="020C0503030203020204" pitchFamily="34" charset="0"/>
              </a:rPr>
              <a:t>a network device preliminarily collects and analyzes traffic statistics and then saves the statistics to a cache. The network device exports the statistics when they expire or when the cache overflows. </a:t>
            </a:r>
            <a:r>
              <a:rPr lang="en-US" dirty="0">
                <a:latin typeface="Huawei Sans" panose="020C0503030203020204" pitchFamily="34" charset="0"/>
              </a:rPr>
              <a:t>Different from </a:t>
            </a:r>
            <a:r>
              <a:rPr dirty="0" err="1">
                <a:latin typeface="Huawei Sans" panose="020C0503030203020204" pitchFamily="34" charset="0"/>
              </a:rPr>
              <a:t>NetStream</a:t>
            </a:r>
            <a:r>
              <a:rPr dirty="0">
                <a:latin typeface="Huawei Sans" panose="020C0503030203020204" pitchFamily="34" charset="0"/>
              </a:rPr>
              <a:t>, </a:t>
            </a:r>
            <a:r>
              <a:rPr dirty="0" err="1">
                <a:latin typeface="Huawei Sans" panose="020C0503030203020204" pitchFamily="34" charset="0"/>
              </a:rPr>
              <a:t>sFlow</a:t>
            </a:r>
            <a:r>
              <a:rPr dirty="0">
                <a:latin typeface="Huawei Sans" panose="020C0503030203020204" pitchFamily="34" charset="0"/>
              </a:rPr>
              <a:t> does not require a cache, because </a:t>
            </a:r>
            <a:r>
              <a:rPr lang="en-US" dirty="0">
                <a:latin typeface="Huawei Sans" panose="020C0503030203020204" pitchFamily="34" charset="0"/>
              </a:rPr>
              <a:t>a </a:t>
            </a:r>
            <a:r>
              <a:rPr dirty="0">
                <a:latin typeface="Huawei Sans" panose="020C0503030203020204" pitchFamily="34" charset="0"/>
              </a:rPr>
              <a:t>network device only sample</a:t>
            </a:r>
            <a:r>
              <a:rPr lang="en-US" dirty="0">
                <a:latin typeface="Huawei Sans" panose="020C0503030203020204" pitchFamily="34" charset="0"/>
              </a:rPr>
              <a:t>s</a:t>
            </a:r>
            <a:r>
              <a:rPr dirty="0">
                <a:latin typeface="Huawei Sans" panose="020C0503030203020204" pitchFamily="34" charset="0"/>
              </a:rPr>
              <a:t> packets and a remote collector will collect and analyze traffic statistics.</a:t>
            </a:r>
            <a:endParaRPr lang="en-US" altLang="zh-CN" sz="1100" b="0" i="0" kern="1200" dirty="0">
              <a:solidFill>
                <a:schemeClr val="tx1"/>
              </a:solidFill>
              <a:effectLst/>
              <a:latin typeface="Huawei Sans" panose="020C0503030203020204" pitchFamily="34" charset="0"/>
              <a:ea typeface="+mn-ea"/>
              <a:cs typeface="+mn-cs"/>
            </a:endParaRPr>
          </a:p>
          <a:p>
            <a:r>
              <a:rPr sz="1100" dirty="0">
                <a:solidFill>
                  <a:schemeClr val="tx1"/>
                </a:solidFill>
                <a:latin typeface="Huawei Sans" panose="020C0503030203020204" pitchFamily="34" charset="0"/>
              </a:rPr>
              <a:t>Therefore,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has the following advantages over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sz="1100" dirty="0">
                <a:solidFill>
                  <a:schemeClr val="tx1"/>
                </a:solidFill>
                <a:latin typeface="Huawei Sans" panose="020C0503030203020204" pitchFamily="34" charset="0"/>
              </a:rPr>
              <a:t>Fewer resources and lower costs</a:t>
            </a:r>
            <a:r>
              <a:rPr lang="en-US" sz="1100" dirty="0">
                <a:solidFill>
                  <a:schemeClr val="tx1"/>
                </a:solidFill>
                <a:latin typeface="Huawei Sans" panose="020C0503030203020204" pitchFamily="34" charset="0"/>
              </a:rPr>
              <a:t>:</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does not require a cache, so it uses only a small number of resources on network devices, lowering costs.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sz="1100" dirty="0">
                <a:solidFill>
                  <a:schemeClr val="tx1"/>
                </a:solidFill>
                <a:latin typeface="Huawei Sans" panose="020C0503030203020204" pitchFamily="34" charset="0"/>
              </a:rPr>
              <a:t>Flexible collector deployment</a:t>
            </a:r>
            <a:r>
              <a:rPr lang="en-US" sz="1100" dirty="0">
                <a:solidFill>
                  <a:schemeClr val="tx1"/>
                </a:solidFill>
                <a:latin typeface="Huawei Sans" panose="020C0503030203020204" pitchFamily="34" charset="0"/>
              </a:rPr>
              <a:t>:</a:t>
            </a:r>
            <a:r>
              <a:rPr sz="1100" dirty="0">
                <a:solidFill>
                  <a:schemeClr val="tx1"/>
                </a:solidFill>
                <a:latin typeface="Huawei Sans" panose="020C0503030203020204" pitchFamily="34" charset="0"/>
              </a:rPr>
              <a:t> The collector can be deployed flexibly, enabling traffic statistics to be collected and analyzed based on various traffic characteristics.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750254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sz="1100" dirty="0">
                <a:solidFill>
                  <a:schemeClr val="tx1"/>
                </a:solidFill>
                <a:latin typeface="Huawei Sans" panose="020C0503030203020204" pitchFamily="34" charset="0"/>
              </a:rPr>
              <a:t>With the popularization of networks and emergence of new technologies, the network scale is </a:t>
            </a:r>
            <a:r>
              <a:rPr lang="en-US" sz="1100" dirty="0">
                <a:solidFill>
                  <a:schemeClr val="tx1"/>
                </a:solidFill>
                <a:latin typeface="Huawei Sans" panose="020C0503030203020204" pitchFamily="34" charset="0"/>
              </a:rPr>
              <a:t>growing</a:t>
            </a:r>
            <a:r>
              <a:rPr sz="1100" dirty="0">
                <a:solidFill>
                  <a:schemeClr val="tx1"/>
                </a:solidFill>
                <a:latin typeface="Huawei Sans" panose="020C0503030203020204" pitchFamily="34" charset="0"/>
              </a:rPr>
              <a:t>, network deployment is increasingly complex, and users have higher requirements on service quality. To meet user requirements, network O&amp;M must be more refined and intelligent. Network O&amp;M are</a:t>
            </a:r>
            <a:r>
              <a:rPr lang="en-US" sz="1100" dirty="0">
                <a:solidFill>
                  <a:schemeClr val="tx1"/>
                </a:solidFill>
                <a:latin typeface="Huawei Sans" panose="020C0503030203020204" pitchFamily="34" charset="0"/>
              </a:rPr>
              <a:t>, however,</a:t>
            </a:r>
            <a:r>
              <a:rPr sz="1100" dirty="0">
                <a:solidFill>
                  <a:schemeClr val="tx1"/>
                </a:solidFill>
                <a:latin typeface="Huawei Sans" panose="020C0503030203020204" pitchFamily="34" charset="0"/>
              </a:rPr>
              <a:t> faced with the following challenges: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00000"/>
              </a:lnSpc>
            </a:pPr>
            <a:r>
              <a:rPr sz="1100" dirty="0">
                <a:solidFill>
                  <a:schemeClr val="tx1"/>
                </a:solidFill>
                <a:latin typeface="Huawei Sans" panose="020C0503030203020204" pitchFamily="34" charset="0"/>
              </a:rPr>
              <a:t>Ultra-large scale: A large number of devices need to be managed and massive amount of information is monitored.</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00000"/>
              </a:lnSpc>
            </a:pPr>
            <a:r>
              <a:rPr sz="1100" dirty="0">
                <a:solidFill>
                  <a:schemeClr val="tx1"/>
                </a:solidFill>
                <a:latin typeface="Huawei Sans" panose="020C0503030203020204" pitchFamily="34" charset="0"/>
              </a:rPr>
              <a:t>Quick fault locating: Users want faults to be located within seconds or even </a:t>
            </a:r>
            <a:r>
              <a:rPr sz="1100" dirty="0" err="1">
                <a:solidFill>
                  <a:schemeClr val="tx1"/>
                </a:solidFill>
                <a:latin typeface="Huawei Sans" panose="020C0503030203020204" pitchFamily="34" charset="0"/>
              </a:rPr>
              <a:t>subseconds</a:t>
            </a:r>
            <a:r>
              <a:rPr sz="1100" dirty="0">
                <a:solidFill>
                  <a:schemeClr val="tx1"/>
                </a:solidFill>
                <a:latin typeface="Huawei Sans" panose="020C0503030203020204" pitchFamily="34" charset="0"/>
              </a:rPr>
              <a:t> on complex networks.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00000"/>
              </a:lnSpc>
            </a:pPr>
            <a:r>
              <a:rPr sz="1100" dirty="0">
                <a:solidFill>
                  <a:schemeClr val="tx1"/>
                </a:solidFill>
                <a:latin typeface="Huawei Sans" panose="020C0503030203020204" pitchFamily="34" charset="0"/>
              </a:rPr>
              <a:t>Refined monitoring: Various types of data needs to be monitored at a finer granularity to reflect the network status completely and accurately. With the monitoring information, possible faults can be predicted, providing a sound foundation for network optimization. Network O&amp;M involves monitoring not only traffic statistics on interfaces, packet loss on each flow, CPU usage, and memory usage, but also the latency and jitter of each flow, latency of each packet on its transmission path, and buffer usage on each device.</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The collector, analyzer, and controller are </a:t>
            </a:r>
            <a:r>
              <a:rPr lang="en-US" dirty="0">
                <a:latin typeface="Huawei Sans" panose="020C0503030203020204" pitchFamily="34" charset="0"/>
              </a:rPr>
              <a:t>components of</a:t>
            </a:r>
            <a:r>
              <a:rPr dirty="0">
                <a:latin typeface="Huawei Sans" panose="020C0503030203020204" pitchFamily="34" charset="0"/>
              </a:rPr>
              <a:t> the network management system.</a:t>
            </a:r>
            <a:endParaRPr lang="en-US" altLang="zh-CN" dirty="0">
              <a:latin typeface="Huawei Sans" panose="020C0503030203020204" pitchFamily="34" charset="0"/>
            </a:endParaRPr>
          </a:p>
          <a:p>
            <a:pPr marL="355600" lvl="1" indent="-177800">
              <a:lnSpc>
                <a:spcPct val="100000"/>
              </a:lnSpc>
            </a:pPr>
            <a:r>
              <a:rPr sz="1100" dirty="0">
                <a:solidFill>
                  <a:schemeClr val="tx1"/>
                </a:solidFill>
                <a:latin typeface="Huawei Sans" panose="020C0503030203020204" pitchFamily="34" charset="0"/>
              </a:rPr>
              <a:t>The collector receives and stores monitoring data reported by network devices.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00000"/>
              </a:lnSpc>
            </a:pPr>
            <a:r>
              <a:rPr sz="1100" dirty="0">
                <a:solidFill>
                  <a:schemeClr val="tx1"/>
                </a:solidFill>
                <a:latin typeface="Huawei Sans" panose="020C0503030203020204" pitchFamily="34" charset="0"/>
              </a:rPr>
              <a:t>The analyzer analyzes the monitoring data received by the collector and processes the data, for example, displays the data on the graphical user interface.</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00000"/>
              </a:lnSpc>
            </a:pPr>
            <a:r>
              <a:rPr dirty="0">
                <a:latin typeface="Huawei Sans" panose="020C0503030203020204" pitchFamily="34" charset="0"/>
              </a:rPr>
              <a:t>The controller uses NETCONF to deliver configurations to devices, so as to manage these devices. To be specific, the controller can deliver configurations to network devices and adjust the forwarding behavior of the network devices based on the data provided by the analyzer. It can also control which data network devices need to sample and report.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55002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Google Remote Procedure Call (</a:t>
            </a:r>
            <a:r>
              <a:rPr sz="1100" dirty="0" err="1">
                <a:solidFill>
                  <a:schemeClr val="tx1"/>
                </a:solidFill>
                <a:latin typeface="Huawei Sans" panose="020C0503030203020204" pitchFamily="34" charset="0"/>
              </a:rPr>
              <a:t>gRPC</a:t>
            </a:r>
            <a:r>
              <a:rPr sz="1100" dirty="0">
                <a:solidFill>
                  <a:schemeClr val="tx1"/>
                </a:solidFill>
                <a:latin typeface="Huawei Sans" panose="020C0503030203020204" pitchFamily="34" charset="0"/>
              </a:rPr>
              <a:t>) is a Google-developed open</a:t>
            </a:r>
            <a:r>
              <a:rPr lang="en-US" sz="1100" dirty="0">
                <a:solidFill>
                  <a:schemeClr val="tx1"/>
                </a:solidFill>
                <a:latin typeface="Huawei Sans" panose="020C0503030203020204" pitchFamily="34" charset="0"/>
              </a:rPr>
              <a:t>-</a:t>
            </a:r>
            <a:r>
              <a:rPr sz="1100" dirty="0">
                <a:solidFill>
                  <a:schemeClr val="tx1"/>
                </a:solidFill>
                <a:latin typeface="Huawei Sans" panose="020C0503030203020204" pitchFamily="34" charset="0"/>
              </a:rPr>
              <a:t>source high performance RPC framework that uses HTTP/2 as its underlying transport protocol. It provides multiple methods for configuring and managing network devices that are available in multiple programming languages. </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Traditional network monitoring methods (such as SNMP, CLI, and </a:t>
            </a:r>
            <a:r>
              <a:rPr lang="en-US" dirty="0">
                <a:latin typeface="Huawei Sans" panose="020C0503030203020204" pitchFamily="34" charset="0"/>
              </a:rPr>
              <a:t>Syslog</a:t>
            </a:r>
            <a:r>
              <a:rPr dirty="0">
                <a:latin typeface="Huawei Sans" panose="020C0503030203020204" pitchFamily="34" charset="0"/>
              </a:rPr>
              <a:t>) cannot meet network O&amp;M requirements.</a:t>
            </a:r>
            <a:endParaRPr lang="en-US" altLang="zh-CN" dirty="0">
              <a:latin typeface="Huawei Sans" panose="020C0503030203020204" pitchFamily="34" charset="0"/>
            </a:endParaRPr>
          </a:p>
          <a:p>
            <a:pPr marL="355600" marR="0" lvl="1" indent="-177800" fontAlgn="auto">
              <a:lnSpc>
                <a:spcPct val="100000"/>
              </a:lnSpc>
              <a:spcBef>
                <a:spcPts val="0"/>
              </a:spcBef>
              <a:buSzTx/>
              <a:tabLst/>
              <a:defRPr/>
            </a:pPr>
            <a:r>
              <a:rPr dirty="0"/>
              <a:t>SNMP and CLI obtain data in pull mode. That is, data is obtained from devices using requests. This method limits the number of network devices that can be monitored, and data cannot be quickly obtained using this method.</a:t>
            </a:r>
            <a:endParaRPr lang="en-US" altLang="zh-CN" dirty="0"/>
          </a:p>
          <a:p>
            <a:pPr marL="355600" marR="0" lvl="1" indent="-177800" fontAlgn="auto">
              <a:lnSpc>
                <a:spcPct val="100000"/>
              </a:lnSpc>
              <a:spcBef>
                <a:spcPts val="0"/>
              </a:spcBef>
              <a:buSzTx/>
              <a:tabLst/>
              <a:defRPr/>
            </a:pPr>
            <a:r>
              <a:rPr dirty="0"/>
              <a:t>SNMP Trap and Syslog obtain data in push mode. That is, devices proactively report data to the monitoring device. However, they only report events and alarms. The monitoring data is limited and cannot accurately reflect the actual network status.</a:t>
            </a:r>
            <a:endParaRPr lang="en-US" altLang="zh-CN" dirty="0"/>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Telemetry is a remote data collection technology that monitors device performance and faults. It obtains abundant monitoring data in push mode in a timely manner. The data helps quickly locate network faults and resolve the preceding network O&amp;M problems.</a:t>
            </a:r>
            <a:endParaRPr lang="en-US" altLang="zh-CN" sz="1100" b="0" i="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5999005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While this protocol was originally developed on the University of California Berkeley Software Distribution (BSD) TCP/IP system implementations, its value to operations and management has led it to be ported to many other operating systems as well as being embedded into many other networked devices. RFC 3164 and RFC 3195 provide general-purpose definitions for this protocol. The former describes Syslog messages transmitted over UDP, whereas the latter defines Syslog messages transmitted over TCP.</a:t>
            </a:r>
            <a:endParaRPr lang="en-US" altLang="zh-CN" sz="1100" b="0" i="0" kern="1200" dirty="0">
              <a:solidFill>
                <a:schemeClr val="tx1"/>
              </a:solidFill>
              <a:effectLst/>
              <a:latin typeface="Huawei Sans" panose="020C0503030203020204" pitchFamily="34" charset="0"/>
              <a:ea typeface="+mn-ea"/>
              <a:cs typeface="+mn-cs"/>
            </a:endParaRPr>
          </a:p>
          <a:p>
            <a:r>
              <a:rPr sz="1100" dirty="0">
                <a:solidFill>
                  <a:schemeClr val="tx1"/>
                </a:solidFill>
                <a:latin typeface="Huawei Sans" panose="020C0503030203020204" pitchFamily="34" charset="0"/>
              </a:rPr>
              <a:t>Almost all network devices can use the Syslog protocol to transport logs to a remote Syslog server over UDP. The remote Syslog server must use </a:t>
            </a:r>
            <a:r>
              <a:rPr sz="1100" dirty="0" err="1">
                <a:solidFill>
                  <a:schemeClr val="tx1"/>
                </a:solidFill>
                <a:latin typeface="Huawei Sans" panose="020C0503030203020204" pitchFamily="34" charset="0"/>
              </a:rPr>
              <a:t>syslogd</a:t>
            </a:r>
            <a:r>
              <a:rPr sz="1100" dirty="0">
                <a:solidFill>
                  <a:schemeClr val="tx1"/>
                </a:solidFill>
                <a:latin typeface="Huawei Sans" panose="020C0503030203020204" pitchFamily="34" charset="0"/>
              </a:rPr>
              <a:t> to listen on UDP port 514, process local logs and logs received from external systems based on the configuration in the </a:t>
            </a:r>
            <a:r>
              <a:rPr sz="1100" b="1" dirty="0" err="1">
                <a:solidFill>
                  <a:schemeClr val="tx1"/>
                </a:solidFill>
                <a:latin typeface="Huawei Sans" panose="020C0503030203020204" pitchFamily="34" charset="0"/>
              </a:rPr>
              <a:t>syslog.conf</a:t>
            </a:r>
            <a:r>
              <a:rPr sz="1100" dirty="0">
                <a:solidFill>
                  <a:schemeClr val="tx1"/>
                </a:solidFill>
                <a:latin typeface="Huawei Sans" panose="020C0503030203020204" pitchFamily="34" charset="0"/>
              </a:rPr>
              <a:t> file, and write specified events to specific files.</a:t>
            </a:r>
            <a:endParaRPr lang="en-US" altLang="zh-CN" sz="1100" kern="1200" dirty="0">
              <a:solidFill>
                <a:schemeClr val="tx1"/>
              </a:solidFill>
              <a:effectLst/>
              <a:latin typeface="Huawei Sans" panose="020C0503030203020204" pitchFamily="34" charset="0"/>
              <a:ea typeface="+mn-ea"/>
              <a:cs typeface="+mn-cs"/>
            </a:endParaRPr>
          </a:p>
          <a:p>
            <a:r>
              <a:rPr dirty="0">
                <a:latin typeface="Huawei Sans" panose="020C0503030203020204" pitchFamily="34" charset="0"/>
              </a:rPr>
              <a:t>There are three roles in the Syslog system:</a:t>
            </a:r>
          </a:p>
          <a:p>
            <a:pPr marL="355600" lvl="1" indent="-177800">
              <a:lnSpc>
                <a:spcPct val="100000"/>
              </a:lnSpc>
            </a:pPr>
            <a:r>
              <a:rPr dirty="0"/>
              <a:t>Sender: refers to the network element that generates Syslog messages.</a:t>
            </a:r>
          </a:p>
          <a:p>
            <a:pPr marL="355600" lvl="1" indent="-177800">
              <a:lnSpc>
                <a:spcPct val="100000"/>
              </a:lnSpc>
            </a:pPr>
            <a:r>
              <a:rPr dirty="0"/>
              <a:t>Relay: refers to the network element or </a:t>
            </a:r>
            <a:r>
              <a:rPr lang="en-US" dirty="0"/>
              <a:t>an</a:t>
            </a:r>
            <a:r>
              <a:rPr dirty="0"/>
              <a:t>other device that forward</a:t>
            </a:r>
            <a:r>
              <a:rPr lang="en-US" altLang="zh-CN" dirty="0"/>
              <a:t>s</a:t>
            </a:r>
            <a:r>
              <a:rPr dirty="0"/>
              <a:t> Syslog messages </a:t>
            </a:r>
            <a:r>
              <a:rPr lang="en-US" dirty="0"/>
              <a:t>it </a:t>
            </a:r>
            <a:r>
              <a:rPr dirty="0"/>
              <a:t>receive</a:t>
            </a:r>
            <a:r>
              <a:rPr lang="en-US" altLang="zh-CN" dirty="0"/>
              <a:t>s</a:t>
            </a:r>
            <a:r>
              <a:rPr dirty="0"/>
              <a:t>.</a:t>
            </a:r>
          </a:p>
          <a:p>
            <a:pPr marL="355600" lvl="1" indent="-177800">
              <a:lnSpc>
                <a:spcPct val="100000"/>
              </a:lnSpc>
            </a:pPr>
            <a:r>
              <a:rPr dirty="0"/>
              <a:t>Collector: refers to the Syslog server that does not forward Syslog messages it receives.</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224330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986404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10000"/>
              </a:lnSpc>
            </a:pPr>
            <a:r>
              <a:rPr sz="1100" dirty="0">
                <a:solidFill>
                  <a:schemeClr val="tx1"/>
                </a:solidFill>
                <a:latin typeface="Huawei Sans" panose="020C0503030203020204" pitchFamily="34" charset="0"/>
              </a:rPr>
              <a:t>LLDP is a neighbor discovery protocol. It defines a standard method for Ethernet network devices, such as switches, routers, and Wireless Local Area Network (WLAN) access points, to advertise their presence to neighboring devices and save discovery information about neighboring devices. Detailed device information, including device configurations and identification, can all be advertised using LLDP.</a:t>
            </a:r>
          </a:p>
          <a:p>
            <a:pPr>
              <a:lnSpc>
                <a:spcPct val="110000"/>
              </a:lnSpc>
            </a:pPr>
            <a:r>
              <a:rPr sz="1100" dirty="0">
                <a:solidFill>
                  <a:schemeClr val="tx1"/>
                </a:solidFill>
                <a:latin typeface="Huawei Sans" panose="020C0503030203020204" pitchFamily="34" charset="0"/>
              </a:rPr>
              <a:t>LLDP data units (DUs) are transmitted periodically and reserved only for a certain period. IEEE has defined a recommended transmission interval of 30 seconds. After receiving an LLDP DU from a neighboring network device, an LLDP-enabled device stores the LLDP DU in an SNMP MIB defined by IEEE and keeps the LLDP DU valid within a certain period</a:t>
            </a:r>
            <a:r>
              <a:rPr lang="en-US" sz="1100" dirty="0">
                <a:solidFill>
                  <a:schemeClr val="tx1"/>
                </a:solidFill>
                <a:latin typeface="Huawei Sans" panose="020C0503030203020204" pitchFamily="34" charset="0"/>
              </a:rPr>
              <a:t> defined by</a:t>
            </a:r>
            <a:r>
              <a:rPr sz="1100" dirty="0">
                <a:solidFill>
                  <a:schemeClr val="tx1"/>
                </a:solidFill>
                <a:latin typeface="Huawei Sans" panose="020C0503030203020204" pitchFamily="34" charset="0"/>
              </a:rPr>
              <a:t> the TTL carried in the LLDP DU.</a:t>
            </a:r>
          </a:p>
          <a:p>
            <a:pPr>
              <a:lnSpc>
                <a:spcPct val="110000"/>
              </a:lnSpc>
            </a:pPr>
            <a:r>
              <a:rPr sz="1100" dirty="0">
                <a:solidFill>
                  <a:schemeClr val="tx1"/>
                </a:solidFill>
                <a:latin typeface="Huawei Sans" panose="020C0503030203020204" pitchFamily="34" charset="0"/>
              </a:rPr>
              <a:t>The protocol enables the NMS to accurately discover and simulate the physical network topology. LLDP-enabled devices transmit and receive advertisements, and they store the information </a:t>
            </a:r>
            <a:r>
              <a:rPr lang="en-US" sz="1100" dirty="0">
                <a:solidFill>
                  <a:schemeClr val="tx1"/>
                </a:solidFill>
                <a:latin typeface="Huawei Sans" panose="020C0503030203020204" pitchFamily="34" charset="0"/>
              </a:rPr>
              <a:t>advertised by their</a:t>
            </a:r>
            <a:r>
              <a:rPr sz="1100" dirty="0">
                <a:solidFill>
                  <a:schemeClr val="tx1"/>
                </a:solidFill>
                <a:latin typeface="Huawei Sans" panose="020C0503030203020204" pitchFamily="34" charset="0"/>
              </a:rPr>
              <a:t> neighboring devices. The advertised information </a:t>
            </a:r>
            <a:r>
              <a:rPr lang="en-US" altLang="zh-CN" sz="1100" dirty="0">
                <a:solidFill>
                  <a:schemeClr val="tx1"/>
                </a:solidFill>
                <a:latin typeface="Huawei Sans" panose="020C0503030203020204" pitchFamily="34" charset="0"/>
              </a:rPr>
              <a:t>of a neighboring device </a:t>
            </a:r>
            <a:r>
              <a:rPr sz="1100" dirty="0">
                <a:solidFill>
                  <a:schemeClr val="tx1"/>
                </a:solidFill>
                <a:latin typeface="Huawei Sans" panose="020C0503030203020204" pitchFamily="34" charset="0"/>
              </a:rPr>
              <a:t>includes </a:t>
            </a:r>
            <a:r>
              <a:rPr lang="en-US" sz="1100" dirty="0">
                <a:solidFill>
                  <a:schemeClr val="tx1"/>
                </a:solidFill>
                <a:latin typeface="Huawei Sans" panose="020C0503030203020204" pitchFamily="34" charset="0"/>
              </a:rPr>
              <a:t>its </a:t>
            </a:r>
            <a:r>
              <a:rPr sz="1100" dirty="0">
                <a:solidFill>
                  <a:schemeClr val="tx1"/>
                </a:solidFill>
                <a:latin typeface="Huawei Sans" panose="020C0503030203020204" pitchFamily="34" charset="0"/>
              </a:rPr>
              <a:t>management address, device type, and port number, and this information helps determine the type of </a:t>
            </a:r>
            <a:r>
              <a:rPr lang="en-US" sz="1100" dirty="0">
                <a:solidFill>
                  <a:schemeClr val="tx1"/>
                </a:solidFill>
                <a:latin typeface="Huawei Sans" panose="020C0503030203020204" pitchFamily="34" charset="0"/>
              </a:rPr>
              <a:t>the </a:t>
            </a:r>
            <a:r>
              <a:rPr sz="1100" dirty="0">
                <a:solidFill>
                  <a:schemeClr val="tx1"/>
                </a:solidFill>
                <a:latin typeface="Huawei Sans" panose="020C0503030203020204" pitchFamily="34" charset="0"/>
              </a:rPr>
              <a:t>neighboring device and the ports through which they connect to each other.</a:t>
            </a:r>
            <a:endParaRPr lang="en-US" altLang="zh-CN" sz="1100" b="0" i="0" kern="1200" dirty="0">
              <a:solidFill>
                <a:schemeClr val="tx1"/>
              </a:solidFill>
              <a:effectLst/>
              <a:latin typeface="Huawei Sans" panose="020C0503030203020204" pitchFamily="34" charset="0"/>
              <a:ea typeface="+mn-ea"/>
              <a:cs typeface="+mn-cs"/>
            </a:endParaRPr>
          </a:p>
          <a:p>
            <a:pPr>
              <a:lnSpc>
                <a:spcPct val="110000"/>
              </a:lnSpc>
            </a:pPr>
            <a:r>
              <a:rPr sz="1100" dirty="0">
                <a:solidFill>
                  <a:schemeClr val="tx1"/>
                </a:solidFill>
                <a:latin typeface="Huawei Sans" panose="020C0503030203020204" pitchFamily="34" charset="0"/>
              </a:rPr>
              <a:t>Single-neighbor networking:</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lnSpc>
                <a:spcPct val="110000"/>
              </a:lnSpc>
            </a:pPr>
            <a:r>
              <a:rPr sz="1100" dirty="0">
                <a:solidFill>
                  <a:schemeClr val="tx1"/>
                </a:solidFill>
                <a:latin typeface="Huawei Sans" panose="020C0503030203020204" pitchFamily="34" charset="0"/>
              </a:rPr>
              <a:t>In single-neighbor networking mode, interfaces of two switches are directly connected and each interface has only one neighbor.</a:t>
            </a:r>
            <a:endParaRPr lang="en-US" altLang="zh-CN" sz="1100" b="0" i="0" kern="1200" dirty="0">
              <a:solidFill>
                <a:schemeClr val="tx1"/>
              </a:solidFill>
              <a:effectLst/>
              <a:latin typeface="Huawei Sans" panose="020C0503030203020204" pitchFamily="34" charset="0"/>
              <a:ea typeface="+mn-ea"/>
              <a:cs typeface="+mn-cs"/>
            </a:endParaRPr>
          </a:p>
          <a:p>
            <a:pPr lvl="0">
              <a:lnSpc>
                <a:spcPct val="110000"/>
              </a:lnSpc>
            </a:pPr>
            <a:r>
              <a:rPr dirty="0">
                <a:latin typeface="Huawei Sans" panose="020C0503030203020204" pitchFamily="34" charset="0"/>
              </a:rPr>
              <a:t>Link aggregation networking:</a:t>
            </a:r>
            <a:endParaRPr lang="en-US" altLang="zh-CN" dirty="0">
              <a:latin typeface="Huawei Sans" panose="020C0503030203020204" pitchFamily="34" charset="0"/>
            </a:endParaRPr>
          </a:p>
          <a:p>
            <a:pPr marL="355600" lvl="1" indent="-177800">
              <a:lnSpc>
                <a:spcPct val="110000"/>
              </a:lnSpc>
            </a:pPr>
            <a:r>
              <a:rPr sz="1100" dirty="0">
                <a:solidFill>
                  <a:schemeClr val="tx1"/>
                </a:solidFill>
                <a:latin typeface="Huawei Sans" panose="020C0503030203020204" pitchFamily="34" charset="0"/>
              </a:rPr>
              <a:t>In link aggregation networking, interfaces between switches are directly connected and bundled into a link aggregation group. Each interface in a link aggregation group has only one neighbor.</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841366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Ethernet link aggregation, also called Eth-Trunk in short, bundles multiple physical links into a logical link to increase available link bandwidth.</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943684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dirty="0">
                <a:solidFill>
                  <a:schemeClr val="tx1"/>
                </a:solidFill>
                <a:latin typeface="Huawei Sans" panose="020C0503030203020204" pitchFamily="34" charset="0"/>
              </a:rPr>
              <a:t>During network maintenance, you may need to obtain and analyze packets in some circumstances. For example, if you detect suspected attack packets, you need to obtain and analyze the packets without affecting packet forwarding. The mirroring function copies packets on a mirrored port to an observing port for analysis by a monitoring device, without affecting packet processing on the mirrored port. This function facilitates network monitoring and troubleshooting.</a:t>
            </a:r>
          </a:p>
          <a:p>
            <a:r>
              <a:rPr sz="1100" dirty="0">
                <a:solidFill>
                  <a:schemeClr val="tx1"/>
                </a:solidFill>
                <a:latin typeface="Huawei Sans" panose="020C0503030203020204" pitchFamily="34" charset="0"/>
              </a:rPr>
              <a:t>Basic concepts:</a:t>
            </a:r>
            <a:endParaRPr lang="en-US" altLang="zh-CN" sz="1100" b="0" i="0" kern="1200" dirty="0">
              <a:solidFill>
                <a:schemeClr val="tx1"/>
              </a:solidFill>
              <a:effectLst/>
              <a:latin typeface="Huawei Sans" panose="020C0503030203020204" pitchFamily="34" charset="0"/>
              <a:ea typeface="+mn-ea"/>
              <a:cs typeface="+mn-cs"/>
            </a:endParaRPr>
          </a:p>
          <a:p>
            <a:pPr marL="355600" lvl="1" indent="-177800"/>
            <a:r>
              <a:rPr sz="1100" dirty="0">
                <a:solidFill>
                  <a:schemeClr val="tx1"/>
                </a:solidFill>
                <a:latin typeface="Huawei Sans" panose="020C0503030203020204" pitchFamily="34" charset="0"/>
              </a:rPr>
              <a:t>A mirrored port is a monitored port, on which all the packets or packets matching traffic classification rules are copied to an observing port.</a:t>
            </a:r>
          </a:p>
          <a:p>
            <a:pPr marL="355600" lvl="1" indent="-177800"/>
            <a:r>
              <a:rPr sz="1100" dirty="0">
                <a:solidFill>
                  <a:schemeClr val="tx1"/>
                </a:solidFill>
                <a:latin typeface="Huawei Sans" panose="020C0503030203020204" pitchFamily="34" charset="0"/>
              </a:rPr>
              <a:t>An observing port is connected to a monitoring device and transmits the packets copied from a mirrored port.</a:t>
            </a:r>
          </a:p>
          <a:p>
            <a:pPr marL="355600" lvl="1" indent="-177800"/>
            <a:r>
              <a:rPr sz="1100" dirty="0">
                <a:solidFill>
                  <a:schemeClr val="tx1"/>
                </a:solidFill>
                <a:latin typeface="Huawei Sans" panose="020C0503030203020204" pitchFamily="34" charset="0"/>
              </a:rPr>
              <a:t>An observing port group is a group of ports connected to multiple monitoring devices. Packets mirrored to an observing port group are copied to all the member ports in the observing port group.</a:t>
            </a:r>
          </a:p>
          <a:p>
            <a:r>
              <a:rPr dirty="0">
                <a:latin typeface="Huawei Sans" panose="020C0503030203020204" pitchFamily="34" charset="0"/>
              </a:rPr>
              <a:t>Port mirroring: enables a device to copy the packets passing through a mirrored port and send them to a specified observing port for analysis and monitoring.</a:t>
            </a:r>
            <a:endParaRPr lang="en-US" altLang="zh-CN" dirty="0">
              <a:latin typeface="Huawei Sans" panose="020C0503030203020204" pitchFamily="34" charset="0"/>
            </a:endParaRPr>
          </a:p>
          <a:p>
            <a:r>
              <a:rPr sz="1100" dirty="0">
                <a:solidFill>
                  <a:schemeClr val="tx1"/>
                </a:solidFill>
                <a:latin typeface="Huawei Sans" panose="020C0503030203020204" pitchFamily="34" charset="0"/>
              </a:rPr>
              <a:t>Flow mirroring: enables a device to copy the specified packets passing through a mirrored port to an observing port for analysis and monitoring. In flow mirroring, a traffic policy containing the mirroring behavior is applied to a mirrored port. If the packets passing through the mirrored port match </a:t>
            </a:r>
            <a:r>
              <a:rPr lang="en-US" sz="1100" dirty="0">
                <a:solidFill>
                  <a:schemeClr val="tx1"/>
                </a:solidFill>
                <a:latin typeface="Huawei Sans" panose="020C0503030203020204" pitchFamily="34" charset="0"/>
              </a:rPr>
              <a:t>the </a:t>
            </a:r>
            <a:r>
              <a:rPr sz="1100" dirty="0">
                <a:solidFill>
                  <a:schemeClr val="tx1"/>
                </a:solidFill>
                <a:latin typeface="Huawei Sans" panose="020C0503030203020204" pitchFamily="34" charset="0"/>
              </a:rPr>
              <a:t>traffic classification rule, they are copied to the observing port.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328266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In some scenarios, we may need to monitor incoming or outgoing packets on a specific interface of a switch or analyze specific traffic. For example, in the figure, the interface GE0/0/2 carries a large amount of traffic, and when a network fault occurs, we need to analyze the packets sent and received by this interface so as to locate the fault. To do so, we can connect a PC to interface GE0/0/3, install protocol analysis software on the PC, and deploy port mirroring to mirror incoming and outgoing traffic of GE0/0/2 to GE0/0/3. Then, all we need to do is using the protocol analysis software on the PC to view packets.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It should be noted that without port mirroring, packets will not be sent to GE0/0/3 unless the destination of the packets is this interface. Therefore, port mirroring is by essence copying the traffic of a specific port to a monitoring port.</a:t>
            </a:r>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126682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2167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With the rapid development of networks, digital transformation is gaining unprecedented importance, and network management is gradually shifting from NE-oriented management to scenario-oriented automation.</a:t>
            </a:r>
            <a:endParaRPr lang="en-US" altLang="zh-CN" dirty="0">
              <a:latin typeface="Huawei Sans" panose="020C0503030203020204" pitchFamily="34" charset="0"/>
            </a:endParaRPr>
          </a:p>
          <a:p>
            <a:r>
              <a:rPr sz="1100" dirty="0">
                <a:solidFill>
                  <a:schemeClr val="tx1"/>
                </a:solidFill>
                <a:latin typeface="Huawei Sans" panose="020C0503030203020204" pitchFamily="34" charset="0"/>
              </a:rPr>
              <a:t>The network management and control system is the evolution direction of autonomous networks and consists of the controller, analyzer, and manager.</a:t>
            </a:r>
            <a:endParaRPr lang="en-US" altLang="zh-CN" sz="1100" b="0" i="0" kern="1200" dirty="0">
              <a:solidFill>
                <a:schemeClr val="tx1"/>
              </a:solidFill>
              <a:effectLst/>
              <a:latin typeface="Huawei Sans" panose="020C0503030203020204" pitchFamily="34" charset="0"/>
              <a:ea typeface="+mn-ea"/>
              <a:cs typeface="+mn-cs"/>
            </a:endParaRPr>
          </a:p>
          <a:p>
            <a:r>
              <a:rPr sz="1100" dirty="0">
                <a:solidFill>
                  <a:schemeClr val="tx1"/>
                </a:solidFill>
                <a:latin typeface="Huawei Sans" panose="020C0503030203020204" pitchFamily="34" charset="0"/>
              </a:rPr>
              <a:t>SNMP and NETCONF are used </a:t>
            </a:r>
            <a:r>
              <a:rPr lang="en-US" sz="1100" dirty="0">
                <a:solidFill>
                  <a:schemeClr val="tx1"/>
                </a:solidFill>
                <a:latin typeface="Huawei Sans" panose="020C0503030203020204" pitchFamily="34" charset="0"/>
              </a:rPr>
              <a:t>to deliver</a:t>
            </a:r>
            <a:r>
              <a:rPr lang="en-US" sz="1100" baseline="0" dirty="0">
                <a:solidFill>
                  <a:schemeClr val="tx1"/>
                </a:solidFill>
                <a:latin typeface="Huawei Sans" panose="020C0503030203020204" pitchFamily="34" charset="0"/>
              </a:rPr>
              <a:t> </a:t>
            </a:r>
            <a:r>
              <a:rPr sz="1100" dirty="0">
                <a:solidFill>
                  <a:schemeClr val="tx1"/>
                </a:solidFill>
                <a:latin typeface="Huawei Sans" panose="020C0503030203020204" pitchFamily="34" charset="0"/>
              </a:rPr>
              <a:t>configuratio</a:t>
            </a:r>
            <a:r>
              <a:rPr lang="en-US" sz="1100" dirty="0">
                <a:solidFill>
                  <a:schemeClr val="tx1"/>
                </a:solidFill>
                <a:latin typeface="Huawei Sans" panose="020C0503030203020204" pitchFamily="34" charset="0"/>
              </a:rPr>
              <a:t>ns</a:t>
            </a:r>
            <a:r>
              <a:rPr sz="1100" dirty="0">
                <a:solidFill>
                  <a:schemeClr val="tx1"/>
                </a:solidFill>
                <a:latin typeface="Huawei Sans" panose="020C0503030203020204" pitchFamily="34" charset="0"/>
              </a:rPr>
              <a:t>, whereas Telemetry, </a:t>
            </a:r>
            <a:r>
              <a:rPr sz="1100" dirty="0" err="1">
                <a:solidFill>
                  <a:schemeClr val="tx1"/>
                </a:solidFill>
                <a:latin typeface="Huawei Sans" panose="020C0503030203020204" pitchFamily="34" charset="0"/>
              </a:rPr>
              <a:t>NetStream</a:t>
            </a:r>
            <a:r>
              <a:rPr sz="1100" dirty="0">
                <a:solidFill>
                  <a:schemeClr val="tx1"/>
                </a:solidFill>
                <a:latin typeface="Huawei Sans" panose="020C0503030203020204" pitchFamily="34" charset="0"/>
              </a:rPr>
              <a:t>, and </a:t>
            </a:r>
            <a:r>
              <a:rPr sz="1100" dirty="0" err="1">
                <a:solidFill>
                  <a:schemeClr val="tx1"/>
                </a:solidFill>
                <a:latin typeface="Huawei Sans" panose="020C0503030203020204" pitchFamily="34" charset="0"/>
              </a:rPr>
              <a:t>sFlow</a:t>
            </a:r>
            <a:r>
              <a:rPr sz="1100" dirty="0">
                <a:solidFill>
                  <a:schemeClr val="tx1"/>
                </a:solidFill>
                <a:latin typeface="Huawei Sans" panose="020C0503030203020204" pitchFamily="34" charset="0"/>
              </a:rPr>
              <a:t> are used to report data.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701511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5157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71319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indent="-228600">
              <a:buFont typeface="+mj-lt"/>
              <a:buAutoNum type="arabicPeriod"/>
            </a:pPr>
            <a:r>
              <a:rPr dirty="0">
                <a:latin typeface="Huawei Sans" panose="020C0503030203020204" pitchFamily="34" charset="0"/>
              </a:rPr>
              <a:t>AB</a:t>
            </a:r>
            <a:endParaRPr lang="en-US" altLang="zh-CN" dirty="0">
              <a:latin typeface="Huawei Sans" panose="020C0503030203020204" pitchFamily="34" charset="0"/>
            </a:endParaRPr>
          </a:p>
          <a:p>
            <a:pPr marL="228600" indent="-228600">
              <a:buFont typeface="+mj-lt"/>
              <a:buAutoNum type="arabicPeriod"/>
            </a:pPr>
            <a:r>
              <a:rPr dirty="0">
                <a:latin typeface="Huawei Sans" panose="020C0503030203020204" pitchFamily="34" charset="0"/>
              </a:rPr>
              <a:t>ABCDE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421751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34495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21240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886237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900335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30361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202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rapid development of the Internet industry brings about great changes to networks, with multi-service convergence as the major trend in future network development. Network convergence requires management convergence, that is, the unified network management system is required to centrally manage multiple services and devices.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733285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solidFill>
                  <a:schemeClr val="tx1"/>
                </a:solidFill>
                <a:latin typeface="Huawei Sans" panose="020C0503030203020204" pitchFamily="34" charset="0"/>
              </a:rPr>
              <a:t>As the new technologies such as artificial intelligence, big data, and cloud computing are developing rapidly, industries will undergo digital transformation in the next decade and enterprise services will become diversified </a:t>
            </a:r>
            <a:r>
              <a:rPr lang="en-US" sz="1100" dirty="0">
                <a:solidFill>
                  <a:schemeClr val="tx1"/>
                </a:solidFill>
                <a:latin typeface="Huawei Sans" panose="020C0503030203020204" pitchFamily="34" charset="0"/>
              </a:rPr>
              <a:t>during</a:t>
            </a:r>
            <a:r>
              <a:rPr lang="en-US" sz="1100" baseline="0" dirty="0">
                <a:solidFill>
                  <a:schemeClr val="tx1"/>
                </a:solidFill>
                <a:latin typeface="Huawei Sans" panose="020C0503030203020204" pitchFamily="34" charset="0"/>
              </a:rPr>
              <a:t> the implementation of </a:t>
            </a:r>
            <a:r>
              <a:rPr sz="1100" dirty="0">
                <a:solidFill>
                  <a:schemeClr val="tx1"/>
                </a:solidFill>
                <a:latin typeface="Huawei Sans" panose="020C0503030203020204" pitchFamily="34" charset="0"/>
              </a:rPr>
              <a:t>digital transformation. Digitalization brings changes to network model</a:t>
            </a:r>
            <a:r>
              <a:rPr lang="en-US" sz="1100" dirty="0">
                <a:solidFill>
                  <a:schemeClr val="tx1"/>
                </a:solidFill>
                <a:latin typeface="Huawei Sans" panose="020C0503030203020204" pitchFamily="34" charset="0"/>
              </a:rPr>
              <a:t>s</a:t>
            </a:r>
            <a:r>
              <a:rPr sz="1100" dirty="0">
                <a:solidFill>
                  <a:schemeClr val="tx1"/>
                </a:solidFill>
                <a:latin typeface="Huawei Sans" panose="020C0503030203020204" pitchFamily="34" charset="0"/>
              </a:rPr>
              <a:t>, and the traditional network management mode can no longer meet the new requirements of digital services. To be specific, traditional network construction, management, and O&amp;M methods cannot meet new network requirements that arise during digitalization.</a:t>
            </a:r>
            <a:endParaRPr lang="en-US" altLang="zh-CN" sz="1100" b="0" i="0" kern="1200" dirty="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58397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dirty="0">
                <a:solidFill>
                  <a:schemeClr val="tx1"/>
                </a:solidFill>
                <a:latin typeface="Huawei Sans" panose="020C0503030203020204" pitchFamily="34" charset="0"/>
              </a:rPr>
              <a:t>OPEX means operating expense, which is the sum of the maintenance cost, marketing expense, labor cost, and depreciation expense during the enterprise operations.</a:t>
            </a:r>
            <a:endParaRPr lang="en-US" altLang="zh-CN" b="0" kern="1200" dirty="0">
              <a:solidFill>
                <a:schemeClr val="tx1"/>
              </a:solidFill>
              <a:effectLst/>
              <a:latin typeface="Huawei Sans" panose="020C0503030203020204" pitchFamily="34" charset="0"/>
              <a:ea typeface="+mn-ea"/>
              <a:cs typeface="+mn-cs"/>
            </a:endParaRPr>
          </a:p>
          <a:p>
            <a:pPr lvl="0"/>
            <a:r>
              <a:rPr dirty="0">
                <a:solidFill>
                  <a:schemeClr val="tx1"/>
                </a:solidFill>
                <a:latin typeface="Huawei Sans" panose="020C0503030203020204" pitchFamily="34" charset="0"/>
              </a:rPr>
              <a:t>In April 2019, a well-known </a:t>
            </a:r>
            <a:r>
              <a:rPr lang="en-US" dirty="0">
                <a:solidFill>
                  <a:schemeClr val="tx1"/>
                </a:solidFill>
                <a:latin typeface="Huawei Sans" panose="020C0503030203020204" pitchFamily="34" charset="0"/>
              </a:rPr>
              <a:t>consulting</a:t>
            </a:r>
            <a:r>
              <a:rPr lang="en-US" baseline="0" dirty="0">
                <a:solidFill>
                  <a:schemeClr val="tx1"/>
                </a:solidFill>
                <a:latin typeface="Huawei Sans" panose="020C0503030203020204" pitchFamily="34" charset="0"/>
              </a:rPr>
              <a:t> firm in the industry </a:t>
            </a:r>
            <a:r>
              <a:rPr dirty="0">
                <a:solidFill>
                  <a:schemeClr val="tx1"/>
                </a:solidFill>
                <a:latin typeface="Huawei Sans" panose="020C0503030203020204" pitchFamily="34" charset="0"/>
              </a:rPr>
              <a:t>released a report about using AI and automation to improve network reliability. According to this report, 65% of the enterprises will have network automation technologies deployed on their campus networks by 2022. The proportion, however, is only 17% today.</a:t>
            </a:r>
            <a:endParaRPr lang="en-US" altLang="zh-CN" b="0" kern="1200" dirty="0">
              <a:solidFill>
                <a:schemeClr val="tx1"/>
              </a:solidFill>
              <a:effectLst/>
              <a:latin typeface="Huawei Sans" panose="020C0503030203020204" pitchFamily="34" charset="0"/>
              <a:ea typeface="+mn-ea"/>
              <a:cs typeface="+mn-cs"/>
            </a:endParaRPr>
          </a:p>
          <a:p>
            <a:pPr lvl="0"/>
            <a:r>
              <a:rPr dirty="0">
                <a:solidFill>
                  <a:schemeClr val="tx1"/>
                </a:solidFill>
                <a:latin typeface="Huawei Sans" panose="020C0503030203020204" pitchFamily="34" charset="0"/>
              </a:rPr>
              <a:t>Automated management: Network management is just like domestic washing machines, which evolve from manual to semi-automated, then to full</a:t>
            </a:r>
            <a:r>
              <a:rPr lang="en-US" altLang="zh-CN" dirty="0">
                <a:solidFill>
                  <a:schemeClr val="tx1"/>
                </a:solidFill>
                <a:latin typeface="Huawei Sans" panose="020C0503030203020204" pitchFamily="34" charset="0"/>
              </a:rPr>
              <a:t>y</a:t>
            </a:r>
            <a:r>
              <a:rPr dirty="0">
                <a:solidFill>
                  <a:schemeClr val="tx1"/>
                </a:solidFill>
                <a:latin typeface="Huawei Sans" panose="020C0503030203020204" pitchFamily="34" charset="0"/>
              </a:rPr>
              <a:t> automated and even intelligent washing today, making it possible for everyone to operate a complex machine and complete complex tasks. This is also true for network management. It starts with commands-based per-device configuration and management, then evolves to the graphical user interface-based management and control system, and finally to </a:t>
            </a:r>
            <a:r>
              <a:rPr lang="en-US" dirty="0">
                <a:solidFill>
                  <a:schemeClr val="tx1"/>
                </a:solidFill>
                <a:latin typeface="Huawei Sans" panose="020C0503030203020204" pitchFamily="34" charset="0"/>
              </a:rPr>
              <a:t>today’s service language-based</a:t>
            </a:r>
            <a:r>
              <a:rPr lang="en-US" baseline="0" dirty="0">
                <a:solidFill>
                  <a:schemeClr val="tx1"/>
                </a:solidFill>
                <a:latin typeface="Huawei Sans" panose="020C0503030203020204" pitchFamily="34" charset="0"/>
              </a:rPr>
              <a:t> </a:t>
            </a:r>
            <a:r>
              <a:rPr dirty="0">
                <a:solidFill>
                  <a:schemeClr val="tx1"/>
                </a:solidFill>
                <a:latin typeface="Huawei Sans" panose="020C0503030203020204" pitchFamily="34" charset="0"/>
              </a:rPr>
              <a:t>automatic network configuration. Among all the time an enterprise spends in network management, almost one third is invested in network planning and deployment. In the future, network automation will be implemented in two aspects:</a:t>
            </a:r>
            <a:endParaRPr lang="en-US" altLang="zh-CN" sz="1100" b="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Full-lifecycle automation: means whether tools can be used to implement automation in the full lifecycle covering network planning, deployment, policy provisioning, network status monitoring, maintenance, and management. </a:t>
            </a:r>
            <a:endParaRPr lang="en-US" altLang="zh-CN" b="0" kern="1200" dirty="0">
              <a:solidFill>
                <a:schemeClr val="tx1"/>
              </a:solidFill>
              <a:effectLst/>
              <a:latin typeface="Huawei Sans" panose="020C0503030203020204" pitchFamily="34" charset="0"/>
              <a:ea typeface="+mn-ea"/>
              <a:cs typeface="+mn-cs"/>
            </a:endParaRPr>
          </a:p>
          <a:p>
            <a:pPr marL="355600" lvl="1" indent="-177800"/>
            <a:r>
              <a:rPr dirty="0">
                <a:solidFill>
                  <a:schemeClr val="tx1"/>
                </a:solidFill>
                <a:latin typeface="Huawei Sans" panose="020C0503030203020204" pitchFamily="34" charset="0"/>
              </a:rPr>
              <a:t>Network-wide automation: means whether enterprise LAN, WLAN, and WAN</a:t>
            </a:r>
            <a:r>
              <a:rPr lang="en-US" baseline="0" dirty="0">
                <a:solidFill>
                  <a:schemeClr val="tx1"/>
                </a:solidFill>
                <a:latin typeface="Huawei Sans" panose="020C0503030203020204" pitchFamily="34" charset="0"/>
              </a:rPr>
              <a:t> networks</a:t>
            </a:r>
            <a:r>
              <a:rPr dirty="0">
                <a:solidFill>
                  <a:schemeClr val="tx1"/>
                </a:solidFill>
                <a:latin typeface="Huawei Sans" panose="020C0503030203020204" pitchFamily="34" charset="0"/>
              </a:rPr>
              <a:t> can be </a:t>
            </a:r>
            <a:r>
              <a:rPr lang="en-US" dirty="0">
                <a:solidFill>
                  <a:schemeClr val="tx1"/>
                </a:solidFill>
                <a:latin typeface="Huawei Sans" panose="020C0503030203020204" pitchFamily="34" charset="0"/>
              </a:rPr>
              <a:t>centrally </a:t>
            </a:r>
            <a:r>
              <a:rPr dirty="0">
                <a:solidFill>
                  <a:schemeClr val="tx1"/>
                </a:solidFill>
                <a:latin typeface="Huawei Sans" panose="020C0503030203020204" pitchFamily="34" charset="0"/>
              </a:rPr>
              <a:t>managed and policies can be configured in a </a:t>
            </a:r>
            <a:r>
              <a:rPr lang="en-US" dirty="0">
                <a:solidFill>
                  <a:schemeClr val="tx1"/>
                </a:solidFill>
                <a:latin typeface="Huawei Sans" panose="020C0503030203020204" pitchFamily="34" charset="0"/>
              </a:rPr>
              <a:t>unified</a:t>
            </a:r>
            <a:r>
              <a:rPr lang="en-US" baseline="0" dirty="0">
                <a:solidFill>
                  <a:schemeClr val="tx1"/>
                </a:solidFill>
                <a:latin typeface="Huawei Sans" panose="020C0503030203020204" pitchFamily="34" charset="0"/>
              </a:rPr>
              <a:t> </a:t>
            </a:r>
            <a:r>
              <a:rPr dirty="0">
                <a:solidFill>
                  <a:schemeClr val="tx1"/>
                </a:solidFill>
                <a:latin typeface="Huawei Sans" panose="020C0503030203020204" pitchFamily="34" charset="0"/>
              </a:rPr>
              <a:t>manner, and whether service policies can be defined globally based on user identities and application types.</a:t>
            </a:r>
            <a:endParaRPr lang="en-US" altLang="zh-CN" b="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597016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solidFill>
                  <a:schemeClr val="tx1"/>
                </a:solidFill>
                <a:latin typeface="Huawei Sans" panose="020C0503030203020204" pitchFamily="34" charset="0"/>
              </a:rPr>
              <a:t>Intelligent O&amp;M: Intelligent O&amp;M represents a higher-level capability in network management and O&amp;M. In the past, network O&amp;M was simple, because it focused on network and device KPIs, without the capability of perceiving user experience and quality of services. Today, the quality of network connections directly affects the quality of services, which finally affects the operations efficiency of enterprises. In some industrial and production scenarios, different services require differentiated network quality. It is difficult to </a:t>
            </a:r>
            <a:r>
              <a:rPr lang="en-US" dirty="0">
                <a:solidFill>
                  <a:schemeClr val="tx1"/>
                </a:solidFill>
                <a:latin typeface="Huawei Sans" panose="020C0503030203020204" pitchFamily="34" charset="0"/>
              </a:rPr>
              <a:t>dynamically</a:t>
            </a:r>
            <a:r>
              <a:rPr lang="en-US" baseline="0" dirty="0">
                <a:solidFill>
                  <a:schemeClr val="tx1"/>
                </a:solidFill>
                <a:latin typeface="Huawei Sans" panose="020C0503030203020204" pitchFamily="34" charset="0"/>
              </a:rPr>
              <a:t> </a:t>
            </a:r>
            <a:r>
              <a:rPr dirty="0">
                <a:solidFill>
                  <a:schemeClr val="tx1"/>
                </a:solidFill>
                <a:latin typeface="Huawei Sans" panose="020C0503030203020204" pitchFamily="34" charset="0"/>
              </a:rPr>
              <a:t>meet the changing requirements of all terminals on bandwidth, delay, packet loss, and wireless roaming </a:t>
            </a:r>
            <a:r>
              <a:rPr lang="en-US" dirty="0">
                <a:solidFill>
                  <a:schemeClr val="tx1"/>
                </a:solidFill>
                <a:latin typeface="Huawei Sans" panose="020C0503030203020204" pitchFamily="34" charset="0"/>
              </a:rPr>
              <a:t>handover </a:t>
            </a:r>
            <a:r>
              <a:rPr dirty="0">
                <a:solidFill>
                  <a:schemeClr val="tx1"/>
                </a:solidFill>
                <a:latin typeface="Huawei Sans" panose="020C0503030203020204" pitchFamily="34" charset="0"/>
              </a:rPr>
              <a:t>time by simply relying on the NE-centric O&amp;M system. It's like doctors need more advanced machines to run tests on patients.</a:t>
            </a:r>
          </a:p>
        </p:txBody>
      </p:sp>
    </p:spTree>
    <p:extLst>
      <p:ext uri="{BB962C8B-B14F-4D97-AF65-F5344CB8AC3E}">
        <p14:creationId xmlns:p14="http://schemas.microsoft.com/office/powerpoint/2010/main" val="2054234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310585069"/>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603291926"/>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792859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76675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65340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481968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293524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27859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4415937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810922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832031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1469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846170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33014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529173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788422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41566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2736559342"/>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4.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1A02847-63A6-4D34-B12E-F81B51AE09AD}"/>
              </a:ext>
            </a:extLst>
          </p:cNvPr>
          <p:cNvSpPr>
            <a:spLocks noGrp="1"/>
          </p:cNvSpPr>
          <p:nvPr>
            <p:ph type="body" sz="quarter" idx="17"/>
          </p:nvPr>
        </p:nvSpPr>
        <p:spPr bwMode="gray"/>
        <p:txBody>
          <a:bodyPr/>
          <a:lstStyle/>
          <a:p>
            <a:endParaRPr lang="en-US"/>
          </a:p>
        </p:txBody>
      </p:sp>
      <p:sp>
        <p:nvSpPr>
          <p:cNvPr id="5" name="Text Placeholder 4">
            <a:extLst>
              <a:ext uri="{FF2B5EF4-FFF2-40B4-BE49-F238E27FC236}">
                <a16:creationId xmlns:a16="http://schemas.microsoft.com/office/drawing/2014/main" id="{F013B98A-63F0-4910-A793-17983090BB0C}"/>
              </a:ext>
            </a:extLst>
          </p:cNvPr>
          <p:cNvSpPr>
            <a:spLocks noGrp="1"/>
          </p:cNvSpPr>
          <p:nvPr>
            <p:ph type="body" sz="quarter" idx="18"/>
          </p:nvPr>
        </p:nvSpPr>
        <p:spPr bwMode="gray"/>
        <p:txBody>
          <a:bodyPr/>
          <a:lstStyle/>
          <a:p>
            <a:endParaRPr lang="en-US"/>
          </a:p>
        </p:txBody>
      </p:sp>
      <p:sp>
        <p:nvSpPr>
          <p:cNvPr id="6" name="Text Placeholder 5">
            <a:extLst>
              <a:ext uri="{FF2B5EF4-FFF2-40B4-BE49-F238E27FC236}">
                <a16:creationId xmlns:a16="http://schemas.microsoft.com/office/drawing/2014/main" id="{3FE41ED6-A2B9-4C12-9761-0C26C23AAD01}"/>
              </a:ext>
            </a:extLst>
          </p:cNvPr>
          <p:cNvSpPr>
            <a:spLocks noGrp="1"/>
          </p:cNvSpPr>
          <p:nvPr>
            <p:ph type="body" sz="quarter" idx="19"/>
          </p:nvPr>
        </p:nvSpPr>
        <p:spPr bwMode="gray"/>
        <p:txBody>
          <a:bodyPr/>
          <a:lstStyle/>
          <a:p>
            <a:endParaRPr lang="en-US"/>
          </a:p>
        </p:txBody>
      </p:sp>
      <p:sp>
        <p:nvSpPr>
          <p:cNvPr id="7" name="Text Placeholder 6">
            <a:extLst>
              <a:ext uri="{FF2B5EF4-FFF2-40B4-BE49-F238E27FC236}">
                <a16:creationId xmlns:a16="http://schemas.microsoft.com/office/drawing/2014/main" id="{A47AD1F1-742B-4534-829A-F9ABC4163307}"/>
              </a:ext>
            </a:extLst>
          </p:cNvPr>
          <p:cNvSpPr>
            <a:spLocks noGrp="1"/>
          </p:cNvSpPr>
          <p:nvPr>
            <p:ph type="body" sz="quarter" idx="20"/>
          </p:nvPr>
        </p:nvSpPr>
        <p:spPr bwMode="gray"/>
        <p:txBody>
          <a:bodyPr/>
          <a:lstStyle/>
          <a:p>
            <a:endParaRPr lang="en-US"/>
          </a:p>
        </p:txBody>
      </p:sp>
      <p:sp>
        <p:nvSpPr>
          <p:cNvPr id="30" name="文本占位符 73"/>
          <p:cNvSpPr>
            <a:spLocks noGrp="1"/>
          </p:cNvSpPr>
          <p:nvPr>
            <p:ph type="body" sz="quarter" idx="13"/>
          </p:nvPr>
        </p:nvSpPr>
        <p:spPr bwMode="gray"/>
        <p:txBody>
          <a:bodyPr/>
          <a:lstStyle/>
          <a:p>
            <a:pPr fontAlgn="ctr"/>
            <a:r>
              <a:rPr lang="en-US" altLang="zh-CN" dirty="0">
                <a:latin typeface="Arial" panose="020B0604020202020204" pitchFamily="34" charset="0"/>
                <a:ea typeface="方正兰亭黑简体" panose="02000000000000000000" pitchFamily="2" charset="-122"/>
                <a:sym typeface="Huawei Sans" panose="020C0503030203020204" pitchFamily="34" charset="0"/>
              </a:rPr>
              <a:t>Lai </a:t>
            </a:r>
            <a:r>
              <a:rPr lang="en-US" altLang="zh-CN" dirty="0" err="1">
                <a:latin typeface="Arial" panose="020B0604020202020204" pitchFamily="34" charset="0"/>
                <a:ea typeface="方正兰亭黑简体" panose="02000000000000000000" pitchFamily="2" charset="-122"/>
                <a:sym typeface="Huawei Sans" panose="020C0503030203020204" pitchFamily="34" charset="0"/>
              </a:rPr>
              <a:t>dongxiang</a:t>
            </a:r>
            <a:r>
              <a:rPr lang="en-US" altLang="zh-CN" dirty="0">
                <a:latin typeface="Arial" panose="020B0604020202020204" pitchFamily="34" charset="0"/>
                <a:ea typeface="方正兰亭黑简体" panose="02000000000000000000" pitchFamily="2" charset="-122"/>
                <a:sym typeface="Huawei Sans" panose="020C0503030203020204" pitchFamily="34" charset="0"/>
              </a:rPr>
              <a:t>/lwx274043</a:t>
            </a:r>
          </a:p>
        </p:txBody>
      </p:sp>
      <p:sp>
        <p:nvSpPr>
          <p:cNvPr id="31" name="文本占位符 74"/>
          <p:cNvSpPr>
            <a:spLocks noGrp="1"/>
          </p:cNvSpPr>
          <p:nvPr>
            <p:ph type="body" sz="quarter" idx="14"/>
          </p:nvPr>
        </p:nvSpPr>
        <p:spPr bwMode="gray"/>
        <p:txBody>
          <a:bodyPr/>
          <a:lstStyle/>
          <a:p>
            <a:pPr fontAlgn="ctr"/>
            <a:r>
              <a:rPr lang="en-US" altLang="zh-CN" dirty="0">
                <a:latin typeface="Arial" panose="020B0604020202020204" pitchFamily="34" charset="0"/>
                <a:ea typeface="方正兰亭黑简体" panose="02000000000000000000" pitchFamily="2" charset="-122"/>
                <a:sym typeface="Huawei Sans" panose="020C0503030203020204" pitchFamily="34" charset="0"/>
              </a:rPr>
              <a:t>2020.04.01</a:t>
            </a:r>
          </a:p>
        </p:txBody>
      </p:sp>
      <p:sp>
        <p:nvSpPr>
          <p:cNvPr id="2" name="Text Placeholder 1">
            <a:extLst>
              <a:ext uri="{FF2B5EF4-FFF2-40B4-BE49-F238E27FC236}">
                <a16:creationId xmlns:a16="http://schemas.microsoft.com/office/drawing/2014/main" id="{F2761A5F-A63D-4C91-984E-5835F4598A03}"/>
              </a:ext>
            </a:extLst>
          </p:cNvPr>
          <p:cNvSpPr>
            <a:spLocks noGrp="1"/>
          </p:cNvSpPr>
          <p:nvPr>
            <p:ph type="body" sz="quarter" idx="15"/>
          </p:nvPr>
        </p:nvSpPr>
        <p:spPr bwMode="gray"/>
        <p:txBody>
          <a:bodyPr/>
          <a:lstStyle/>
          <a:p>
            <a:endParaRPr lang="en-US"/>
          </a:p>
        </p:txBody>
      </p:sp>
      <p:sp>
        <p:nvSpPr>
          <p:cNvPr id="3" name="Text Placeholder 2">
            <a:extLst>
              <a:ext uri="{FF2B5EF4-FFF2-40B4-BE49-F238E27FC236}">
                <a16:creationId xmlns:a16="http://schemas.microsoft.com/office/drawing/2014/main" id="{C443D904-0CBC-4B53-ADED-87C46BAC2735}"/>
              </a:ext>
            </a:extLst>
          </p:cNvPr>
          <p:cNvSpPr>
            <a:spLocks noGrp="1"/>
          </p:cNvSpPr>
          <p:nvPr>
            <p:ph type="body" sz="quarter" idx="16"/>
          </p:nvPr>
        </p:nvSpPr>
        <p:spPr bwMode="gray"/>
        <p:txBody>
          <a:bodyPr/>
          <a:lstStyle/>
          <a:p>
            <a:endParaRPr lang="en-US"/>
          </a:p>
        </p:txBody>
      </p:sp>
      <p:sp>
        <p:nvSpPr>
          <p:cNvPr id="8" name="Text Placeholder 7">
            <a:extLst>
              <a:ext uri="{FF2B5EF4-FFF2-40B4-BE49-F238E27FC236}">
                <a16:creationId xmlns:a16="http://schemas.microsoft.com/office/drawing/2014/main" id="{F618D528-B1D4-4BDB-8EF5-B9BAC1B9EECC}"/>
              </a:ext>
            </a:extLst>
          </p:cNvPr>
          <p:cNvSpPr>
            <a:spLocks noGrp="1"/>
          </p:cNvSpPr>
          <p:nvPr>
            <p:ph type="body" sz="quarter" idx="21"/>
          </p:nvPr>
        </p:nvSpPr>
        <p:spPr bwMode="gray"/>
        <p:txBody>
          <a:bodyPr/>
          <a:lstStyle/>
          <a:p>
            <a:endParaRPr lang="en-US"/>
          </a:p>
        </p:txBody>
      </p:sp>
      <p:sp>
        <p:nvSpPr>
          <p:cNvPr id="9" name="Text Placeholder 8">
            <a:extLst>
              <a:ext uri="{FF2B5EF4-FFF2-40B4-BE49-F238E27FC236}">
                <a16:creationId xmlns:a16="http://schemas.microsoft.com/office/drawing/2014/main" id="{33BA7E00-ACB6-4FA7-BB54-3404D520CBC1}"/>
              </a:ext>
            </a:extLst>
          </p:cNvPr>
          <p:cNvSpPr>
            <a:spLocks noGrp="1"/>
          </p:cNvSpPr>
          <p:nvPr>
            <p:ph type="body" sz="quarter" idx="22"/>
          </p:nvPr>
        </p:nvSpPr>
        <p:spPr bwMode="gray"/>
        <p:txBody>
          <a:bodyPr/>
          <a:lstStyle/>
          <a:p>
            <a:endParaRPr lang="en-US"/>
          </a:p>
        </p:txBody>
      </p:sp>
      <p:sp>
        <p:nvSpPr>
          <p:cNvPr id="10" name="Text Placeholder 9">
            <a:extLst>
              <a:ext uri="{FF2B5EF4-FFF2-40B4-BE49-F238E27FC236}">
                <a16:creationId xmlns:a16="http://schemas.microsoft.com/office/drawing/2014/main" id="{3B433E0D-E0BE-4210-8E5B-639EF193ED14}"/>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EB439EBC-46FD-4B59-B79F-4E8AA5E21992}"/>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4E325371-0B45-4009-BC9F-2FD8E7B3CAB7}"/>
              </a:ext>
            </a:extLst>
          </p:cNvPr>
          <p:cNvSpPr>
            <a:spLocks noGrp="1"/>
          </p:cNvSpPr>
          <p:nvPr>
            <p:ph type="body" sz="quarter" idx="25"/>
          </p:nvPr>
        </p:nvSpPr>
        <p:spPr bwMode="gray"/>
        <p:txBody>
          <a:bodyPr/>
          <a:lstStyle/>
          <a:p>
            <a:endParaRPr lang="en-US"/>
          </a:p>
        </p:txBody>
      </p:sp>
      <p:sp>
        <p:nvSpPr>
          <p:cNvPr id="13" name="Text Placeholder 12">
            <a:extLst>
              <a:ext uri="{FF2B5EF4-FFF2-40B4-BE49-F238E27FC236}">
                <a16:creationId xmlns:a16="http://schemas.microsoft.com/office/drawing/2014/main" id="{DEBD898E-3E86-4FD2-A22D-94D5B2B586B6}"/>
              </a:ext>
            </a:extLst>
          </p:cNvPr>
          <p:cNvSpPr>
            <a:spLocks noGrp="1"/>
          </p:cNvSpPr>
          <p:nvPr>
            <p:ph type="body" sz="quarter" idx="26"/>
          </p:nvPr>
        </p:nvSpPr>
        <p:spPr bwMode="gray"/>
        <p:txBody>
          <a:bodyPr/>
          <a:lstStyle/>
          <a:p>
            <a:endParaRPr lang="en-US"/>
          </a:p>
        </p:txBody>
      </p:sp>
      <p:sp>
        <p:nvSpPr>
          <p:cNvPr id="14" name="Text Placeholder 13">
            <a:extLst>
              <a:ext uri="{FF2B5EF4-FFF2-40B4-BE49-F238E27FC236}">
                <a16:creationId xmlns:a16="http://schemas.microsoft.com/office/drawing/2014/main" id="{D8D92EF7-88DF-49FC-9129-6AE8975E4BE1}"/>
              </a:ext>
            </a:extLst>
          </p:cNvPr>
          <p:cNvSpPr>
            <a:spLocks noGrp="1"/>
          </p:cNvSpPr>
          <p:nvPr>
            <p:ph type="body" sz="quarter" idx="27"/>
          </p:nvPr>
        </p:nvSpPr>
        <p:spPr bwMode="gray"/>
        <p:txBody>
          <a:bodyPr/>
          <a:lstStyle/>
          <a:p>
            <a:endParaRPr lang="en-US"/>
          </a:p>
        </p:txBody>
      </p:sp>
      <p:sp>
        <p:nvSpPr>
          <p:cNvPr id="15" name="Text Placeholder 14">
            <a:extLst>
              <a:ext uri="{FF2B5EF4-FFF2-40B4-BE49-F238E27FC236}">
                <a16:creationId xmlns:a16="http://schemas.microsoft.com/office/drawing/2014/main" id="{AEE8F9C5-6C07-48B5-91AB-915D077DC4A5}"/>
              </a:ext>
            </a:extLst>
          </p:cNvPr>
          <p:cNvSpPr>
            <a:spLocks noGrp="1"/>
          </p:cNvSpPr>
          <p:nvPr>
            <p:ph type="body" sz="quarter" idx="28"/>
          </p:nvPr>
        </p:nvSpPr>
        <p:spPr bwMode="gray"/>
        <p:txBody>
          <a:bodyPr/>
          <a:lstStyle/>
          <a:p>
            <a:endParaRPr lang="en-US"/>
          </a:p>
        </p:txBody>
      </p:sp>
      <p:sp>
        <p:nvSpPr>
          <p:cNvPr id="16" name="Text Placeholder 15">
            <a:extLst>
              <a:ext uri="{FF2B5EF4-FFF2-40B4-BE49-F238E27FC236}">
                <a16:creationId xmlns:a16="http://schemas.microsoft.com/office/drawing/2014/main" id="{9529E3D9-4C18-4306-9C22-E6EF816D78CE}"/>
              </a:ext>
            </a:extLst>
          </p:cNvPr>
          <p:cNvSpPr>
            <a:spLocks noGrp="1"/>
          </p:cNvSpPr>
          <p:nvPr>
            <p:ph type="body" sz="quarter" idx="29"/>
          </p:nvPr>
        </p:nvSpPr>
        <p:spPr bwMode="gray"/>
        <p:txBody>
          <a:bodyPr/>
          <a:lstStyle/>
          <a:p>
            <a:endParaRPr lang="en-US"/>
          </a:p>
        </p:txBody>
      </p:sp>
      <p:sp>
        <p:nvSpPr>
          <p:cNvPr id="17" name="Text Placeholder 16">
            <a:extLst>
              <a:ext uri="{FF2B5EF4-FFF2-40B4-BE49-F238E27FC236}">
                <a16:creationId xmlns:a16="http://schemas.microsoft.com/office/drawing/2014/main" id="{8043213B-1660-4249-BCC1-E25FF4D4FFF2}"/>
              </a:ext>
            </a:extLst>
          </p:cNvPr>
          <p:cNvSpPr>
            <a:spLocks noGrp="1"/>
          </p:cNvSpPr>
          <p:nvPr>
            <p:ph type="body" sz="quarter" idx="30"/>
          </p:nvPr>
        </p:nvSpPr>
        <p:spPr bwMode="gray"/>
        <p:txBody>
          <a:bodyPr/>
          <a:lstStyle/>
          <a:p>
            <a:endParaRPr lang="en-US"/>
          </a:p>
        </p:txBody>
      </p:sp>
      <p:sp>
        <p:nvSpPr>
          <p:cNvPr id="18" name="Text Placeholder 17">
            <a:extLst>
              <a:ext uri="{FF2B5EF4-FFF2-40B4-BE49-F238E27FC236}">
                <a16:creationId xmlns:a16="http://schemas.microsoft.com/office/drawing/2014/main" id="{31462167-A893-4345-B1A6-3748B2EE504F}"/>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27F62B8D-23E7-4846-B494-CF16507EC047}"/>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78D806FB-D9FE-4B71-97FF-EA2926BD96C4}"/>
              </a:ext>
            </a:extLst>
          </p:cNvPr>
          <p:cNvSpPr>
            <a:spLocks noGrp="1"/>
          </p:cNvSpPr>
          <p:nvPr>
            <p:ph type="body" sz="quarter" idx="33"/>
          </p:nvPr>
        </p:nvSpPr>
        <p:spPr bwMode="gray"/>
        <p:txBody>
          <a:bodyPr/>
          <a:lstStyle/>
          <a:p>
            <a:endParaRPr lang="en-US"/>
          </a:p>
        </p:txBody>
      </p:sp>
      <p:sp>
        <p:nvSpPr>
          <p:cNvPr id="21" name="Text Placeholder 20">
            <a:extLst>
              <a:ext uri="{FF2B5EF4-FFF2-40B4-BE49-F238E27FC236}">
                <a16:creationId xmlns:a16="http://schemas.microsoft.com/office/drawing/2014/main" id="{44FF51BB-F36B-4E33-B2A7-97BBCF3D0137}"/>
              </a:ext>
            </a:extLst>
          </p:cNvPr>
          <p:cNvSpPr>
            <a:spLocks noGrp="1"/>
          </p:cNvSpPr>
          <p:nvPr>
            <p:ph type="body" sz="quarter" idx="34"/>
          </p:nvPr>
        </p:nvSpPr>
        <p:spPr bwMode="gray"/>
        <p:txBody>
          <a:bodyPr/>
          <a:lstStyle/>
          <a:p>
            <a:endParaRPr lang="en-US"/>
          </a:p>
        </p:txBody>
      </p:sp>
      <p:sp>
        <p:nvSpPr>
          <p:cNvPr id="22" name="Text Placeholder 21">
            <a:extLst>
              <a:ext uri="{FF2B5EF4-FFF2-40B4-BE49-F238E27FC236}">
                <a16:creationId xmlns:a16="http://schemas.microsoft.com/office/drawing/2014/main" id="{8BB1D01D-63F1-4873-A8FA-0C4FC651B672}"/>
              </a:ext>
            </a:extLst>
          </p:cNvPr>
          <p:cNvSpPr>
            <a:spLocks noGrp="1"/>
          </p:cNvSpPr>
          <p:nvPr>
            <p:ph type="body" sz="quarter" idx="35"/>
          </p:nvPr>
        </p:nvSpPr>
        <p:spPr bwMode="gray"/>
        <p:txBody>
          <a:bodyPr/>
          <a:lstStyle/>
          <a:p>
            <a:endParaRPr lang="en-US"/>
          </a:p>
        </p:txBody>
      </p:sp>
      <p:sp>
        <p:nvSpPr>
          <p:cNvPr id="23" name="Text Placeholder 22">
            <a:extLst>
              <a:ext uri="{FF2B5EF4-FFF2-40B4-BE49-F238E27FC236}">
                <a16:creationId xmlns:a16="http://schemas.microsoft.com/office/drawing/2014/main" id="{73D25CFC-6183-41CC-A439-88A83205D77C}"/>
              </a:ext>
            </a:extLst>
          </p:cNvPr>
          <p:cNvSpPr>
            <a:spLocks noGrp="1"/>
          </p:cNvSpPr>
          <p:nvPr>
            <p:ph type="body" sz="quarter" idx="36"/>
          </p:nvPr>
        </p:nvSpPr>
        <p:spPr bwMode="gray"/>
        <p:txBody>
          <a:bodyPr/>
          <a:lstStyle/>
          <a:p>
            <a:endParaRPr lang="en-US"/>
          </a:p>
        </p:txBody>
      </p:sp>
      <p:sp>
        <p:nvSpPr>
          <p:cNvPr id="24" name="Text Placeholder 23">
            <a:extLst>
              <a:ext uri="{FF2B5EF4-FFF2-40B4-BE49-F238E27FC236}">
                <a16:creationId xmlns:a16="http://schemas.microsoft.com/office/drawing/2014/main" id="{B6E82A94-8D64-4614-A608-D8E3493C8113}"/>
              </a:ext>
            </a:extLst>
          </p:cNvPr>
          <p:cNvSpPr>
            <a:spLocks noGrp="1"/>
          </p:cNvSpPr>
          <p:nvPr>
            <p:ph type="body" sz="quarter" idx="37"/>
          </p:nvPr>
        </p:nvSpPr>
        <p:spPr bwMode="gray"/>
        <p:txBody>
          <a:bodyPr/>
          <a:lstStyle/>
          <a:p>
            <a:endParaRPr lang="en-US"/>
          </a:p>
        </p:txBody>
      </p:sp>
      <p:sp>
        <p:nvSpPr>
          <p:cNvPr id="25" name="Text Placeholder 24">
            <a:extLst>
              <a:ext uri="{FF2B5EF4-FFF2-40B4-BE49-F238E27FC236}">
                <a16:creationId xmlns:a16="http://schemas.microsoft.com/office/drawing/2014/main" id="{BD3AC0EB-653F-4E52-BFA6-0175884DA8E7}"/>
              </a:ext>
            </a:extLst>
          </p:cNvPr>
          <p:cNvSpPr>
            <a:spLocks noGrp="1"/>
          </p:cNvSpPr>
          <p:nvPr>
            <p:ph type="body" sz="quarter" idx="38"/>
          </p:nvPr>
        </p:nvSpPr>
        <p:spPr bwMode="gray"/>
        <p:txBody>
          <a:bodyPr/>
          <a:lstStyle/>
          <a:p>
            <a:endParaRPr lang="en-US"/>
          </a:p>
        </p:txBody>
      </p:sp>
      <p:sp>
        <p:nvSpPr>
          <p:cNvPr id="50" name="Text Placeholder 49">
            <a:extLst>
              <a:ext uri="{FF2B5EF4-FFF2-40B4-BE49-F238E27FC236}">
                <a16:creationId xmlns:a16="http://schemas.microsoft.com/office/drawing/2014/main" id="{9CA8D504-AF60-4BD1-B692-B3277A48CFDB}"/>
              </a:ext>
            </a:extLst>
          </p:cNvPr>
          <p:cNvSpPr>
            <a:spLocks noGrp="1"/>
          </p:cNvSpPr>
          <p:nvPr>
            <p:ph type="body" sz="quarter" idx="39"/>
          </p:nvPr>
        </p:nvSpPr>
        <p:spPr bwMode="gray"/>
        <p:txBody>
          <a:bodyPr/>
          <a:lstStyle/>
          <a:p>
            <a:endParaRPr lang="en-US"/>
          </a:p>
        </p:txBody>
      </p:sp>
      <p:sp>
        <p:nvSpPr>
          <p:cNvPr id="51" name="Text Placeholder 50">
            <a:extLst>
              <a:ext uri="{FF2B5EF4-FFF2-40B4-BE49-F238E27FC236}">
                <a16:creationId xmlns:a16="http://schemas.microsoft.com/office/drawing/2014/main" id="{2B2278D6-190B-42FB-8C8C-52E9915C7762}"/>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3535997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Development History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a:latin typeface="Huawei Sans" panose="020C0503030203020204" pitchFamily="34" charset="0"/>
              </a:rPr>
              <a:t>Functions of Network Management</a:t>
            </a:r>
            <a:endParaRPr lang="en-US" altLang="zh-CN" b="1" dirty="0">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Categories of Network Management Protocols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Application Scenarios of Network Management</a:t>
            </a:r>
          </a:p>
        </p:txBody>
      </p:sp>
    </p:spTree>
    <p:extLst>
      <p:ext uri="{BB962C8B-B14F-4D97-AF65-F5344CB8AC3E}">
        <p14:creationId xmlns:p14="http://schemas.microsoft.com/office/powerpoint/2010/main" val="1930239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600" dirty="0">
                <a:latin typeface="Huawei Sans" panose="020C0503030203020204" pitchFamily="34" charset="0"/>
              </a:rPr>
              <a:t>Network management is a basic requirement of a network. Currently, users can manage a network using various protocols, tools, applications, or devices. The managed objects include hardware and software on the network.</a:t>
            </a:r>
          </a:p>
          <a:p>
            <a:pPr algn="l" fontAlgn="ctr"/>
            <a:r>
              <a:rPr lang="en-US" sz="1600" dirty="0">
                <a:latin typeface="Huawei Sans" panose="020C0503030203020204" pitchFamily="34" charset="0"/>
              </a:rPr>
              <a:t>The purpose of network management is to ensure that a network runs properly by means of monitoring, testing, configuring, analyzing, evaluating, and controlling the software and hardware on the network.</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Network Management?</a:t>
            </a:r>
            <a:endParaRPr lang="en-US" altLang="zh-CN" dirty="0">
              <a:latin typeface="Huawei Sans" panose="020C0503030203020204" pitchFamily="34" charset="0"/>
              <a:sym typeface="Huawei Sans" panose="020C0503030203020204" pitchFamily="34" charset="0"/>
            </a:endParaRPr>
          </a:p>
        </p:txBody>
      </p:sp>
      <p:cxnSp>
        <p:nvCxnSpPr>
          <p:cNvPr id="4" name="Straight Arrow Connector 4"/>
          <p:cNvCxnSpPr/>
          <p:nvPr/>
        </p:nvCxnSpPr>
        <p:spPr bwMode="gray">
          <a:xfrm flipV="1">
            <a:off x="3246593" y="3568118"/>
            <a:ext cx="1707740" cy="878072"/>
          </a:xfrm>
          <a:prstGeom prst="straightConnector1">
            <a:avLst/>
          </a:prstGeom>
          <a:solidFill>
            <a:schemeClr val="accent1"/>
          </a:solidFill>
          <a:ln w="19050" cap="flat" cmpd="sng" algn="ctr">
            <a:solidFill>
              <a:srgbClr val="EC7061"/>
            </a:solidFill>
            <a:prstDash val="solid"/>
            <a:round/>
            <a:headEnd type="none" w="med" len="med"/>
            <a:tailEnd type="triangle" w="med" len="med"/>
          </a:ln>
          <a:effectLst/>
        </p:spPr>
      </p:cxnSp>
      <p:sp>
        <p:nvSpPr>
          <p:cNvPr id="5" name="TextBox 358"/>
          <p:cNvSpPr txBox="1"/>
          <p:nvPr/>
        </p:nvSpPr>
        <p:spPr bwMode="gray">
          <a:xfrm rot="19961231">
            <a:off x="2820554" y="3764846"/>
            <a:ext cx="2329484" cy="292388"/>
          </a:xfrm>
          <a:prstGeom prst="rect">
            <a:avLst/>
          </a:prstGeom>
          <a:noFill/>
        </p:spPr>
        <p:txBody>
          <a:bodyPr wrap="none" rtlCol="0">
            <a:spAutoFit/>
          </a:bodyPr>
          <a:lstStyle/>
          <a:p>
            <a:pPr algn="r" fontAlgn="ctr"/>
            <a:r>
              <a:rPr lang="en-US" sz="1300" dirty="0">
                <a:solidFill>
                  <a:srgbClr val="EC7061"/>
                </a:solidFill>
                <a:latin typeface="Huawei Sans" panose="020C0503030203020204" pitchFamily="34" charset="0"/>
              </a:rPr>
              <a:t>Check device running status.</a:t>
            </a:r>
            <a:endParaRPr lang="en-US" altLang="zh-CN" sz="1300" dirty="0">
              <a:solidFill>
                <a:srgbClr val="EC7061"/>
              </a:solidFill>
              <a:latin typeface="Huawei Sans" panose="020C0503030203020204" pitchFamily="34" charset="0"/>
            </a:endParaRPr>
          </a:p>
        </p:txBody>
      </p:sp>
      <p:cxnSp>
        <p:nvCxnSpPr>
          <p:cNvPr id="6" name="Straight Arrow Connector 359"/>
          <p:cNvCxnSpPr/>
          <p:nvPr/>
        </p:nvCxnSpPr>
        <p:spPr bwMode="gray">
          <a:xfrm flipV="1">
            <a:off x="3300125" y="3688738"/>
            <a:ext cx="1654208" cy="849925"/>
          </a:xfrm>
          <a:prstGeom prst="straightConnector1">
            <a:avLst/>
          </a:prstGeom>
          <a:solidFill>
            <a:schemeClr val="accent1"/>
          </a:solidFill>
          <a:ln w="19050" cap="flat" cmpd="sng" algn="ctr">
            <a:solidFill>
              <a:srgbClr val="EC7061"/>
            </a:solidFill>
            <a:prstDash val="solid"/>
            <a:round/>
            <a:headEnd type="triangle" w="med" len="med"/>
            <a:tailEnd type="none" w="med" len="med"/>
          </a:ln>
          <a:effectLst/>
        </p:spPr>
      </p:cxnSp>
      <p:sp>
        <p:nvSpPr>
          <p:cNvPr id="7" name="TextBox 360"/>
          <p:cNvSpPr txBox="1"/>
          <p:nvPr/>
        </p:nvSpPr>
        <p:spPr bwMode="gray">
          <a:xfrm rot="20072952">
            <a:off x="3852747" y="4057720"/>
            <a:ext cx="918841" cy="292388"/>
          </a:xfrm>
          <a:prstGeom prst="rect">
            <a:avLst/>
          </a:prstGeom>
          <a:noFill/>
        </p:spPr>
        <p:txBody>
          <a:bodyPr wrap="none" rtlCol="0">
            <a:spAutoFit/>
          </a:bodyPr>
          <a:lstStyle/>
          <a:p>
            <a:pPr algn="r" fontAlgn="ctr"/>
            <a:r>
              <a:rPr lang="en-US" sz="1300" dirty="0">
                <a:solidFill>
                  <a:srgbClr val="EC7061"/>
                </a:solidFill>
                <a:latin typeface="Huawei Sans" panose="020C0503030203020204" pitchFamily="34" charset="0"/>
              </a:rPr>
              <a:t>Feedback</a:t>
            </a:r>
            <a:endParaRPr lang="en-US" altLang="zh-CN" sz="1300" dirty="0">
              <a:solidFill>
                <a:srgbClr val="EC7061"/>
              </a:solidFill>
              <a:latin typeface="Huawei Sans" panose="020C0503030203020204" pitchFamily="34" charset="0"/>
            </a:endParaRPr>
          </a:p>
        </p:txBody>
      </p:sp>
      <p:cxnSp>
        <p:nvCxnSpPr>
          <p:cNvPr id="8" name="Straight Connector 361"/>
          <p:cNvCxnSpPr/>
          <p:nvPr/>
        </p:nvCxnSpPr>
        <p:spPr bwMode="gray">
          <a:xfrm>
            <a:off x="5283918" y="4516252"/>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9" name="Straight Connector 365"/>
          <p:cNvCxnSpPr/>
          <p:nvPr/>
        </p:nvCxnSpPr>
        <p:spPr bwMode="gray">
          <a:xfrm>
            <a:off x="5283918" y="4452752"/>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0" name="直接连接符 52"/>
          <p:cNvCxnSpPr/>
          <p:nvPr/>
        </p:nvCxnSpPr>
        <p:spPr bwMode="gray">
          <a:xfrm>
            <a:off x="5289970" y="3369437"/>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52"/>
          <p:cNvCxnSpPr/>
          <p:nvPr/>
        </p:nvCxnSpPr>
        <p:spPr bwMode="gray">
          <a:xfrm>
            <a:off x="7448970" y="3369437"/>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 name="Oval 370"/>
          <p:cNvSpPr/>
          <p:nvPr/>
        </p:nvSpPr>
        <p:spPr bwMode="gray">
          <a:xfrm>
            <a:off x="6299836" y="4371831"/>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14" name="直接连接符 64"/>
          <p:cNvCxnSpPr/>
          <p:nvPr/>
        </p:nvCxnSpPr>
        <p:spPr bwMode="gray">
          <a:xfrm>
            <a:off x="5554698" y="3612598"/>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5" name="直接连接符 52"/>
          <p:cNvCxnSpPr/>
          <p:nvPr/>
        </p:nvCxnSpPr>
        <p:spPr bwMode="gray">
          <a:xfrm flipH="1">
            <a:off x="5061518" y="5266616"/>
            <a:ext cx="393582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52"/>
          <p:cNvCxnSpPr/>
          <p:nvPr/>
        </p:nvCxnSpPr>
        <p:spPr bwMode="gray">
          <a:xfrm>
            <a:off x="5289970" y="4598388"/>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52"/>
          <p:cNvCxnSpPr/>
          <p:nvPr/>
        </p:nvCxnSpPr>
        <p:spPr bwMode="gray">
          <a:xfrm>
            <a:off x="5061518" y="5267050"/>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52"/>
          <p:cNvCxnSpPr/>
          <p:nvPr/>
        </p:nvCxnSpPr>
        <p:spPr bwMode="gray">
          <a:xfrm>
            <a:off x="6369618" y="5267050"/>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52"/>
          <p:cNvCxnSpPr/>
          <p:nvPr/>
        </p:nvCxnSpPr>
        <p:spPr bwMode="gray">
          <a:xfrm>
            <a:off x="7665018" y="5267050"/>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52"/>
          <p:cNvCxnSpPr/>
          <p:nvPr/>
        </p:nvCxnSpPr>
        <p:spPr bwMode="gray">
          <a:xfrm>
            <a:off x="8985818" y="5267050"/>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52"/>
          <p:cNvCxnSpPr/>
          <p:nvPr/>
        </p:nvCxnSpPr>
        <p:spPr bwMode="gray">
          <a:xfrm>
            <a:off x="7448970" y="4448986"/>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3" name="直接连接符 52"/>
          <p:cNvCxnSpPr/>
          <p:nvPr/>
        </p:nvCxnSpPr>
        <p:spPr bwMode="gray">
          <a:xfrm flipH="1">
            <a:off x="5189354" y="5396445"/>
            <a:ext cx="393582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4" name="直接连接符 52"/>
          <p:cNvCxnSpPr/>
          <p:nvPr/>
        </p:nvCxnSpPr>
        <p:spPr bwMode="gray">
          <a:xfrm>
            <a:off x="5201218" y="5402682"/>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5" name="直接连接符 52"/>
          <p:cNvCxnSpPr/>
          <p:nvPr/>
        </p:nvCxnSpPr>
        <p:spPr bwMode="gray">
          <a:xfrm>
            <a:off x="6509318" y="5402682"/>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6" name="直接连接符 52"/>
          <p:cNvCxnSpPr/>
          <p:nvPr/>
        </p:nvCxnSpPr>
        <p:spPr bwMode="gray">
          <a:xfrm>
            <a:off x="7804718" y="5402682"/>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7" name="直接连接符 52"/>
          <p:cNvCxnSpPr/>
          <p:nvPr/>
        </p:nvCxnSpPr>
        <p:spPr bwMode="gray">
          <a:xfrm>
            <a:off x="9125518" y="5402682"/>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33" name="直接连接符 52"/>
          <p:cNvCxnSpPr/>
          <p:nvPr/>
        </p:nvCxnSpPr>
        <p:spPr bwMode="gray">
          <a:xfrm>
            <a:off x="4140994" y="4869002"/>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52"/>
          <p:cNvCxnSpPr/>
          <p:nvPr/>
        </p:nvCxnSpPr>
        <p:spPr bwMode="gray">
          <a:xfrm>
            <a:off x="4140994" y="4996002"/>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37" name="直接连接符 96"/>
          <p:cNvCxnSpPr/>
          <p:nvPr/>
        </p:nvCxnSpPr>
        <p:spPr bwMode="gray">
          <a:xfrm>
            <a:off x="3165215" y="4914296"/>
            <a:ext cx="85508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34" name="TextBox 718"/>
          <p:cNvSpPr txBox="1"/>
          <p:nvPr/>
        </p:nvSpPr>
        <p:spPr bwMode="gray">
          <a:xfrm>
            <a:off x="1324912" y="4452752"/>
            <a:ext cx="1445615" cy="784830"/>
          </a:xfrm>
          <a:prstGeom prst="rect">
            <a:avLst/>
          </a:prstGeom>
          <a:noFill/>
        </p:spPr>
        <p:txBody>
          <a:bodyPr wrap="square" rtlCol="0">
            <a:spAutoFit/>
          </a:bodyPr>
          <a:lstStyle/>
          <a:p>
            <a:pPr algn="ctr" fontAlgn="ctr"/>
            <a:r>
              <a:rPr lang="en-US" sz="1500" dirty="0">
                <a:solidFill>
                  <a:srgbClr val="EC7061"/>
                </a:solidFill>
                <a:latin typeface="Huawei Sans" panose="020C0503030203020204" pitchFamily="34" charset="0"/>
              </a:rPr>
              <a:t>Network management station</a:t>
            </a:r>
            <a:endParaRPr lang="en-US" altLang="zh-CN" sz="1500" dirty="0">
              <a:solidFill>
                <a:srgbClr val="EC7061"/>
              </a:solidFill>
              <a:latin typeface="Huawei Sans" panose="020C0503030203020204" pitchFamily="34" charset="0"/>
            </a:endParaRPr>
          </a:p>
        </p:txBody>
      </p:sp>
      <p:sp>
        <p:nvSpPr>
          <p:cNvPr id="336" name="TextBox 358"/>
          <p:cNvSpPr txBox="1"/>
          <p:nvPr/>
        </p:nvSpPr>
        <p:spPr bwMode="gray">
          <a:xfrm rot="796565">
            <a:off x="3188053" y="5489263"/>
            <a:ext cx="1505829" cy="492443"/>
          </a:xfrm>
          <a:prstGeom prst="rect">
            <a:avLst/>
          </a:prstGeom>
          <a:noFill/>
        </p:spPr>
        <p:txBody>
          <a:bodyPr wrap="square" rtlCol="0">
            <a:spAutoFit/>
          </a:bodyPr>
          <a:lstStyle/>
          <a:p>
            <a:pPr algn="ctr" fontAlgn="ctr"/>
            <a:r>
              <a:rPr lang="en-US" sz="1300" dirty="0">
                <a:solidFill>
                  <a:srgbClr val="EC7061"/>
                </a:solidFill>
                <a:latin typeface="Huawei Sans" panose="020C0503030203020204" pitchFamily="34" charset="0"/>
              </a:rPr>
              <a:t>An event triggers an alarm.</a:t>
            </a:r>
            <a:endParaRPr lang="en-US" altLang="zh-CN" sz="1300" dirty="0">
              <a:solidFill>
                <a:srgbClr val="EC7061"/>
              </a:solidFill>
              <a:latin typeface="Huawei Sans" panose="020C0503030203020204" pitchFamily="34" charset="0"/>
            </a:endParaRPr>
          </a:p>
        </p:txBody>
      </p:sp>
      <p:sp>
        <p:nvSpPr>
          <p:cNvPr id="337" name="Freeform 2"/>
          <p:cNvSpPr/>
          <p:nvPr/>
        </p:nvSpPr>
        <p:spPr bwMode="gray">
          <a:xfrm rot="774237" flipV="1">
            <a:off x="2986824" y="5531092"/>
            <a:ext cx="1846980" cy="426733"/>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ctr" fontAlgn="ctr"/>
            <a:endParaRPr lang="en-US" altLang="zh-CN" dirty="0">
              <a:latin typeface="Huawei Sans" panose="020C0503030203020204" pitchFamily="34" charset="0"/>
            </a:endParaRPr>
          </a:p>
        </p:txBody>
      </p:sp>
      <p:pic>
        <p:nvPicPr>
          <p:cNvPr id="339" name="图片 3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3407" y="4203914"/>
            <a:ext cx="540000" cy="442800"/>
          </a:xfrm>
          <a:prstGeom prst="rect">
            <a:avLst/>
          </a:prstGeom>
        </p:spPr>
      </p:pic>
      <p:pic>
        <p:nvPicPr>
          <p:cNvPr id="340" name="图片 3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061518" y="3361306"/>
            <a:ext cx="540000" cy="442174"/>
          </a:xfrm>
          <a:prstGeom prst="rect">
            <a:avLst/>
          </a:prstGeom>
        </p:spPr>
      </p:pic>
      <p:pic>
        <p:nvPicPr>
          <p:cNvPr id="341" name="图片 3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033010" y="4683550"/>
            <a:ext cx="540000" cy="442800"/>
          </a:xfrm>
          <a:prstGeom prst="rect">
            <a:avLst/>
          </a:prstGeom>
        </p:spPr>
      </p:pic>
      <p:pic>
        <p:nvPicPr>
          <p:cNvPr id="342" name="图片 3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76000" y="4203914"/>
            <a:ext cx="540000" cy="442800"/>
          </a:xfrm>
          <a:prstGeom prst="rect">
            <a:avLst/>
          </a:prstGeom>
        </p:spPr>
      </p:pic>
      <p:pic>
        <p:nvPicPr>
          <p:cNvPr id="343" name="图片 3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74111" y="3361306"/>
            <a:ext cx="540000" cy="442174"/>
          </a:xfrm>
          <a:prstGeom prst="rect">
            <a:avLst/>
          </a:prstGeom>
        </p:spPr>
      </p:pic>
      <p:pic>
        <p:nvPicPr>
          <p:cNvPr id="344" name="图片 34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53464" y="5819480"/>
            <a:ext cx="540000" cy="442800"/>
          </a:xfrm>
          <a:prstGeom prst="rect">
            <a:avLst/>
          </a:prstGeom>
        </p:spPr>
      </p:pic>
      <p:pic>
        <p:nvPicPr>
          <p:cNvPr id="345" name="图片 34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161757" y="5819480"/>
            <a:ext cx="540000" cy="442800"/>
          </a:xfrm>
          <a:prstGeom prst="rect">
            <a:avLst/>
          </a:prstGeom>
        </p:spPr>
      </p:pic>
      <p:pic>
        <p:nvPicPr>
          <p:cNvPr id="346" name="图片 34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78344" y="5819480"/>
            <a:ext cx="540000" cy="442800"/>
          </a:xfrm>
          <a:prstGeom prst="rect">
            <a:avLst/>
          </a:prstGeom>
        </p:spPr>
      </p:pic>
      <p:pic>
        <p:nvPicPr>
          <p:cNvPr id="347" name="图片 34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470050" y="5819480"/>
            <a:ext cx="540000" cy="442800"/>
          </a:xfrm>
          <a:prstGeom prst="rect">
            <a:avLst/>
          </a:prstGeom>
        </p:spPr>
      </p:pic>
      <p:pic>
        <p:nvPicPr>
          <p:cNvPr id="350" name="图片 3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022889" y="2959541"/>
            <a:ext cx="810701" cy="408398"/>
          </a:xfrm>
          <a:prstGeom prst="rect">
            <a:avLst/>
          </a:prstGeom>
        </p:spPr>
      </p:pic>
      <p:cxnSp>
        <p:nvCxnSpPr>
          <p:cNvPr id="353" name="直接连接符 52"/>
          <p:cNvCxnSpPr>
            <a:stCxn id="350" idx="1"/>
            <a:endCxn id="340" idx="0"/>
          </p:cNvCxnSpPr>
          <p:nvPr/>
        </p:nvCxnSpPr>
        <p:spPr bwMode="gray">
          <a:xfrm flipH="1">
            <a:off x="5331518" y="3163740"/>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6" name="直接连接符 52"/>
          <p:cNvCxnSpPr>
            <a:stCxn id="350" idx="3"/>
            <a:endCxn id="343" idx="0"/>
          </p:cNvCxnSpPr>
          <p:nvPr/>
        </p:nvCxnSpPr>
        <p:spPr bwMode="gray">
          <a:xfrm>
            <a:off x="6833590" y="3163740"/>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66" name="图片 36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760125" y="4694688"/>
            <a:ext cx="540000" cy="442800"/>
          </a:xfrm>
          <a:prstGeom prst="rect">
            <a:avLst/>
          </a:prstGeom>
        </p:spPr>
      </p:pic>
      <p:cxnSp>
        <p:nvCxnSpPr>
          <p:cNvPr id="51" name="直接连接符 52"/>
          <p:cNvCxnSpPr/>
          <p:nvPr/>
        </p:nvCxnSpPr>
        <p:spPr bwMode="gray">
          <a:xfrm flipH="1">
            <a:off x="1693462" y="5810994"/>
            <a:ext cx="41555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2" name="直接连接符 52"/>
          <p:cNvCxnSpPr/>
          <p:nvPr/>
        </p:nvCxnSpPr>
        <p:spPr bwMode="gray">
          <a:xfrm flipH="1">
            <a:off x="1693462" y="6019261"/>
            <a:ext cx="415558"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sp>
        <p:nvSpPr>
          <p:cNvPr id="53" name="文本框 52"/>
          <p:cNvSpPr txBox="1"/>
          <p:nvPr/>
        </p:nvSpPr>
        <p:spPr bwMode="gray">
          <a:xfrm>
            <a:off x="2164927" y="5668414"/>
            <a:ext cx="907621" cy="276999"/>
          </a:xfrm>
          <a:prstGeom prst="rect">
            <a:avLst/>
          </a:prstGeom>
          <a:noFill/>
        </p:spPr>
        <p:txBody>
          <a:bodyPr wrap="none" rtlCol="0">
            <a:spAutoFit/>
          </a:bodyPr>
          <a:lstStyle/>
          <a:p>
            <a:pPr fontAlgn="ctr"/>
            <a:r>
              <a:rPr lang="en-US" sz="1200" dirty="0">
                <a:latin typeface="Huawei Sans" panose="020C0503030203020204" pitchFamily="34" charset="0"/>
              </a:rPr>
              <a:t>Active link</a:t>
            </a:r>
            <a:endParaRPr lang="en-US" altLang="zh-CN" sz="1200" dirty="0">
              <a:latin typeface="Huawei Sans" panose="020C0503030203020204" pitchFamily="34" charset="0"/>
            </a:endParaRPr>
          </a:p>
        </p:txBody>
      </p:sp>
      <p:sp>
        <p:nvSpPr>
          <p:cNvPr id="54" name="文本框 53"/>
          <p:cNvSpPr txBox="1"/>
          <p:nvPr/>
        </p:nvSpPr>
        <p:spPr bwMode="gray">
          <a:xfrm>
            <a:off x="2164927" y="5880762"/>
            <a:ext cx="1048685" cy="276999"/>
          </a:xfrm>
          <a:prstGeom prst="rect">
            <a:avLst/>
          </a:prstGeom>
          <a:noFill/>
        </p:spPr>
        <p:txBody>
          <a:bodyPr wrap="none" rtlCol="0">
            <a:spAutoFit/>
          </a:bodyPr>
          <a:lstStyle/>
          <a:p>
            <a:pPr fontAlgn="ctr"/>
            <a:r>
              <a:rPr lang="en-US" sz="1200" dirty="0">
                <a:latin typeface="Huawei Sans" panose="020C0503030203020204" pitchFamily="34" charset="0"/>
              </a:rPr>
              <a:t>Standby link</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97461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800" dirty="0">
                <a:latin typeface="Huawei Sans" panose="020C0503030203020204" pitchFamily="34" charset="0"/>
              </a:rPr>
              <a:t>Network management systems usually have the same basic architecture, which consists of two key elements:</a:t>
            </a:r>
            <a:endParaRPr lang="en-US" altLang="zh-CN" sz="1800" dirty="0">
              <a:latin typeface="Huawei Sans" panose="020C0503030203020204" pitchFamily="34" charset="0"/>
              <a:sym typeface="Huawei Sans" panose="020C0503030203020204" pitchFamily="34" charset="0"/>
            </a:endParaRPr>
          </a:p>
          <a:p>
            <a:pPr marL="623888" lvl="1" indent="-315913" fontAlgn="ctr"/>
            <a:r>
              <a:rPr lang="en-US" sz="1600" dirty="0">
                <a:latin typeface="Huawei Sans" panose="020C0503030203020204" pitchFamily="34" charset="0"/>
              </a:rPr>
              <a:t>Managing device, also called a network management station</a:t>
            </a:r>
            <a:endParaRPr lang="en-US" altLang="zh-CN" sz="1600" dirty="0">
              <a:latin typeface="Huawei Sans" panose="020C0503030203020204" pitchFamily="34" charset="0"/>
              <a:sym typeface="Huawei Sans" panose="020C0503030203020204" pitchFamily="34" charset="0"/>
            </a:endParaRPr>
          </a:p>
          <a:p>
            <a:pPr marL="623888" lvl="1" indent="-315913" fontAlgn="ctr"/>
            <a:r>
              <a:rPr lang="en-US" sz="1600" dirty="0">
                <a:latin typeface="Huawei Sans" panose="020C0503030203020204" pitchFamily="34" charset="0"/>
              </a:rPr>
              <a:t>Managed device, also called an agent</a:t>
            </a: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nchor="ctr"/>
          <a:lstStyle/>
          <a:p>
            <a:pPr fontAlgn="ctr"/>
            <a:r>
              <a:rPr lang="en-US" dirty="0">
                <a:latin typeface="Huawei Sans" panose="020C0503030203020204" pitchFamily="34" charset="0"/>
              </a:rPr>
              <a:t>Typical Architecture of Network Management Systems</a:t>
            </a:r>
            <a:endParaRPr lang="en-US" altLang="zh-CN" dirty="0">
              <a:latin typeface="Huawei Sans" panose="020C0503030203020204" pitchFamily="34" charset="0"/>
              <a:sym typeface="Huawei Sans" panose="020C0503030203020204" pitchFamily="34" charset="0"/>
            </a:endParaRPr>
          </a:p>
        </p:txBody>
      </p:sp>
      <p:grpSp>
        <p:nvGrpSpPr>
          <p:cNvPr id="78" name="组合 77"/>
          <p:cNvGrpSpPr/>
          <p:nvPr/>
        </p:nvGrpSpPr>
        <p:grpSpPr bwMode="gray">
          <a:xfrm>
            <a:off x="599895" y="3004717"/>
            <a:ext cx="5201900" cy="3292234"/>
            <a:chOff x="3605074" y="2971753"/>
            <a:chExt cx="5201900" cy="3292234"/>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40387" y="4285972"/>
              <a:ext cx="540000" cy="442800"/>
            </a:xfrm>
            <a:prstGeom prst="rect">
              <a:avLst/>
            </a:prstGeom>
          </p:spPr>
        </p:pic>
        <p:pic>
          <p:nvPicPr>
            <p:cNvPr id="8" name="图片 7" descr="PC.png"/>
            <p:cNvPicPr>
              <a:picLocks noChangeAspect="1"/>
            </p:cNvPicPr>
            <p:nvPr/>
          </p:nvPicPr>
          <p:blipFill>
            <a:blip r:embed="rId4" cstate="print"/>
            <a:stretch>
              <a:fillRect/>
            </a:stretch>
          </p:blipFill>
          <p:spPr bwMode="gray">
            <a:xfrm>
              <a:off x="4406059" y="3253192"/>
              <a:ext cx="539063" cy="414000"/>
            </a:xfrm>
            <a:prstGeom prst="rect">
              <a:avLst/>
            </a:prstGeom>
          </p:spPr>
        </p:pic>
        <p:pic>
          <p:nvPicPr>
            <p:cNvPr id="9" name="图片 8" descr="PC.png"/>
            <p:cNvPicPr>
              <a:picLocks noChangeAspect="1"/>
            </p:cNvPicPr>
            <p:nvPr/>
          </p:nvPicPr>
          <p:blipFill>
            <a:blip r:embed="rId4" cstate="print"/>
            <a:stretch>
              <a:fillRect/>
            </a:stretch>
          </p:blipFill>
          <p:spPr bwMode="gray">
            <a:xfrm>
              <a:off x="5841573" y="3253192"/>
              <a:ext cx="539063" cy="414000"/>
            </a:xfrm>
            <a:prstGeom prst="rect">
              <a:avLst/>
            </a:prstGeom>
          </p:spPr>
        </p:pic>
        <p:pic>
          <p:nvPicPr>
            <p:cNvPr id="10" name="图片 9" descr="PC.png"/>
            <p:cNvPicPr>
              <a:picLocks noChangeAspect="1"/>
            </p:cNvPicPr>
            <p:nvPr/>
          </p:nvPicPr>
          <p:blipFill>
            <a:blip r:embed="rId4" cstate="print"/>
            <a:stretch>
              <a:fillRect/>
            </a:stretch>
          </p:blipFill>
          <p:spPr bwMode="gray">
            <a:xfrm>
              <a:off x="7263571" y="3253192"/>
              <a:ext cx="539063" cy="414000"/>
            </a:xfrm>
            <a:prstGeom prst="rect">
              <a:avLst/>
            </a:prstGeom>
          </p:spPr>
        </p:pic>
        <p:grpSp>
          <p:nvGrpSpPr>
            <p:cNvPr id="57" name="组合 56"/>
            <p:cNvGrpSpPr/>
            <p:nvPr/>
          </p:nvGrpSpPr>
          <p:grpSpPr bwMode="gray">
            <a:xfrm>
              <a:off x="4691965" y="5079271"/>
              <a:ext cx="2831240" cy="1184716"/>
              <a:chOff x="3800729" y="5085829"/>
              <a:chExt cx="2831240" cy="1184716"/>
            </a:xfrm>
          </p:grpSpPr>
          <p:sp>
            <p:nvSpPr>
              <p:cNvPr id="11" name="Freeform 159"/>
              <p:cNvSpPr/>
              <p:nvPr/>
            </p:nvSpPr>
            <p:spPr bwMode="gray">
              <a:xfrm flipH="1">
                <a:off x="3800729" y="5085829"/>
                <a:ext cx="2831240" cy="1184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26778" y="5428148"/>
                <a:ext cx="311099" cy="255101"/>
              </a:xfrm>
              <a:prstGeom prst="rect">
                <a:avLst/>
              </a:prstGeom>
            </p:spPr>
          </p:pic>
          <p:pic>
            <p:nvPicPr>
              <p:cNvPr id="12" name="图片 1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70763" y="5432047"/>
                <a:ext cx="311099" cy="255101"/>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14748" y="5435946"/>
                <a:ext cx="311099" cy="255101"/>
              </a:xfrm>
              <a:prstGeom prst="rect">
                <a:avLst/>
              </a:prstGeom>
            </p:spPr>
          </p:pic>
          <p:pic>
            <p:nvPicPr>
              <p:cNvPr id="14" name="图片 1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774805" y="5891836"/>
                <a:ext cx="311099" cy="255101"/>
              </a:xfrm>
              <a:prstGeom prst="rect">
                <a:avLst/>
              </a:prstGeom>
            </p:spPr>
          </p:pic>
          <p:pic>
            <p:nvPicPr>
              <p:cNvPr id="15" name="图片 1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031706" y="5892532"/>
                <a:ext cx="311099" cy="255101"/>
              </a:xfrm>
              <a:prstGeom prst="rect">
                <a:avLst/>
              </a:prstGeom>
            </p:spPr>
          </p:pic>
          <p:pic>
            <p:nvPicPr>
              <p:cNvPr id="16" name="图片 1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39706" y="5893228"/>
                <a:ext cx="311099" cy="255101"/>
              </a:xfrm>
              <a:prstGeom prst="rect">
                <a:avLst/>
              </a:prstGeom>
            </p:spPr>
          </p:pic>
          <p:cxnSp>
            <p:nvCxnSpPr>
              <p:cNvPr id="17" name="直接连接符 16"/>
              <p:cNvCxnSpPr>
                <a:stCxn id="5" idx="2"/>
                <a:endCxn id="16" idx="0"/>
              </p:cNvCxnSpPr>
              <p:nvPr/>
            </p:nvCxnSpPr>
            <p:spPr bwMode="gray">
              <a:xfrm flipH="1">
                <a:off x="4395256" y="5683249"/>
                <a:ext cx="187072" cy="209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 idx="3"/>
                <a:endCxn id="12" idx="1"/>
              </p:cNvCxnSpPr>
              <p:nvPr/>
            </p:nvCxnSpPr>
            <p:spPr bwMode="gray">
              <a:xfrm>
                <a:off x="4737877" y="5555699"/>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2" idx="3"/>
                <a:endCxn id="13" idx="1"/>
              </p:cNvCxnSpPr>
              <p:nvPr/>
            </p:nvCxnSpPr>
            <p:spPr bwMode="gray">
              <a:xfrm>
                <a:off x="5481862" y="5559598"/>
                <a:ext cx="432886" cy="3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2" idx="2"/>
                <a:endCxn id="15" idx="0"/>
              </p:cNvCxnSpPr>
              <p:nvPr/>
            </p:nvCxnSpPr>
            <p:spPr bwMode="gray">
              <a:xfrm flipH="1">
                <a:off x="5187256" y="5687148"/>
                <a:ext cx="139057" cy="205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5" idx="1"/>
                <a:endCxn id="16" idx="3"/>
              </p:cNvCxnSpPr>
              <p:nvPr/>
            </p:nvCxnSpPr>
            <p:spPr bwMode="gray">
              <a:xfrm flipH="1">
                <a:off x="4550805" y="6020083"/>
                <a:ext cx="480901"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4" idx="1"/>
                <a:endCxn id="15" idx="3"/>
              </p:cNvCxnSpPr>
              <p:nvPr/>
            </p:nvCxnSpPr>
            <p:spPr bwMode="gray">
              <a:xfrm flipH="1">
                <a:off x="5342805" y="6019387"/>
                <a:ext cx="432000" cy="6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4" idx="0"/>
                <a:endCxn id="13" idx="2"/>
              </p:cNvCxnSpPr>
              <p:nvPr/>
            </p:nvCxnSpPr>
            <p:spPr bwMode="gray">
              <a:xfrm flipV="1">
                <a:off x="5930355" y="5691047"/>
                <a:ext cx="139943" cy="200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p:cNvCxnSpPr>
              <a:stCxn id="9" idx="2"/>
              <a:endCxn id="6" idx="0"/>
            </p:cNvCxnSpPr>
            <p:nvPr/>
          </p:nvCxnSpPr>
          <p:spPr bwMode="gray">
            <a:xfrm flipH="1">
              <a:off x="6110387" y="3667192"/>
              <a:ext cx="718" cy="6187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gray">
            <a:xfrm flipH="1">
              <a:off x="4353336" y="4063316"/>
              <a:ext cx="352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8" idx="2"/>
            </p:cNvCxnSpPr>
            <p:nvPr/>
          </p:nvCxnSpPr>
          <p:spPr bwMode="gray">
            <a:xfrm flipV="1">
              <a:off x="4675590" y="3667192"/>
              <a:ext cx="1" cy="3915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V="1">
              <a:off x="7543511" y="3667192"/>
              <a:ext cx="1" cy="3915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bwMode="gray">
            <a:xfrm>
              <a:off x="4353336" y="2971753"/>
              <a:ext cx="712054" cy="307777"/>
            </a:xfrm>
            <a:prstGeom prst="rect">
              <a:avLst/>
            </a:prstGeom>
            <a:noFill/>
          </p:spPr>
          <p:txBody>
            <a:bodyPr wrap="none" rtlCol="0">
              <a:spAutoFit/>
            </a:bodyPr>
            <a:lstStyle/>
            <a:p>
              <a:pPr fontAlgn="ctr"/>
              <a:r>
                <a:rPr lang="en-US" sz="1400" dirty="0">
                  <a:latin typeface="Huawei Sans" panose="020C0503030203020204" pitchFamily="34" charset="0"/>
                </a:rPr>
                <a:t>User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3921543" y="4661600"/>
              <a:ext cx="2056721"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management protocols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6357419" y="4345223"/>
              <a:ext cx="1574470" cy="307777"/>
            </a:xfrm>
            <a:prstGeom prst="rect">
              <a:avLst/>
            </a:prstGeom>
            <a:noFill/>
          </p:spPr>
          <p:txBody>
            <a:bodyPr wrap="none" rtlCol="0">
              <a:spAutoFit/>
            </a:bodyPr>
            <a:lstStyle/>
            <a:p>
              <a:pPr fontAlgn="ctr"/>
              <a:r>
                <a:rPr lang="en-US" sz="1400" dirty="0">
                  <a:latin typeface="Huawei Sans" panose="020C0503030203020204" pitchFamily="34" charset="0"/>
                </a:rPr>
                <a:t>Managing device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3605074" y="5168927"/>
              <a:ext cx="1515844" cy="307777"/>
            </a:xfrm>
            <a:prstGeom prst="rect">
              <a:avLst/>
            </a:prstGeom>
            <a:noFill/>
          </p:spPr>
          <p:txBody>
            <a:bodyPr wrap="square" rtlCol="0">
              <a:spAutoFit/>
            </a:bodyPr>
            <a:lstStyle/>
            <a:p>
              <a:pPr algn="ctr" fontAlgn="ctr"/>
              <a:r>
                <a:rPr lang="en-US" sz="1400" dirty="0">
                  <a:latin typeface="Huawei Sans" panose="020C0503030203020204" pitchFamily="34" charset="0"/>
                </a:rPr>
                <a:t>Managed device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5801730" y="2971753"/>
              <a:ext cx="712054" cy="307777"/>
            </a:xfrm>
            <a:prstGeom prst="rect">
              <a:avLst/>
            </a:prstGeom>
            <a:noFill/>
          </p:spPr>
          <p:txBody>
            <a:bodyPr wrap="none" rtlCol="0">
              <a:spAutoFit/>
            </a:bodyPr>
            <a:lstStyle/>
            <a:p>
              <a:pPr fontAlgn="ctr"/>
              <a:r>
                <a:rPr lang="en-US" sz="1400" dirty="0">
                  <a:latin typeface="Huawei Sans" panose="020C0503030203020204" pitchFamily="34" charset="0"/>
                </a:rPr>
                <a:t>User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7236608" y="2971753"/>
              <a:ext cx="712054" cy="307777"/>
            </a:xfrm>
            <a:prstGeom prst="rect">
              <a:avLst/>
            </a:prstGeom>
            <a:noFill/>
          </p:spPr>
          <p:txBody>
            <a:bodyPr wrap="none" rtlCol="0">
              <a:spAutoFit/>
            </a:bodyPr>
            <a:lstStyle/>
            <a:p>
              <a:pPr fontAlgn="ctr"/>
              <a:r>
                <a:rPr lang="en-US" sz="1400" dirty="0">
                  <a:latin typeface="Huawei Sans" panose="020C0503030203020204" pitchFamily="34" charset="0"/>
                </a:rPr>
                <a:t>User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ight Arrow 158"/>
            <p:cNvSpPr/>
            <p:nvPr/>
          </p:nvSpPr>
          <p:spPr bwMode="gray">
            <a:xfrm rot="5400000">
              <a:off x="5822079" y="4738838"/>
              <a:ext cx="578050" cy="232191"/>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6225370" y="4773840"/>
              <a:ext cx="2581604" cy="307777"/>
            </a:xfrm>
            <a:prstGeom prst="rect">
              <a:avLst/>
            </a:prstGeom>
            <a:noFill/>
          </p:spPr>
          <p:txBody>
            <a:bodyPr wrap="none" rtlCol="0">
              <a:spAutoFit/>
            </a:bodyPr>
            <a:lstStyle/>
            <a:p>
              <a:pPr fontAlgn="ctr"/>
              <a:r>
                <a:rPr lang="en-US" sz="1400" dirty="0">
                  <a:latin typeface="Huawei Sans" panose="020C0503030203020204" pitchFamily="34" charset="0"/>
                </a:rPr>
                <a:t>SNMP/NETCONF/Telemetry...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22"/>
            <p:cNvSpPr/>
            <p:nvPr/>
          </p:nvSpPr>
          <p:spPr bwMode="gray">
            <a:xfrm rot="15632705" flipH="1">
              <a:off x="4439046" y="5468427"/>
              <a:ext cx="625845" cy="42922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3" name="组合 122"/>
          <p:cNvGrpSpPr/>
          <p:nvPr/>
        </p:nvGrpSpPr>
        <p:grpSpPr bwMode="gray">
          <a:xfrm>
            <a:off x="6183719" y="2863044"/>
            <a:ext cx="5259505" cy="3536025"/>
            <a:chOff x="953423" y="2871836"/>
            <a:chExt cx="5259505" cy="3536025"/>
          </a:xfrm>
        </p:grpSpPr>
        <p:cxnSp>
          <p:nvCxnSpPr>
            <p:cNvPr id="80" name="直接连接符 79"/>
            <p:cNvCxnSpPr/>
            <p:nvPr/>
          </p:nvCxnSpPr>
          <p:spPr bwMode="gray">
            <a:xfrm flipH="1">
              <a:off x="1128001" y="4827633"/>
              <a:ext cx="45225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bwMode="gray">
            <a:xfrm>
              <a:off x="2288881" y="3224502"/>
              <a:ext cx="2223040" cy="1315834"/>
              <a:chOff x="2022609" y="3125641"/>
              <a:chExt cx="2223040" cy="1315834"/>
            </a:xfrm>
          </p:grpSpPr>
          <p:sp>
            <p:nvSpPr>
              <p:cNvPr id="79" name="矩形 78"/>
              <p:cNvSpPr/>
              <p:nvPr/>
            </p:nvSpPr>
            <p:spPr bwMode="gray">
              <a:xfrm>
                <a:off x="2061810" y="3125641"/>
                <a:ext cx="2122347" cy="129600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2350319" y="3302359"/>
                <a:ext cx="1477792" cy="471282"/>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2061810" y="3947130"/>
                <a:ext cx="2122347" cy="47128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20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2715393" y="3401184"/>
                <a:ext cx="772969" cy="307777"/>
              </a:xfrm>
              <a:prstGeom prst="rect">
                <a:avLst/>
              </a:prstGeom>
              <a:noFill/>
            </p:spPr>
            <p:txBody>
              <a:bodyPr wrap="none" rtlCol="0">
                <a:spAutoFit/>
              </a:bodyPr>
              <a:lstStyle/>
              <a:p>
                <a:pPr fontAlgn="ctr"/>
                <a:r>
                  <a:rPr lang="en-US" sz="1400" dirty="0">
                    <a:latin typeface="Huawei Sans" panose="020C0503030203020204" pitchFamily="34" charset="0"/>
                  </a:rPr>
                  <a:t>Display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2022609" y="3918255"/>
                <a:ext cx="2223040"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management application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矩形 88"/>
            <p:cNvSpPr/>
            <p:nvPr/>
          </p:nvSpPr>
          <p:spPr bwMode="gray">
            <a:xfrm>
              <a:off x="1128000" y="5149529"/>
              <a:ext cx="1327024" cy="898332"/>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1291309" y="5149528"/>
              <a:ext cx="1000406" cy="47128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20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1473690" y="5213622"/>
              <a:ext cx="668773" cy="307777"/>
            </a:xfrm>
            <a:prstGeom prst="rect">
              <a:avLst/>
            </a:prstGeom>
            <a:noFill/>
          </p:spPr>
          <p:txBody>
            <a:bodyPr wrap="none" rtlCol="0">
              <a:spAutoFit/>
            </a:bodyPr>
            <a:lstStyle/>
            <a:p>
              <a:pPr fontAlgn="ctr"/>
              <a:r>
                <a:rPr lang="en-US" sz="1400" dirty="0">
                  <a:latin typeface="Huawei Sans" panose="020C0503030203020204" pitchFamily="34" charset="0"/>
                </a:rPr>
                <a:t>Agent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953423" y="6100084"/>
              <a:ext cx="1598515" cy="307777"/>
            </a:xfrm>
            <a:prstGeom prst="rect">
              <a:avLst/>
            </a:prstGeom>
            <a:noFill/>
          </p:spPr>
          <p:txBody>
            <a:bodyPr wrap="none" rtlCol="0">
              <a:spAutoFit/>
            </a:bodyPr>
            <a:lstStyle/>
            <a:p>
              <a:pPr algn="ctr" fontAlgn="ctr"/>
              <a:r>
                <a:rPr lang="en-US" sz="1400" b="1" dirty="0">
                  <a:latin typeface="Huawei Sans" panose="020C0503030203020204" pitchFamily="34" charset="0"/>
                </a:rPr>
                <a:t>Managed device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2725744" y="5149529"/>
              <a:ext cx="1327024" cy="898332"/>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2889053" y="5149528"/>
              <a:ext cx="1000406" cy="47128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20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3071434" y="5213622"/>
              <a:ext cx="668773" cy="307777"/>
            </a:xfrm>
            <a:prstGeom prst="rect">
              <a:avLst/>
            </a:prstGeom>
            <a:noFill/>
          </p:spPr>
          <p:txBody>
            <a:bodyPr wrap="none" rtlCol="0">
              <a:spAutoFit/>
            </a:bodyPr>
            <a:lstStyle/>
            <a:p>
              <a:pPr fontAlgn="ctr"/>
              <a:r>
                <a:rPr lang="en-US" sz="1400" dirty="0">
                  <a:latin typeface="Huawei Sans" panose="020C0503030203020204" pitchFamily="34" charset="0"/>
                </a:rPr>
                <a:t>Agent</a:t>
              </a:r>
            </a:p>
          </p:txBody>
        </p:sp>
        <p:sp>
          <p:nvSpPr>
            <p:cNvPr id="98" name="文本框 97"/>
            <p:cNvSpPr txBox="1"/>
            <p:nvPr/>
          </p:nvSpPr>
          <p:spPr bwMode="gray">
            <a:xfrm>
              <a:off x="2596969" y="6100084"/>
              <a:ext cx="1598515" cy="307777"/>
            </a:xfrm>
            <a:prstGeom prst="rect">
              <a:avLst/>
            </a:prstGeom>
            <a:noFill/>
          </p:spPr>
          <p:txBody>
            <a:bodyPr wrap="none" rtlCol="0">
              <a:spAutoFit/>
            </a:bodyPr>
            <a:lstStyle/>
            <a:p>
              <a:pPr algn="ctr" fontAlgn="ctr"/>
              <a:r>
                <a:rPr lang="en-US" sz="1400" b="1" dirty="0">
                  <a:latin typeface="Huawei Sans" panose="020C0503030203020204" pitchFamily="34" charset="0"/>
                </a:rPr>
                <a:t>Managed </a:t>
              </a:r>
              <a:r>
                <a:rPr lang="en-US" altLang="zh-CN" sz="1400" b="1" dirty="0">
                  <a:latin typeface="Huawei Sans" panose="020C0503030203020204" pitchFamily="34" charset="0"/>
                </a:rPr>
                <a:t>device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4323488" y="5149529"/>
              <a:ext cx="1327024" cy="898332"/>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4486797" y="5149528"/>
              <a:ext cx="1000406" cy="47128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20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4669178" y="5213622"/>
              <a:ext cx="668773" cy="307777"/>
            </a:xfrm>
            <a:prstGeom prst="rect">
              <a:avLst/>
            </a:prstGeom>
            <a:noFill/>
          </p:spPr>
          <p:txBody>
            <a:bodyPr wrap="none" rtlCol="0">
              <a:spAutoFit/>
            </a:bodyPr>
            <a:lstStyle/>
            <a:p>
              <a:pPr fontAlgn="ctr"/>
              <a:r>
                <a:rPr lang="en-US" sz="1400" dirty="0">
                  <a:latin typeface="Huawei Sans" panose="020C0503030203020204" pitchFamily="34" charset="0"/>
                </a:rPr>
                <a:t>Agent</a:t>
              </a:r>
            </a:p>
          </p:txBody>
        </p:sp>
        <p:sp>
          <p:nvSpPr>
            <p:cNvPr id="102" name="文本框 101"/>
            <p:cNvSpPr txBox="1"/>
            <p:nvPr/>
          </p:nvSpPr>
          <p:spPr bwMode="gray">
            <a:xfrm>
              <a:off x="4249288" y="6100084"/>
              <a:ext cx="1598515" cy="307777"/>
            </a:xfrm>
            <a:prstGeom prst="rect">
              <a:avLst/>
            </a:prstGeom>
            <a:noFill/>
          </p:spPr>
          <p:txBody>
            <a:bodyPr wrap="none" rtlCol="0">
              <a:spAutoFit/>
            </a:bodyPr>
            <a:lstStyle/>
            <a:p>
              <a:pPr algn="ctr" fontAlgn="ctr"/>
              <a:r>
                <a:rPr lang="en-US" sz="1400" b="1" dirty="0">
                  <a:latin typeface="Huawei Sans" panose="020C0503030203020204" pitchFamily="34" charset="0"/>
                </a:rPr>
                <a:t>Managed </a:t>
              </a:r>
              <a:r>
                <a:rPr lang="en-US" altLang="zh-CN" sz="1400" b="1" dirty="0">
                  <a:latin typeface="Huawei Sans" panose="020C0503030203020204" pitchFamily="34" charset="0"/>
                </a:rPr>
                <a:t>device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bwMode="gray">
            <a:xfrm flipH="1">
              <a:off x="3391124" y="4534614"/>
              <a:ext cx="718" cy="6187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a:off x="1790794" y="4827633"/>
              <a:ext cx="0" cy="3257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bwMode="gray">
            <a:xfrm>
              <a:off x="5008629" y="4827633"/>
              <a:ext cx="0" cy="3257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a:stCxn id="89" idx="0"/>
            </p:cNvCxnSpPr>
            <p:nvPr/>
          </p:nvCxnSpPr>
          <p:spPr bwMode="gray">
            <a:xfrm flipV="1">
              <a:off x="1791512" y="4517273"/>
              <a:ext cx="1097541" cy="632256"/>
            </a:xfrm>
            <a:prstGeom prst="straightConnector1">
              <a:avLst/>
            </a:prstGeom>
            <a:ln>
              <a:solidFill>
                <a:srgbClr val="EC706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bwMode="gray">
            <a:xfrm flipV="1">
              <a:off x="3252058" y="4530391"/>
              <a:ext cx="0" cy="619136"/>
            </a:xfrm>
            <a:prstGeom prst="straightConnector1">
              <a:avLst/>
            </a:prstGeom>
            <a:ln>
              <a:solidFill>
                <a:srgbClr val="EC706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a:stCxn id="99" idx="0"/>
            </p:cNvCxnSpPr>
            <p:nvPr/>
          </p:nvCxnSpPr>
          <p:spPr bwMode="gray">
            <a:xfrm flipH="1" flipV="1">
              <a:off x="3811585" y="4530391"/>
              <a:ext cx="1175415" cy="619138"/>
            </a:xfrm>
            <a:prstGeom prst="straightConnector1">
              <a:avLst/>
            </a:prstGeom>
            <a:ln>
              <a:solidFill>
                <a:srgbClr val="EC706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4397354" y="4076932"/>
              <a:ext cx="1815574" cy="738664"/>
            </a:xfrm>
            <a:prstGeom prst="rect">
              <a:avLst/>
            </a:prstGeom>
            <a:noFill/>
          </p:spPr>
          <p:txBody>
            <a:bodyPr wrap="square" rtlCol="0">
              <a:spAutoFit/>
            </a:bodyPr>
            <a:lstStyle/>
            <a:p>
              <a:pPr algn="ctr" fontAlgn="ctr"/>
              <a:r>
                <a:rPr lang="en-US" sz="1400" dirty="0">
                  <a:latin typeface="Huawei Sans" panose="020C0503030203020204" pitchFamily="34" charset="0"/>
                </a:rPr>
                <a:t>Network management protocols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2019525" y="2871836"/>
              <a:ext cx="2813592" cy="307777"/>
            </a:xfrm>
            <a:prstGeom prst="rect">
              <a:avLst/>
            </a:prstGeom>
            <a:noFill/>
          </p:spPr>
          <p:txBody>
            <a:bodyPr wrap="none" rtlCol="0">
              <a:spAutoFit/>
            </a:bodyPr>
            <a:lstStyle/>
            <a:p>
              <a:pPr algn="ctr" fontAlgn="ctr"/>
              <a:r>
                <a:rPr lang="en-US" sz="1400" b="1" dirty="0">
                  <a:latin typeface="Huawei Sans" panose="020C0503030203020204" pitchFamily="34" charset="0"/>
                </a:rPr>
                <a:t>Network management station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Right Arrow 158"/>
          <p:cNvSpPr/>
          <p:nvPr/>
        </p:nvSpPr>
        <p:spPr bwMode="gray">
          <a:xfrm rot="16200000">
            <a:off x="2823134" y="4887989"/>
            <a:ext cx="578050" cy="232191"/>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37165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2000" dirty="0">
                <a:latin typeface="Huawei Sans" panose="020C0503030203020204" pitchFamily="34" charset="0"/>
              </a:rPr>
              <a:t>OSI network management comprises four models:</a:t>
            </a:r>
            <a:endParaRPr lang="en-US" altLang="zh-CN" sz="2000" dirty="0">
              <a:latin typeface="Huawei Sans" panose="020C0503030203020204" pitchFamily="34" charset="0"/>
              <a:sym typeface="Huawei Sans" panose="020C0503030203020204" pitchFamily="34" charset="0"/>
            </a:endParaRPr>
          </a:p>
          <a:p>
            <a:pPr marL="623888" lvl="1" indent="-315913" fontAlgn="ctr"/>
            <a:r>
              <a:rPr lang="en-US" sz="1800" dirty="0">
                <a:latin typeface="Huawei Sans" panose="020C0503030203020204" pitchFamily="34" charset="0"/>
              </a:rPr>
              <a:t>Organization model: describes the components of a network management system, their functions, and their infrastructure. </a:t>
            </a:r>
            <a:endParaRPr lang="en-US" altLang="zh-CN" sz="1800" dirty="0">
              <a:latin typeface="Huawei Sans" panose="020C0503030203020204" pitchFamily="34" charset="0"/>
              <a:sym typeface="Huawei Sans" panose="020C0503030203020204" pitchFamily="34" charset="0"/>
            </a:endParaRPr>
          </a:p>
          <a:p>
            <a:pPr marL="623888" lvl="1" indent="-315913" fontAlgn="ctr"/>
            <a:r>
              <a:rPr lang="en-US" sz="1800" dirty="0">
                <a:latin typeface="Huawei Sans" panose="020C0503030203020204" pitchFamily="34" charset="0"/>
              </a:rPr>
              <a:t>Information model: specifies the information database used to describe managed objects and their relationships.</a:t>
            </a:r>
            <a:endParaRPr lang="en-US" altLang="zh-CN" sz="1800" dirty="0">
              <a:latin typeface="Huawei Sans" panose="020C0503030203020204" pitchFamily="34" charset="0"/>
              <a:sym typeface="Huawei Sans" panose="020C0503030203020204" pitchFamily="34" charset="0"/>
            </a:endParaRPr>
          </a:p>
          <a:p>
            <a:pPr marL="623888" lvl="1" indent="-315913" fontAlgn="ctr"/>
            <a:r>
              <a:rPr lang="en-US" sz="1800" dirty="0">
                <a:latin typeface="Huawei Sans" panose="020C0503030203020204" pitchFamily="34" charset="0"/>
              </a:rPr>
              <a:t>Communication model: describes the way information is exchanged between a manager and a managed object.</a:t>
            </a:r>
            <a:endParaRPr lang="en-US" altLang="zh-CN" sz="1800" dirty="0">
              <a:latin typeface="Huawei Sans" panose="020C0503030203020204" pitchFamily="34" charset="0"/>
              <a:sym typeface="Huawei Sans" panose="020C0503030203020204" pitchFamily="34" charset="0"/>
            </a:endParaRPr>
          </a:p>
          <a:p>
            <a:pPr marL="623888" lvl="1" indent="-315913" fontAlgn="ctr"/>
            <a:r>
              <a:rPr lang="en-US" sz="1800" dirty="0">
                <a:latin typeface="Huawei Sans" panose="020C0503030203020204" pitchFamily="34" charset="0"/>
              </a:rPr>
              <a:t>Functional model: comprises five functional areas for network management, namely, configuration management, performance management, </a:t>
            </a:r>
            <a:r>
              <a:rPr lang="en-US" altLang="zh-CN" sz="1800" dirty="0">
                <a:latin typeface="Huawei Sans" panose="020C0503030203020204" pitchFamily="34" charset="0"/>
              </a:rPr>
              <a:t>fault management, </a:t>
            </a:r>
            <a:r>
              <a:rPr lang="en-US" sz="1800" dirty="0">
                <a:latin typeface="Huawei Sans" panose="020C0503030203020204" pitchFamily="34" charset="0"/>
              </a:rPr>
              <a:t>security management, and accounting management.</a:t>
            </a: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Four Models of Network Management</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52980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Five Functions of Network Management</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bwMode="gray">
          <a:xfrm>
            <a:off x="366960" y="3646412"/>
            <a:ext cx="11378954" cy="1938992"/>
          </a:xfrm>
          <a:prstGeom prst="rect">
            <a:avLst/>
          </a:prstGeom>
          <a:noFill/>
        </p:spPr>
        <p:txBody>
          <a:bodyPr wrap="square" rtlCol="0">
            <a:spAutoFit/>
          </a:bodyPr>
          <a:lstStyle/>
          <a:p>
            <a:pPr fontAlgn="ctr">
              <a:lnSpc>
                <a:spcPct val="150000"/>
              </a:lnSpc>
            </a:pPr>
            <a:r>
              <a:rPr lang="en-US" sz="1600" dirty="0">
                <a:latin typeface="Huawei Sans" panose="020C0503030203020204" pitchFamily="34" charset="0"/>
              </a:rPr>
              <a:t>Network O&amp;M mainly involves the following functions: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Configuration: Many management protocols include the capability of performing actions on managed projects.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Performance: The idea here is to get the data about the behavior of the platform, from which we can infer its performance.</a:t>
            </a:r>
          </a:p>
          <a:p>
            <a:pPr marL="285750" lvl="0" indent="-285750" fontAlgn="ctr">
              <a:lnSpc>
                <a:spcPct val="150000"/>
              </a:lnSpc>
              <a:buFont typeface="Arial" panose="020B0604020202020204" pitchFamily="34" charset="0"/>
              <a:buChar char="•"/>
            </a:pPr>
            <a:r>
              <a:rPr lang="en-US" sz="1600" dirty="0">
                <a:latin typeface="Huawei Sans" panose="020C0503030203020204" pitchFamily="34" charset="0"/>
              </a:rPr>
              <a:t>Fault: In this area, the idea is to have programs for detecting faults and solutions to reporting faults.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113"/>
          <p:cNvGrpSpPr/>
          <p:nvPr/>
        </p:nvGrpSpPr>
        <p:grpSpPr bwMode="gray">
          <a:xfrm>
            <a:off x="1367795" y="1876334"/>
            <a:ext cx="1224000" cy="1224000"/>
            <a:chOff x="1363869" y="1782610"/>
            <a:chExt cx="1224000" cy="1224000"/>
          </a:xfrm>
        </p:grpSpPr>
        <p:sp>
          <p:nvSpPr>
            <p:cNvPr id="115" name="文本框 114"/>
            <p:cNvSpPr txBox="1"/>
            <p:nvPr/>
          </p:nvSpPr>
          <p:spPr bwMode="gray">
            <a:xfrm>
              <a:off x="1404238" y="2172742"/>
              <a:ext cx="1143262" cy="461665"/>
            </a:xfrm>
            <a:prstGeom prst="rect">
              <a:avLst/>
            </a:prstGeom>
            <a:noFill/>
          </p:spPr>
          <p:txBody>
            <a:bodyPr wrap="none" rtlCol="0">
              <a:spAutoFit/>
            </a:bodyPr>
            <a:lstStyle/>
            <a:p>
              <a:pPr algn="ctr" fontAlgn="ctr"/>
              <a:r>
                <a:rPr lang="en-US" sz="1200" dirty="0">
                  <a:latin typeface="Huawei Sans" panose="020C0503030203020204" pitchFamily="34" charset="0"/>
                </a:rPr>
                <a:t>Configuration</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16" name="同心圆 115"/>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17" name="组合 116"/>
          <p:cNvGrpSpPr/>
          <p:nvPr/>
        </p:nvGrpSpPr>
        <p:grpSpPr bwMode="gray">
          <a:xfrm>
            <a:off x="3395846" y="1876334"/>
            <a:ext cx="1224000" cy="1224000"/>
            <a:chOff x="1363869" y="1782610"/>
            <a:chExt cx="1224000" cy="1224000"/>
          </a:xfrm>
        </p:grpSpPr>
        <p:sp>
          <p:nvSpPr>
            <p:cNvPr id="118" name="文本框 117"/>
            <p:cNvSpPr txBox="1"/>
            <p:nvPr/>
          </p:nvSpPr>
          <p:spPr bwMode="gray">
            <a:xfrm>
              <a:off x="1409506" y="2182498"/>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Performance</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19" name="同心圆 118"/>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0" name="组合 119"/>
          <p:cNvGrpSpPr/>
          <p:nvPr/>
        </p:nvGrpSpPr>
        <p:grpSpPr bwMode="gray">
          <a:xfrm>
            <a:off x="5423897" y="1876334"/>
            <a:ext cx="1224000" cy="1224000"/>
            <a:chOff x="1363869" y="1782610"/>
            <a:chExt cx="1224000" cy="1224000"/>
          </a:xfrm>
        </p:grpSpPr>
        <p:sp>
          <p:nvSpPr>
            <p:cNvPr id="121" name="文本框 120"/>
            <p:cNvSpPr txBox="1"/>
            <p:nvPr/>
          </p:nvSpPr>
          <p:spPr bwMode="gray">
            <a:xfrm>
              <a:off x="1415459" y="2135587"/>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Fault</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2" name="同心圆 121"/>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3" name="组合 122"/>
          <p:cNvGrpSpPr/>
          <p:nvPr/>
        </p:nvGrpSpPr>
        <p:grpSpPr bwMode="gray">
          <a:xfrm>
            <a:off x="7451948" y="1876334"/>
            <a:ext cx="1224000" cy="1224000"/>
            <a:chOff x="1363869" y="1782610"/>
            <a:chExt cx="1224000" cy="1224000"/>
          </a:xfrm>
        </p:grpSpPr>
        <p:sp>
          <p:nvSpPr>
            <p:cNvPr id="124" name="文本框 123"/>
            <p:cNvSpPr txBox="1"/>
            <p:nvPr/>
          </p:nvSpPr>
          <p:spPr bwMode="gray">
            <a:xfrm>
              <a:off x="1415459" y="2135586"/>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Security</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5" name="同心圆 124"/>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6" name="组合 125"/>
          <p:cNvGrpSpPr/>
          <p:nvPr/>
        </p:nvGrpSpPr>
        <p:grpSpPr bwMode="gray">
          <a:xfrm>
            <a:off x="9480000" y="1876334"/>
            <a:ext cx="1224000" cy="1224000"/>
            <a:chOff x="1363869" y="1782610"/>
            <a:chExt cx="1224000" cy="1224000"/>
          </a:xfrm>
        </p:grpSpPr>
        <p:sp>
          <p:nvSpPr>
            <p:cNvPr id="127" name="文本框 126"/>
            <p:cNvSpPr txBox="1"/>
            <p:nvPr/>
          </p:nvSpPr>
          <p:spPr bwMode="gray">
            <a:xfrm>
              <a:off x="1433389" y="2127412"/>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Accounting </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8" name="同心圆 127"/>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28378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Five Functions of Network Management</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bwMode="gray">
          <a:xfrm>
            <a:off x="366960" y="3646412"/>
            <a:ext cx="11378954" cy="1938992"/>
          </a:xfrm>
          <a:prstGeom prst="rect">
            <a:avLst/>
          </a:prstGeom>
          <a:noFill/>
        </p:spPr>
        <p:txBody>
          <a:bodyPr wrap="square" rtlCol="0">
            <a:spAutoFit/>
          </a:bodyPr>
          <a:lstStyle/>
          <a:p>
            <a:pPr fontAlgn="ctr">
              <a:lnSpc>
                <a:spcPct val="150000"/>
              </a:lnSpc>
            </a:pPr>
            <a:r>
              <a:rPr lang="en-US" sz="1600" dirty="0">
                <a:latin typeface="Huawei Sans" panose="020C0503030203020204" pitchFamily="34" charset="0"/>
              </a:rPr>
              <a:t>Network O&amp;M mainly involves the following functions: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Configuration: Many management protocols include the capability of performing actions on managed projects.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rPr>
              <a:t>Performance: The idea here is to get the data about the behavior of the platform, from which we can infer its performance.</a:t>
            </a:r>
          </a:p>
          <a:p>
            <a:pPr marL="285750" lvl="0" indent="-285750" fontAlgn="ctr">
              <a:lnSpc>
                <a:spcPct val="150000"/>
              </a:lnSpc>
              <a:buFont typeface="Arial" panose="020B0604020202020204" pitchFamily="34" charset="0"/>
              <a:buChar char="•"/>
            </a:pPr>
            <a:r>
              <a:rPr lang="en-US" sz="1600" dirty="0">
                <a:latin typeface="Huawei Sans" panose="020C0503030203020204" pitchFamily="34" charset="0"/>
              </a:rPr>
              <a:t>Fault: In this area, the idea is to have programs for detecting faults and solutions to reporting faults.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113"/>
          <p:cNvGrpSpPr/>
          <p:nvPr/>
        </p:nvGrpSpPr>
        <p:grpSpPr bwMode="gray">
          <a:xfrm>
            <a:off x="1367795" y="1876334"/>
            <a:ext cx="1224000" cy="1224000"/>
            <a:chOff x="1363869" y="1782610"/>
            <a:chExt cx="1224000" cy="1224000"/>
          </a:xfrm>
        </p:grpSpPr>
        <p:sp>
          <p:nvSpPr>
            <p:cNvPr id="115" name="文本框 114"/>
            <p:cNvSpPr txBox="1"/>
            <p:nvPr/>
          </p:nvSpPr>
          <p:spPr bwMode="gray">
            <a:xfrm>
              <a:off x="1404238" y="2172742"/>
              <a:ext cx="1143262" cy="461665"/>
            </a:xfrm>
            <a:prstGeom prst="rect">
              <a:avLst/>
            </a:prstGeom>
            <a:noFill/>
          </p:spPr>
          <p:txBody>
            <a:bodyPr wrap="none" rtlCol="0">
              <a:spAutoFit/>
            </a:bodyPr>
            <a:lstStyle/>
            <a:p>
              <a:pPr algn="ctr" fontAlgn="ctr"/>
              <a:r>
                <a:rPr lang="en-US" sz="1200" dirty="0">
                  <a:latin typeface="Huawei Sans" panose="020C0503030203020204" pitchFamily="34" charset="0"/>
                </a:rPr>
                <a:t>Configuration</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16" name="同心圆 115"/>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17" name="组合 116"/>
          <p:cNvGrpSpPr/>
          <p:nvPr/>
        </p:nvGrpSpPr>
        <p:grpSpPr bwMode="gray">
          <a:xfrm>
            <a:off x="3395846" y="1876334"/>
            <a:ext cx="1224000" cy="1224000"/>
            <a:chOff x="1363869" y="1782610"/>
            <a:chExt cx="1224000" cy="1224000"/>
          </a:xfrm>
        </p:grpSpPr>
        <p:sp>
          <p:nvSpPr>
            <p:cNvPr id="118" name="文本框 117"/>
            <p:cNvSpPr txBox="1"/>
            <p:nvPr/>
          </p:nvSpPr>
          <p:spPr bwMode="gray">
            <a:xfrm>
              <a:off x="1409506" y="2182498"/>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Performance</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19" name="同心圆 118"/>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0" name="组合 119"/>
          <p:cNvGrpSpPr/>
          <p:nvPr/>
        </p:nvGrpSpPr>
        <p:grpSpPr bwMode="gray">
          <a:xfrm>
            <a:off x="5423897" y="1876334"/>
            <a:ext cx="1224000" cy="1224000"/>
            <a:chOff x="1363869" y="1782610"/>
            <a:chExt cx="1224000" cy="1224000"/>
          </a:xfrm>
        </p:grpSpPr>
        <p:sp>
          <p:nvSpPr>
            <p:cNvPr id="121" name="文本框 120"/>
            <p:cNvSpPr txBox="1"/>
            <p:nvPr/>
          </p:nvSpPr>
          <p:spPr bwMode="gray">
            <a:xfrm>
              <a:off x="1415459" y="2135587"/>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Fault</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2" name="同心圆 121"/>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3" name="组合 122"/>
          <p:cNvGrpSpPr/>
          <p:nvPr/>
        </p:nvGrpSpPr>
        <p:grpSpPr bwMode="gray">
          <a:xfrm>
            <a:off x="7451948" y="1876334"/>
            <a:ext cx="1224000" cy="1224000"/>
            <a:chOff x="1363869" y="1782610"/>
            <a:chExt cx="1224000" cy="1224000"/>
          </a:xfrm>
        </p:grpSpPr>
        <p:sp>
          <p:nvSpPr>
            <p:cNvPr id="124" name="文本框 123"/>
            <p:cNvSpPr txBox="1"/>
            <p:nvPr/>
          </p:nvSpPr>
          <p:spPr bwMode="gray">
            <a:xfrm>
              <a:off x="1415459" y="2135586"/>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Security</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5" name="同心圆 124"/>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6" name="组合 125"/>
          <p:cNvGrpSpPr/>
          <p:nvPr/>
        </p:nvGrpSpPr>
        <p:grpSpPr bwMode="gray">
          <a:xfrm>
            <a:off x="9480000" y="1876334"/>
            <a:ext cx="1224000" cy="1224000"/>
            <a:chOff x="1363869" y="1782610"/>
            <a:chExt cx="1224000" cy="1224000"/>
          </a:xfrm>
        </p:grpSpPr>
        <p:sp>
          <p:nvSpPr>
            <p:cNvPr id="127" name="文本框 126"/>
            <p:cNvSpPr txBox="1"/>
            <p:nvPr/>
          </p:nvSpPr>
          <p:spPr bwMode="gray">
            <a:xfrm>
              <a:off x="1433389" y="2127412"/>
              <a:ext cx="1120820" cy="461665"/>
            </a:xfrm>
            <a:prstGeom prst="rect">
              <a:avLst/>
            </a:prstGeom>
            <a:noFill/>
          </p:spPr>
          <p:txBody>
            <a:bodyPr wrap="none" rtlCol="0">
              <a:spAutoFit/>
            </a:bodyPr>
            <a:lstStyle/>
            <a:p>
              <a:pPr algn="ctr" fontAlgn="ctr"/>
              <a:r>
                <a:rPr lang="en-US" sz="1200" dirty="0">
                  <a:latin typeface="Huawei Sans" panose="020C0503030203020204" pitchFamily="34" charset="0"/>
                </a:rPr>
                <a:t>Accounting </a:t>
              </a:r>
              <a:endParaRPr lang="en-US" altLang="zh-CN" sz="1200" dirty="0">
                <a:latin typeface="Huawei Sans" panose="020C0503030203020204" pitchFamily="34" charset="0"/>
              </a:endParaRPr>
            </a:p>
            <a:p>
              <a:pPr algn="ctr" fontAlgn="ctr"/>
              <a:r>
                <a:rPr lang="en-US" sz="1200" dirty="0">
                  <a:latin typeface="Huawei Sans" panose="020C0503030203020204" pitchFamily="34" charset="0"/>
                </a:rPr>
                <a:t>management</a:t>
              </a:r>
              <a:endParaRPr lang="en-US" altLang="zh-CN" sz="1200" dirty="0">
                <a:latin typeface="Huawei Sans" panose="020C0503030203020204" pitchFamily="34" charset="0"/>
              </a:endParaRPr>
            </a:p>
          </p:txBody>
        </p:sp>
        <p:sp>
          <p:nvSpPr>
            <p:cNvPr id="128" name="同心圆 127"/>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38544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Development History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Functions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a:solidFill>
                  <a:srgbClr val="151515"/>
                </a:solidFill>
                <a:latin typeface="Huawei Sans" panose="020C0503030203020204" pitchFamily="34" charset="0"/>
              </a:rPr>
              <a:t>Categories of Network Management Protocols</a:t>
            </a:r>
            <a:endParaRPr lang="en-US" altLang="zh-CN" b="1" dirty="0">
              <a:solidFill>
                <a:srgbClr val="151515"/>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Application Scenarios of Network Management</a:t>
            </a:r>
          </a:p>
        </p:txBody>
      </p:sp>
    </p:spTree>
    <p:extLst>
      <p:ext uri="{BB962C8B-B14F-4D97-AF65-F5344CB8AC3E}">
        <p14:creationId xmlns:p14="http://schemas.microsoft.com/office/powerpoint/2010/main" val="2491715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Network Management Overview</a:t>
            </a:r>
            <a:endParaRPr lang="en-US" altLang="zh-CN" dirty="0">
              <a:latin typeface="Huawei Sans" panose="020C0503030203020204" pitchFamily="34" charset="0"/>
              <a:sym typeface="Huawei Sans" panose="020C0503030203020204" pitchFamily="34" charset="0"/>
            </a:endParaRPr>
          </a:p>
        </p:txBody>
      </p:sp>
      <p:sp>
        <p:nvSpPr>
          <p:cNvPr id="20" name="圆角矩形 75"/>
          <p:cNvSpPr/>
          <p:nvPr/>
        </p:nvSpPr>
        <p:spPr bwMode="gray">
          <a:xfrm>
            <a:off x="5465123" y="1371600"/>
            <a:ext cx="2447999" cy="579420"/>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Network Configuration Management</a:t>
            </a:r>
          </a:p>
        </p:txBody>
      </p:sp>
      <p:sp>
        <p:nvSpPr>
          <p:cNvPr id="21" name="圆角矩形 75"/>
          <p:cNvSpPr/>
          <p:nvPr/>
        </p:nvSpPr>
        <p:spPr bwMode="gray">
          <a:xfrm>
            <a:off x="5465123" y="1988505"/>
            <a:ext cx="2447999" cy="14404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CLI (Telnet/SSH) </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SNMP </a:t>
            </a: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NETCONF </a:t>
            </a:r>
          </a:p>
        </p:txBody>
      </p:sp>
      <p:sp>
        <p:nvSpPr>
          <p:cNvPr id="26" name="圆角矩形 75"/>
          <p:cNvSpPr/>
          <p:nvPr/>
        </p:nvSpPr>
        <p:spPr bwMode="gray">
          <a:xfrm>
            <a:off x="8199062" y="1371600"/>
            <a:ext cx="2447999" cy="579420"/>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rPr>
              <a:t>Network Monitoring Management</a:t>
            </a:r>
          </a:p>
        </p:txBody>
      </p:sp>
      <p:sp>
        <p:nvSpPr>
          <p:cNvPr id="27" name="圆角矩形 75"/>
          <p:cNvSpPr/>
          <p:nvPr/>
        </p:nvSpPr>
        <p:spPr bwMode="gray">
          <a:xfrm>
            <a:off x="8199062" y="1988504"/>
            <a:ext cx="2447999" cy="403249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CLI (Telnet/SSH) </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SNMP </a:t>
            </a: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NETCONF </a:t>
            </a:r>
          </a:p>
          <a:p>
            <a:pPr marL="177800" indent="-177800" algn="just" fontAlgn="ctr">
              <a:lnSpc>
                <a:spcPts val="2600"/>
              </a:lnSpc>
              <a:spcBef>
                <a:spcPts val="0"/>
              </a:spcBef>
              <a:spcAft>
                <a:spcPts val="600"/>
              </a:spcAft>
              <a:buFont typeface="Arial" panose="020B0604020202020204" pitchFamily="34" charset="0"/>
              <a:buChar char="•"/>
            </a:pPr>
            <a:r>
              <a:rPr lang="en-US" sz="1400" dirty="0" err="1">
                <a:solidFill>
                  <a:prstClr val="black"/>
                </a:solidFill>
                <a:latin typeface="Huawei Sans" panose="020C0503030203020204" pitchFamily="34" charset="0"/>
              </a:rPr>
              <a:t>NetStream</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err="1">
                <a:solidFill>
                  <a:prstClr val="black"/>
                </a:solidFill>
                <a:latin typeface="Huawei Sans" panose="020C0503030203020204" pitchFamily="34" charset="0"/>
              </a:rPr>
              <a:t>sFlow</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Telemetry</a:t>
            </a: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Syslog</a:t>
            </a: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LLDP</a:t>
            </a: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Mirroring</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1793632" y="2464893"/>
            <a:ext cx="2142368" cy="48771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accent2"/>
                </a:solidFill>
                <a:latin typeface="Huawei Sans" panose="020C0503030203020204" pitchFamily="34" charset="0"/>
              </a:rPr>
              <a:t>Configuration management protocols</a:t>
            </a:r>
          </a:p>
        </p:txBody>
      </p:sp>
      <p:sp>
        <p:nvSpPr>
          <p:cNvPr id="30" name="圆角矩形 29"/>
          <p:cNvSpPr/>
          <p:nvPr/>
        </p:nvSpPr>
        <p:spPr bwMode="gray">
          <a:xfrm>
            <a:off x="1793632" y="4165281"/>
            <a:ext cx="2142368" cy="48771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accent2"/>
                </a:solidFill>
                <a:latin typeface="Huawei Sans" panose="020C0503030203020204" pitchFamily="34" charset="0"/>
              </a:rPr>
              <a:t>Performance management protocols</a:t>
            </a:r>
          </a:p>
        </p:txBody>
      </p:sp>
      <p:sp>
        <p:nvSpPr>
          <p:cNvPr id="31" name="圆角矩形 30"/>
          <p:cNvSpPr/>
          <p:nvPr/>
        </p:nvSpPr>
        <p:spPr bwMode="gray">
          <a:xfrm>
            <a:off x="1793632" y="4936648"/>
            <a:ext cx="2142368" cy="48771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accent2"/>
                </a:solidFill>
                <a:latin typeface="Huawei Sans" panose="020C0503030203020204" pitchFamily="34" charset="0"/>
              </a:rPr>
              <a:t>Fault management protocols</a:t>
            </a:r>
          </a:p>
        </p:txBody>
      </p:sp>
      <p:sp>
        <p:nvSpPr>
          <p:cNvPr id="32" name="下箭头 63"/>
          <p:cNvSpPr/>
          <p:nvPr/>
        </p:nvSpPr>
        <p:spPr bwMode="gray">
          <a:xfrm rot="5400000" flipV="1">
            <a:off x="6237308" y="3659073"/>
            <a:ext cx="1296000" cy="221487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Right Arrow 158"/>
          <p:cNvSpPr/>
          <p:nvPr/>
        </p:nvSpPr>
        <p:spPr bwMode="gray">
          <a:xfrm>
            <a:off x="3997124" y="2537638"/>
            <a:ext cx="1406874" cy="281382"/>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1381156" y="258275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4"/>
          <p:cNvSpPr>
            <a:spLocks noChangeAspect="1"/>
          </p:cNvSpPr>
          <p:nvPr/>
        </p:nvSpPr>
        <p:spPr bwMode="gray">
          <a:xfrm>
            <a:off x="1381156" y="428314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4"/>
          <p:cNvSpPr>
            <a:spLocks noChangeAspect="1"/>
          </p:cNvSpPr>
          <p:nvPr/>
        </p:nvSpPr>
        <p:spPr bwMode="gray">
          <a:xfrm>
            <a:off x="1381156" y="505450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右大括号 2"/>
          <p:cNvSpPr/>
          <p:nvPr/>
        </p:nvSpPr>
        <p:spPr bwMode="gray">
          <a:xfrm>
            <a:off x="3997124" y="4385187"/>
            <a:ext cx="279908" cy="77674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8" name="圆角矩形 17"/>
          <p:cNvSpPr/>
          <p:nvPr/>
        </p:nvSpPr>
        <p:spPr bwMode="gray">
          <a:xfrm>
            <a:off x="4277913" y="4583411"/>
            <a:ext cx="1734702" cy="38029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accent2"/>
                </a:solidFill>
                <a:latin typeface="Huawei Sans" panose="020C0503030203020204" pitchFamily="34" charset="0"/>
              </a:rPr>
              <a:t>Network monitoring protocols</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40857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ular Callout 4"/>
          <p:cNvSpPr/>
          <p:nvPr/>
        </p:nvSpPr>
        <p:spPr bwMode="gray">
          <a:xfrm rot="5400000">
            <a:off x="8465443" y="2553010"/>
            <a:ext cx="1036252" cy="3421823"/>
          </a:xfrm>
          <a:custGeom>
            <a:avLst/>
            <a:gdLst>
              <a:gd name="connsiteX0" fmla="*/ 0 w 2383830"/>
              <a:gd name="connsiteY0" fmla="*/ 0 h 2630310"/>
              <a:gd name="connsiteX1" fmla="*/ 1078891 w 2383830"/>
              <a:gd name="connsiteY1" fmla="*/ 0 h 2630310"/>
              <a:gd name="connsiteX2" fmla="*/ 1078891 w 2383830"/>
              <a:gd name="connsiteY2" fmla="*/ 0 h 2630310"/>
              <a:gd name="connsiteX3" fmla="*/ 1541273 w 2383830"/>
              <a:gd name="connsiteY3" fmla="*/ 0 h 2630310"/>
              <a:gd name="connsiteX4" fmla="*/ 1849527 w 2383830"/>
              <a:gd name="connsiteY4" fmla="*/ 0 h 2630310"/>
              <a:gd name="connsiteX5" fmla="*/ 1849527 w 2383830"/>
              <a:gd name="connsiteY5" fmla="*/ 1534348 h 2630310"/>
              <a:gd name="connsiteX6" fmla="*/ 2383830 w 2383830"/>
              <a:gd name="connsiteY6" fmla="*/ 1861149 h 2630310"/>
              <a:gd name="connsiteX7" fmla="*/ 1849527 w 2383830"/>
              <a:gd name="connsiteY7" fmla="*/ 2191925 h 2630310"/>
              <a:gd name="connsiteX8" fmla="*/ 1849527 w 2383830"/>
              <a:gd name="connsiteY8" fmla="*/ 2630310 h 2630310"/>
              <a:gd name="connsiteX9" fmla="*/ 1541273 w 2383830"/>
              <a:gd name="connsiteY9" fmla="*/ 2630310 h 2630310"/>
              <a:gd name="connsiteX10" fmla="*/ 1078891 w 2383830"/>
              <a:gd name="connsiteY10" fmla="*/ 2630310 h 2630310"/>
              <a:gd name="connsiteX11" fmla="*/ 1078891 w 2383830"/>
              <a:gd name="connsiteY11" fmla="*/ 2630310 h 2630310"/>
              <a:gd name="connsiteX12" fmla="*/ 0 w 2383830"/>
              <a:gd name="connsiteY12" fmla="*/ 2630310 h 2630310"/>
              <a:gd name="connsiteX13" fmla="*/ 0 w 2383830"/>
              <a:gd name="connsiteY13" fmla="*/ 2191925 h 2630310"/>
              <a:gd name="connsiteX14" fmla="*/ 0 w 2383830"/>
              <a:gd name="connsiteY14" fmla="*/ 1534348 h 2630310"/>
              <a:gd name="connsiteX15" fmla="*/ 0 w 2383830"/>
              <a:gd name="connsiteY15" fmla="*/ 1534348 h 2630310"/>
              <a:gd name="connsiteX16" fmla="*/ 0 w 2383830"/>
              <a:gd name="connsiteY16" fmla="*/ 0 h 263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3830" h="2630310">
                <a:moveTo>
                  <a:pt x="0" y="0"/>
                </a:moveTo>
                <a:lnTo>
                  <a:pt x="1078891" y="0"/>
                </a:lnTo>
                <a:lnTo>
                  <a:pt x="1078891" y="0"/>
                </a:lnTo>
                <a:lnTo>
                  <a:pt x="1541273" y="0"/>
                </a:lnTo>
                <a:lnTo>
                  <a:pt x="1849527" y="0"/>
                </a:lnTo>
                <a:lnTo>
                  <a:pt x="1849527" y="1534348"/>
                </a:lnTo>
                <a:lnTo>
                  <a:pt x="2383830" y="1861149"/>
                </a:lnTo>
                <a:lnTo>
                  <a:pt x="1849527" y="2191925"/>
                </a:lnTo>
                <a:lnTo>
                  <a:pt x="1849527" y="2630310"/>
                </a:lnTo>
                <a:lnTo>
                  <a:pt x="1541273" y="2630310"/>
                </a:lnTo>
                <a:lnTo>
                  <a:pt x="1078891" y="2630310"/>
                </a:lnTo>
                <a:lnTo>
                  <a:pt x="1078891" y="2630310"/>
                </a:lnTo>
                <a:lnTo>
                  <a:pt x="0" y="2630310"/>
                </a:lnTo>
                <a:lnTo>
                  <a:pt x="0" y="2191925"/>
                </a:lnTo>
                <a:lnTo>
                  <a:pt x="0" y="1534348"/>
                </a:lnTo>
                <a:lnTo>
                  <a:pt x="0" y="1534348"/>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marL="0" indent="0" algn="l" fontAlgn="ctr">
              <a:buNone/>
            </a:pPr>
            <a:r>
              <a:rPr lang="en-US" sz="2000" dirty="0">
                <a:latin typeface="Huawei Sans" panose="020C0503030203020204" pitchFamily="34" charset="0"/>
              </a:rPr>
              <a:t>The CLI is the most widely used user interface before the graphical user interface is popularized. When using the CLI, users input instructions using a keyboard, rather than using a mouse. A device will then execute the instructions they receive.</a:t>
            </a:r>
            <a:endParaRPr lang="en-US" altLang="zh-CN"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CLI (Telnet/SSH) </a:t>
            </a:r>
            <a:endParaRPr lang="en-US" altLang="zh-CN" dirty="0">
              <a:latin typeface="Huawei Sans" panose="020C0503030203020204" pitchFamily="34" charset="0"/>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70349" y="4693354"/>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265486" y="4693354"/>
            <a:ext cx="540000" cy="442800"/>
          </a:xfrm>
          <a:prstGeom prst="rect">
            <a:avLst/>
          </a:prstGeom>
        </p:spPr>
      </p:pic>
      <p:cxnSp>
        <p:nvCxnSpPr>
          <p:cNvPr id="20" name="直接连接符 19">
            <a:extLst>
              <a:ext uri="{FF2B5EF4-FFF2-40B4-BE49-F238E27FC236}">
                <a16:creationId xmlns:a16="http://schemas.microsoft.com/office/drawing/2014/main" id="{863E03E0-275E-469F-A506-53870C35684F}"/>
              </a:ext>
            </a:extLst>
          </p:cNvPr>
          <p:cNvCxnSpPr>
            <a:cxnSpLocks/>
            <a:stCxn id="19" idx="3"/>
            <a:endCxn id="17" idx="1"/>
          </p:cNvCxnSpPr>
          <p:nvPr/>
        </p:nvCxnSpPr>
        <p:spPr bwMode="gray">
          <a:xfrm>
            <a:off x="1805486" y="4914754"/>
            <a:ext cx="28648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E223D777-E6C9-46AD-B8F9-6F927CED30C5}"/>
              </a:ext>
            </a:extLst>
          </p:cNvPr>
          <p:cNvSpPr txBox="1"/>
          <p:nvPr/>
        </p:nvSpPr>
        <p:spPr bwMode="gray">
          <a:xfrm>
            <a:off x="2772981" y="4945766"/>
            <a:ext cx="918805" cy="338554"/>
          </a:xfrm>
          <a:prstGeom prst="rect">
            <a:avLst/>
          </a:prstGeom>
          <a:noFill/>
        </p:spPr>
        <p:txBody>
          <a:bodyPr wrap="square" rtlCol="0">
            <a:spAutoFit/>
          </a:bodyPr>
          <a:lstStyle/>
          <a:p>
            <a:pPr fontAlgn="ctr"/>
            <a:r>
              <a:rPr lang="en-US" sz="1600" dirty="0">
                <a:latin typeface="Huawei Sans" panose="020C0503030203020204" pitchFamily="34" charset="0"/>
              </a:rPr>
              <a:t>Telnet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ular Callout 4"/>
          <p:cNvSpPr/>
          <p:nvPr/>
        </p:nvSpPr>
        <p:spPr bwMode="gray">
          <a:xfrm rot="5400000">
            <a:off x="2719791" y="2553010"/>
            <a:ext cx="1036252" cy="3421823"/>
          </a:xfrm>
          <a:custGeom>
            <a:avLst/>
            <a:gdLst>
              <a:gd name="connsiteX0" fmla="*/ 0 w 2383830"/>
              <a:gd name="connsiteY0" fmla="*/ 0 h 2630310"/>
              <a:gd name="connsiteX1" fmla="*/ 1078891 w 2383830"/>
              <a:gd name="connsiteY1" fmla="*/ 0 h 2630310"/>
              <a:gd name="connsiteX2" fmla="*/ 1078891 w 2383830"/>
              <a:gd name="connsiteY2" fmla="*/ 0 h 2630310"/>
              <a:gd name="connsiteX3" fmla="*/ 1541273 w 2383830"/>
              <a:gd name="connsiteY3" fmla="*/ 0 h 2630310"/>
              <a:gd name="connsiteX4" fmla="*/ 1849527 w 2383830"/>
              <a:gd name="connsiteY4" fmla="*/ 0 h 2630310"/>
              <a:gd name="connsiteX5" fmla="*/ 1849527 w 2383830"/>
              <a:gd name="connsiteY5" fmla="*/ 1534348 h 2630310"/>
              <a:gd name="connsiteX6" fmla="*/ 2383830 w 2383830"/>
              <a:gd name="connsiteY6" fmla="*/ 1861149 h 2630310"/>
              <a:gd name="connsiteX7" fmla="*/ 1849527 w 2383830"/>
              <a:gd name="connsiteY7" fmla="*/ 2191925 h 2630310"/>
              <a:gd name="connsiteX8" fmla="*/ 1849527 w 2383830"/>
              <a:gd name="connsiteY8" fmla="*/ 2630310 h 2630310"/>
              <a:gd name="connsiteX9" fmla="*/ 1541273 w 2383830"/>
              <a:gd name="connsiteY9" fmla="*/ 2630310 h 2630310"/>
              <a:gd name="connsiteX10" fmla="*/ 1078891 w 2383830"/>
              <a:gd name="connsiteY10" fmla="*/ 2630310 h 2630310"/>
              <a:gd name="connsiteX11" fmla="*/ 1078891 w 2383830"/>
              <a:gd name="connsiteY11" fmla="*/ 2630310 h 2630310"/>
              <a:gd name="connsiteX12" fmla="*/ 0 w 2383830"/>
              <a:gd name="connsiteY12" fmla="*/ 2630310 h 2630310"/>
              <a:gd name="connsiteX13" fmla="*/ 0 w 2383830"/>
              <a:gd name="connsiteY13" fmla="*/ 2191925 h 2630310"/>
              <a:gd name="connsiteX14" fmla="*/ 0 w 2383830"/>
              <a:gd name="connsiteY14" fmla="*/ 1534348 h 2630310"/>
              <a:gd name="connsiteX15" fmla="*/ 0 w 2383830"/>
              <a:gd name="connsiteY15" fmla="*/ 1534348 h 2630310"/>
              <a:gd name="connsiteX16" fmla="*/ 0 w 2383830"/>
              <a:gd name="connsiteY16" fmla="*/ 0 h 263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3830" h="2630310">
                <a:moveTo>
                  <a:pt x="0" y="0"/>
                </a:moveTo>
                <a:lnTo>
                  <a:pt x="1078891" y="0"/>
                </a:lnTo>
                <a:lnTo>
                  <a:pt x="1078891" y="0"/>
                </a:lnTo>
                <a:lnTo>
                  <a:pt x="1541273" y="0"/>
                </a:lnTo>
                <a:lnTo>
                  <a:pt x="1849527" y="0"/>
                </a:lnTo>
                <a:lnTo>
                  <a:pt x="1849527" y="1534348"/>
                </a:lnTo>
                <a:lnTo>
                  <a:pt x="2383830" y="1861149"/>
                </a:lnTo>
                <a:lnTo>
                  <a:pt x="1849527" y="2191925"/>
                </a:lnTo>
                <a:lnTo>
                  <a:pt x="1849527" y="2630310"/>
                </a:lnTo>
                <a:lnTo>
                  <a:pt x="1541273" y="2630310"/>
                </a:lnTo>
                <a:lnTo>
                  <a:pt x="1078891" y="2630310"/>
                </a:lnTo>
                <a:lnTo>
                  <a:pt x="1078891" y="2630310"/>
                </a:lnTo>
                <a:lnTo>
                  <a:pt x="0" y="2630310"/>
                </a:lnTo>
                <a:lnTo>
                  <a:pt x="0" y="2191925"/>
                </a:lnTo>
                <a:lnTo>
                  <a:pt x="0" y="1534348"/>
                </a:lnTo>
                <a:lnTo>
                  <a:pt x="0" y="1534348"/>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3435218" y="4074414"/>
            <a:ext cx="1332446" cy="2596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Telnet Data</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2624352" y="4074414"/>
            <a:ext cx="810866"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TCP 23</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5" name="文本框 34">
            <a:extLst>
              <a:ext uri="{FF2B5EF4-FFF2-40B4-BE49-F238E27FC236}">
                <a16:creationId xmlns:a16="http://schemas.microsoft.com/office/drawing/2014/main" id="{E223D777-E6C9-46AD-B8F9-6F927CED30C5}"/>
              </a:ext>
            </a:extLst>
          </p:cNvPr>
          <p:cNvSpPr txBox="1"/>
          <p:nvPr/>
        </p:nvSpPr>
        <p:spPr bwMode="gray">
          <a:xfrm>
            <a:off x="867982" y="5184890"/>
            <a:ext cx="1374058"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E223D777-E6C9-46AD-B8F9-6F927CED30C5}"/>
              </a:ext>
            </a:extLst>
          </p:cNvPr>
          <p:cNvSpPr txBox="1"/>
          <p:nvPr/>
        </p:nvSpPr>
        <p:spPr bwMode="gray">
          <a:xfrm>
            <a:off x="4369559" y="5184890"/>
            <a:ext cx="1141579" cy="523220"/>
          </a:xfrm>
          <a:prstGeom prst="rect">
            <a:avLst/>
          </a:prstGeom>
          <a:noFill/>
        </p:spPr>
        <p:txBody>
          <a:bodyPr wrap="square" rtlCol="0">
            <a:spAutoFit/>
          </a:bodyPr>
          <a:lstStyle/>
          <a:p>
            <a:pPr algn="ctr" fontAlgn="ctr"/>
            <a:r>
              <a:rPr lang="en-US" sz="1400" dirty="0">
                <a:latin typeface="Huawei Sans" panose="020C0503030203020204" pitchFamily="34" charset="0"/>
              </a:rPr>
              <a:t>Managed device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16000" y="4693426"/>
            <a:ext cx="540000" cy="442800"/>
          </a:xfrm>
          <a:prstGeom prst="rect">
            <a:avLst/>
          </a:prstGeom>
        </p:spPr>
      </p:pic>
      <p:pic>
        <p:nvPicPr>
          <p:cNvPr id="38" name="图片 3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011137" y="4693426"/>
            <a:ext cx="540000" cy="442800"/>
          </a:xfrm>
          <a:prstGeom prst="rect">
            <a:avLst/>
          </a:prstGeom>
        </p:spPr>
      </p:pic>
      <p:cxnSp>
        <p:nvCxnSpPr>
          <p:cNvPr id="39" name="直接连接符 38">
            <a:extLst>
              <a:ext uri="{FF2B5EF4-FFF2-40B4-BE49-F238E27FC236}">
                <a16:creationId xmlns:a16="http://schemas.microsoft.com/office/drawing/2014/main" id="{863E03E0-275E-469F-A506-53870C35684F}"/>
              </a:ext>
            </a:extLst>
          </p:cNvPr>
          <p:cNvCxnSpPr>
            <a:cxnSpLocks/>
            <a:stCxn id="38" idx="3"/>
            <a:endCxn id="37" idx="1"/>
          </p:cNvCxnSpPr>
          <p:nvPr/>
        </p:nvCxnSpPr>
        <p:spPr bwMode="gray">
          <a:xfrm>
            <a:off x="7551137" y="4914826"/>
            <a:ext cx="28648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E223D777-E6C9-46AD-B8F9-6F927CED30C5}"/>
              </a:ext>
            </a:extLst>
          </p:cNvPr>
          <p:cNvSpPr txBox="1"/>
          <p:nvPr/>
        </p:nvSpPr>
        <p:spPr bwMode="gray">
          <a:xfrm>
            <a:off x="8847968" y="4945838"/>
            <a:ext cx="918805" cy="338554"/>
          </a:xfrm>
          <a:prstGeom prst="rect">
            <a:avLst/>
          </a:prstGeom>
          <a:noFill/>
        </p:spPr>
        <p:txBody>
          <a:bodyPr wrap="square" rtlCol="0">
            <a:spAutoFit/>
          </a:bodyPr>
          <a:lstStyle/>
          <a:p>
            <a:pPr fontAlgn="ctr"/>
            <a:r>
              <a:rPr lang="en-US" sz="1600" dirty="0">
                <a:latin typeface="Huawei Sans" panose="020C0503030203020204" pitchFamily="34" charset="0"/>
              </a:rPr>
              <a:t>SSH</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id="{E223D777-E6C9-46AD-B8F9-6F927CED30C5}"/>
              </a:ext>
            </a:extLst>
          </p:cNvPr>
          <p:cNvSpPr txBox="1"/>
          <p:nvPr/>
        </p:nvSpPr>
        <p:spPr bwMode="gray">
          <a:xfrm>
            <a:off x="6607037" y="5184890"/>
            <a:ext cx="1327287"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id="{E223D777-E6C9-46AD-B8F9-6F927CED30C5}"/>
              </a:ext>
            </a:extLst>
          </p:cNvPr>
          <p:cNvSpPr txBox="1"/>
          <p:nvPr/>
        </p:nvSpPr>
        <p:spPr bwMode="gray">
          <a:xfrm>
            <a:off x="10115210" y="5184890"/>
            <a:ext cx="1141579" cy="523220"/>
          </a:xfrm>
          <a:prstGeom prst="rect">
            <a:avLst/>
          </a:prstGeom>
          <a:noFill/>
        </p:spPr>
        <p:txBody>
          <a:bodyPr wrap="square" rtlCol="0">
            <a:spAutoFit/>
          </a:bodyPr>
          <a:lstStyle/>
          <a:p>
            <a:pPr algn="ctr" fontAlgn="ctr"/>
            <a:r>
              <a:rPr lang="en-US" sz="1400" dirty="0">
                <a:latin typeface="Huawei Sans" panose="020C0503030203020204" pitchFamily="34" charset="0"/>
              </a:rPr>
              <a:t>Managed device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222"/>
          <p:cNvSpPr/>
          <p:nvPr/>
        </p:nvSpPr>
        <p:spPr bwMode="gray">
          <a:xfrm rot="14638023" flipH="1">
            <a:off x="8205910" y="3473211"/>
            <a:ext cx="891917" cy="496624"/>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222"/>
          <p:cNvSpPr/>
          <p:nvPr/>
        </p:nvSpPr>
        <p:spPr bwMode="gray">
          <a:xfrm rot="17307969" flipH="1" flipV="1">
            <a:off x="9092338" y="3446554"/>
            <a:ext cx="891917" cy="448385"/>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9122344" y="2893072"/>
            <a:ext cx="1242069" cy="6121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9177757" y="3130933"/>
            <a:ext cx="1215397" cy="276999"/>
          </a:xfrm>
          <a:prstGeom prst="rect">
            <a:avLst/>
          </a:prstGeom>
          <a:noFill/>
        </p:spPr>
        <p:txBody>
          <a:bodyPr wrap="none" rtlCol="0">
            <a:spAutoFit/>
          </a:bodyPr>
          <a:lstStyle/>
          <a:p>
            <a:pPr algn="ctr" fontAlgn="ctr"/>
            <a:r>
              <a:rPr lang="en-US" sz="1200" dirty="0">
                <a:solidFill>
                  <a:srgbClr val="EC7061"/>
                </a:solidFill>
                <a:latin typeface="Huawei Sans" panose="020C0503030203020204" pitchFamily="34" charset="0"/>
              </a:rPr>
              <a:t>Authentication</a:t>
            </a:r>
            <a:endParaRPr lang="en-US" altLang="zh-CN" sz="1200" dirty="0">
              <a:solidFill>
                <a:srgbClr val="EC7061"/>
              </a:solidFill>
              <a:latin typeface="Huawei Sans" panose="020C0503030203020204" pitchFamily="34" charset="0"/>
            </a:endParaRPr>
          </a:p>
        </p:txBody>
      </p:sp>
      <p:sp>
        <p:nvSpPr>
          <p:cNvPr id="55" name="Freeform 159"/>
          <p:cNvSpPr/>
          <p:nvPr/>
        </p:nvSpPr>
        <p:spPr bwMode="gray">
          <a:xfrm flipH="1">
            <a:off x="7611863" y="2910122"/>
            <a:ext cx="1242069" cy="6121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7769020" y="2946267"/>
            <a:ext cx="979327" cy="646331"/>
          </a:xfrm>
          <a:prstGeom prst="rect">
            <a:avLst/>
          </a:prstGeom>
          <a:noFill/>
        </p:spPr>
        <p:txBody>
          <a:bodyPr wrap="square" rtlCol="0">
            <a:spAutoFit/>
          </a:bodyPr>
          <a:lstStyle/>
          <a:p>
            <a:pPr algn="ctr" fontAlgn="ctr"/>
            <a:r>
              <a:rPr lang="en-US" sz="1200" dirty="0">
                <a:solidFill>
                  <a:srgbClr val="EC7061"/>
                </a:solidFill>
                <a:latin typeface="Huawei Sans" panose="020C0503030203020204" pitchFamily="34" charset="0"/>
              </a:rPr>
              <a:t>Information security</a:t>
            </a:r>
            <a:endParaRPr lang="en-US" altLang="zh-CN" sz="1200" dirty="0">
              <a:solidFill>
                <a:srgbClr val="EC7061"/>
              </a:solidFill>
              <a:latin typeface="Huawei Sans" panose="020C0503030203020204" pitchFamily="34" charset="0"/>
            </a:endParaRPr>
          </a:p>
          <a:p>
            <a:pPr algn="ctr" fontAlgn="ctr"/>
            <a:r>
              <a:rPr lang="en-US" sz="1200" dirty="0">
                <a:solidFill>
                  <a:srgbClr val="EC7061"/>
                </a:solidFill>
                <a:latin typeface="Huawei Sans" panose="020C0503030203020204" pitchFamily="34" charset="0"/>
              </a:rPr>
              <a:t>assurance</a:t>
            </a:r>
            <a:endParaRPr lang="en-US" altLang="zh-CN" sz="1200" dirty="0">
              <a:solidFill>
                <a:srgbClr val="EC7061"/>
              </a:solidFill>
              <a:latin typeface="Huawei Sans" panose="020C0503030203020204" pitchFamily="34" charset="0"/>
            </a:endParaRPr>
          </a:p>
        </p:txBody>
      </p:sp>
      <p:sp>
        <p:nvSpPr>
          <p:cNvPr id="62" name="文本框 61"/>
          <p:cNvSpPr txBox="1"/>
          <p:nvPr/>
        </p:nvSpPr>
        <p:spPr bwMode="gray">
          <a:xfrm>
            <a:off x="5978769" y="643856"/>
            <a:ext cx="5737008" cy="584775"/>
          </a:xfrm>
          <a:prstGeom prst="rect">
            <a:avLst/>
          </a:prstGeom>
          <a:noFill/>
          <a:ln>
            <a:solidFill>
              <a:srgbClr val="FFD17D"/>
            </a:solidFill>
          </a:ln>
        </p:spPr>
        <p:txBody>
          <a:bodyPr wrap="square" rtlCol="0">
            <a:spAutoFit/>
          </a:bodyPr>
          <a:lstStyle/>
          <a:p>
            <a:pPr algn="ctr" fontAlgn="ctr"/>
            <a:r>
              <a:rPr lang="en-US" sz="1600" dirty="0">
                <a:solidFill>
                  <a:srgbClr val="EC7061"/>
                </a:solidFill>
                <a:latin typeface="Huawei Sans" panose="020C0503030203020204" pitchFamily="34" charset="0"/>
              </a:rPr>
              <a:t>Supports network configuration management and network monitoring management.</a:t>
            </a:r>
            <a:endParaRPr lang="en-US" altLang="zh-CN" sz="1600" dirty="0">
              <a:solidFill>
                <a:srgbClr val="EC7061"/>
              </a:solidFill>
              <a:latin typeface="Huawei Sans" panose="020C0503030203020204" pitchFamily="34" charset="0"/>
            </a:endParaRPr>
          </a:p>
        </p:txBody>
      </p:sp>
      <p:sp>
        <p:nvSpPr>
          <p:cNvPr id="57" name="Freeform 222"/>
          <p:cNvSpPr/>
          <p:nvPr/>
        </p:nvSpPr>
        <p:spPr bwMode="gray">
          <a:xfrm rot="14638023" flipH="1">
            <a:off x="2660658" y="3473211"/>
            <a:ext cx="891917" cy="496624"/>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59"/>
          <p:cNvSpPr/>
          <p:nvPr/>
        </p:nvSpPr>
        <p:spPr bwMode="gray">
          <a:xfrm flipH="1">
            <a:off x="2066611" y="2910122"/>
            <a:ext cx="1242069" cy="6121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2257517" y="3130933"/>
            <a:ext cx="845104" cy="276999"/>
          </a:xfrm>
          <a:prstGeom prst="rect">
            <a:avLst/>
          </a:prstGeom>
          <a:noFill/>
        </p:spPr>
        <p:txBody>
          <a:bodyPr wrap="none" rtlCol="0">
            <a:spAutoFit/>
          </a:bodyPr>
          <a:lstStyle/>
          <a:p>
            <a:pPr algn="ctr" fontAlgn="ctr"/>
            <a:r>
              <a:rPr lang="en-US" sz="1200" dirty="0">
                <a:solidFill>
                  <a:srgbClr val="EC7061"/>
                </a:solidFill>
                <a:latin typeface="Huawei Sans" panose="020C0503030203020204" pitchFamily="34" charset="0"/>
              </a:rPr>
              <a:t>Plain text</a:t>
            </a:r>
            <a:endParaRPr lang="en-US" altLang="zh-CN" sz="1200" dirty="0">
              <a:solidFill>
                <a:srgbClr val="EC7061"/>
              </a:solidFill>
              <a:latin typeface="Huawei Sans" panose="020C0503030203020204" pitchFamily="34" charset="0"/>
            </a:endParaRPr>
          </a:p>
        </p:txBody>
      </p:sp>
      <p:sp>
        <p:nvSpPr>
          <p:cNvPr id="67" name="矩形 66"/>
          <p:cNvSpPr/>
          <p:nvPr/>
        </p:nvSpPr>
        <p:spPr bwMode="gray">
          <a:xfrm>
            <a:off x="2181011" y="4074414"/>
            <a:ext cx="447634"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IP</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1644966" y="4074414"/>
            <a:ext cx="550961"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ETH</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41" name="矩形 40"/>
          <p:cNvSpPr/>
          <p:nvPr/>
        </p:nvSpPr>
        <p:spPr bwMode="gray">
          <a:xfrm>
            <a:off x="9184392" y="4074414"/>
            <a:ext cx="1332446" cy="2596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SSH Data</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42" name="矩形 41"/>
          <p:cNvSpPr/>
          <p:nvPr/>
        </p:nvSpPr>
        <p:spPr bwMode="gray">
          <a:xfrm>
            <a:off x="8373526" y="4074414"/>
            <a:ext cx="810866"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SSH 22</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43" name="矩形 42"/>
          <p:cNvSpPr/>
          <p:nvPr/>
        </p:nvSpPr>
        <p:spPr bwMode="gray">
          <a:xfrm>
            <a:off x="7930185" y="4074414"/>
            <a:ext cx="447634"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IP</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44" name="矩形 43"/>
          <p:cNvSpPr/>
          <p:nvPr/>
        </p:nvSpPr>
        <p:spPr bwMode="gray">
          <a:xfrm>
            <a:off x="7394140" y="4074414"/>
            <a:ext cx="550961" cy="25960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ETH</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78076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75"/>
          <p:cNvSpPr/>
          <p:nvPr/>
        </p:nvSpPr>
        <p:spPr bwMode="gray">
          <a:xfrm>
            <a:off x="6595800" y="3788728"/>
            <a:ext cx="5148700"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4723487" y="3788728"/>
            <a:ext cx="1604241"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521580" y="3788728"/>
            <a:ext cx="3933835"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marL="0" indent="0" algn="l" fontAlgn="ctr">
              <a:lnSpc>
                <a:spcPct val="150000"/>
              </a:lnSpc>
              <a:buNone/>
            </a:pPr>
            <a:r>
              <a:rPr lang="en-US" sz="2000" dirty="0">
                <a:latin typeface="Huawei Sans" panose="020C0503030203020204" pitchFamily="34" charset="0"/>
              </a:rPr>
              <a:t>SNMP is a standardized network management protocol widely used on TCP/IP networks. It uses a central computer ─ known as a network management station (NMS) </a:t>
            </a:r>
            <a:r>
              <a:rPr lang="en-US" altLang="zh-CN" sz="2000" dirty="0">
                <a:latin typeface="Huawei Sans" panose="020C0503030203020204" pitchFamily="34" charset="0"/>
              </a:rPr>
              <a:t>─</a:t>
            </a:r>
            <a:r>
              <a:rPr lang="en-US" sz="2000" dirty="0">
                <a:latin typeface="Huawei Sans" panose="020C0503030203020204" pitchFamily="34" charset="0"/>
              </a:rPr>
              <a:t> that runs network management software to manage network elements. Three SNMP versions are available: SNMPv1, SNMPv2c, and SNMPv3. Users can select one or multiple versions if needed.</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SNMP</a:t>
            </a:r>
            <a:endParaRPr lang="en-US" altLang="zh-CN" dirty="0">
              <a:latin typeface="Huawei Sans" panose="020C0503030203020204" pitchFamily="34" charset="0"/>
              <a:sym typeface="Huawei Sans" panose="020C0503030203020204" pitchFamily="34" charset="0"/>
            </a:endParaRPr>
          </a:p>
        </p:txBody>
      </p:sp>
      <p:grpSp>
        <p:nvGrpSpPr>
          <p:cNvPr id="35" name="组合 34"/>
          <p:cNvGrpSpPr/>
          <p:nvPr/>
        </p:nvGrpSpPr>
        <p:grpSpPr bwMode="gray">
          <a:xfrm>
            <a:off x="469110" y="4464725"/>
            <a:ext cx="1402891" cy="1269337"/>
            <a:chOff x="469110" y="4824997"/>
            <a:chExt cx="1402891" cy="1269337"/>
          </a:xfrm>
        </p:grpSpPr>
        <p:sp>
          <p:nvSpPr>
            <p:cNvPr id="7" name="圆角矩形 6"/>
            <p:cNvSpPr/>
            <p:nvPr/>
          </p:nvSpPr>
          <p:spPr bwMode="gray">
            <a:xfrm>
              <a:off x="663534"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100" dirty="0">
                <a:solidFill>
                  <a:schemeClr val="accent2"/>
                </a:solidFill>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469110" y="5494170"/>
              <a:ext cx="1402891" cy="600164"/>
            </a:xfrm>
            <a:prstGeom prst="rect">
              <a:avLst/>
            </a:prstGeom>
            <a:noFill/>
          </p:spPr>
          <p:txBody>
            <a:bodyPr wrap="square" rtlCol="0">
              <a:spAutoFit/>
            </a:bodyPr>
            <a:lstStyle/>
            <a:p>
              <a:pPr algn="ctr" fontAlgn="ctr"/>
              <a:r>
                <a:rPr lang="en-US" sz="1100" dirty="0">
                  <a:latin typeface="Huawei Sans" panose="020C0503030203020204" pitchFamily="34" charset="0"/>
                </a:rPr>
                <a:t>Network management station</a:t>
              </a:r>
              <a:endParaRPr lang="en-US" altLang="zh-CN" sz="1100" dirty="0">
                <a:latin typeface="Huawei Sans" panose="020C0503030203020204" pitchFamily="34" charset="0"/>
              </a:endParaRPr>
            </a:p>
          </p:txBody>
        </p:sp>
        <p:sp>
          <p:nvSpPr>
            <p:cNvPr id="9" name="laptop-hand-drawn-tool_57338"/>
            <p:cNvSpPr>
              <a:spLocks noChangeAspect="1"/>
            </p:cNvSpPr>
            <p:nvPr/>
          </p:nvSpPr>
          <p:spPr bwMode="gray">
            <a:xfrm>
              <a:off x="824100" y="5014611"/>
              <a:ext cx="705071" cy="531771"/>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sp>
      </p:grpSp>
      <p:grpSp>
        <p:nvGrpSpPr>
          <p:cNvPr id="34" name="组合 33"/>
          <p:cNvGrpSpPr/>
          <p:nvPr/>
        </p:nvGrpSpPr>
        <p:grpSpPr bwMode="gray">
          <a:xfrm>
            <a:off x="3268079" y="4464725"/>
            <a:ext cx="1036073" cy="1232641"/>
            <a:chOff x="1969520" y="4824997"/>
            <a:chExt cx="1036073" cy="1232641"/>
          </a:xfrm>
        </p:grpSpPr>
        <p:sp>
          <p:nvSpPr>
            <p:cNvPr id="10" name="圆角矩形 9"/>
            <p:cNvSpPr/>
            <p:nvPr/>
          </p:nvSpPr>
          <p:spPr bwMode="gray">
            <a:xfrm>
              <a:off x="1971217"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100" dirty="0">
                <a:solidFill>
                  <a:schemeClr val="accent2"/>
                </a:solidFill>
                <a:latin typeface="Huawei Sans" panose="020C0503030203020204" pitchFamily="34" charset="0"/>
                <a:ea typeface="方正兰亭黑简体" panose="02000000000000000000" pitchFamily="2" charset="-122"/>
              </a:endParaRPr>
            </a:p>
          </p:txBody>
        </p:sp>
        <p:sp>
          <p:nvSpPr>
            <p:cNvPr id="11" name="文本框 10"/>
            <p:cNvSpPr txBox="1"/>
            <p:nvPr/>
          </p:nvSpPr>
          <p:spPr bwMode="gray">
            <a:xfrm>
              <a:off x="1969520" y="5626751"/>
              <a:ext cx="1036073" cy="430887"/>
            </a:xfrm>
            <a:prstGeom prst="rect">
              <a:avLst/>
            </a:prstGeom>
            <a:noFill/>
          </p:spPr>
          <p:txBody>
            <a:bodyPr wrap="square" rtlCol="0">
              <a:spAutoFit/>
            </a:bodyPr>
            <a:lstStyle/>
            <a:p>
              <a:pPr algn="ctr" fontAlgn="ctr"/>
              <a:r>
                <a:rPr lang="en-US" sz="1100" dirty="0">
                  <a:latin typeface="Huawei Sans" panose="020C0503030203020204" pitchFamily="34" charset="0"/>
                </a:rPr>
                <a:t>Managed device</a:t>
              </a:r>
              <a:endParaRPr lang="en-US" altLang="zh-CN" sz="1100" dirty="0">
                <a:latin typeface="Huawei Sans" panose="020C0503030203020204" pitchFamily="34" charset="0"/>
              </a:endParaRPr>
            </a:p>
          </p:txBody>
        </p:sp>
        <p:sp>
          <p:nvSpPr>
            <p:cNvPr id="16" name="router_337803"/>
            <p:cNvSpPr>
              <a:spLocks noChangeAspect="1"/>
            </p:cNvSpPr>
            <p:nvPr/>
          </p:nvSpPr>
          <p:spPr bwMode="gray">
            <a:xfrm>
              <a:off x="2179475" y="5012699"/>
              <a:ext cx="609685" cy="583361"/>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grpSp>
      <p:grpSp>
        <p:nvGrpSpPr>
          <p:cNvPr id="33" name="组合 32"/>
          <p:cNvGrpSpPr/>
          <p:nvPr/>
        </p:nvGrpSpPr>
        <p:grpSpPr bwMode="gray">
          <a:xfrm>
            <a:off x="1965631" y="4472694"/>
            <a:ext cx="1008000" cy="1218492"/>
            <a:chOff x="3278900" y="4824997"/>
            <a:chExt cx="1008000" cy="1218492"/>
          </a:xfrm>
        </p:grpSpPr>
        <p:sp>
          <p:nvSpPr>
            <p:cNvPr id="13" name="圆角矩形 12"/>
            <p:cNvSpPr/>
            <p:nvPr/>
          </p:nvSpPr>
          <p:spPr bwMode="gray">
            <a:xfrm>
              <a:off x="3278900"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100" dirty="0">
                <a:solidFill>
                  <a:schemeClr val="accent2"/>
                </a:solidFill>
                <a:latin typeface="Huawei Sans" panose="020C0503030203020204" pitchFamily="34" charset="0"/>
                <a:ea typeface="方正兰亭黑简体" panose="02000000000000000000" pitchFamily="2" charset="-122"/>
              </a:endParaRPr>
            </a:p>
          </p:txBody>
        </p:sp>
        <p:sp>
          <p:nvSpPr>
            <p:cNvPr id="14" name="文本框 13"/>
            <p:cNvSpPr txBox="1"/>
            <p:nvPr/>
          </p:nvSpPr>
          <p:spPr bwMode="gray">
            <a:xfrm>
              <a:off x="3529898" y="5670711"/>
              <a:ext cx="566181" cy="261610"/>
            </a:xfrm>
            <a:prstGeom prst="rect">
              <a:avLst/>
            </a:prstGeom>
            <a:noFill/>
          </p:spPr>
          <p:txBody>
            <a:bodyPr wrap="none" rtlCol="0">
              <a:spAutoFit/>
            </a:bodyPr>
            <a:lstStyle/>
            <a:p>
              <a:pPr fontAlgn="ctr"/>
              <a:r>
                <a:rPr lang="en-US" sz="1100" dirty="0">
                  <a:latin typeface="Huawei Sans" panose="020C0503030203020204" pitchFamily="34" charset="0"/>
                </a:rPr>
                <a:t>Agent</a:t>
              </a:r>
            </a:p>
          </p:txBody>
        </p:sp>
        <p:sp>
          <p:nvSpPr>
            <p:cNvPr id="17" name="voip-router_16850"/>
            <p:cNvSpPr>
              <a:spLocks noChangeAspect="1"/>
            </p:cNvSpPr>
            <p:nvPr/>
          </p:nvSpPr>
          <p:spPr bwMode="gray">
            <a:xfrm>
              <a:off x="3415291" y="5014612"/>
              <a:ext cx="733839" cy="497724"/>
            </a:xfrm>
            <a:custGeom>
              <a:avLst/>
              <a:gdLst>
                <a:gd name="connsiteX0" fmla="*/ 282244 w 605310"/>
                <a:gd name="connsiteY0" fmla="*/ 371180 h 410550"/>
                <a:gd name="connsiteX1" fmla="*/ 268076 w 605310"/>
                <a:gd name="connsiteY1" fmla="*/ 385331 h 410550"/>
                <a:gd name="connsiteX2" fmla="*/ 282244 w 605310"/>
                <a:gd name="connsiteY2" fmla="*/ 399481 h 410550"/>
                <a:gd name="connsiteX3" fmla="*/ 321242 w 605310"/>
                <a:gd name="connsiteY3" fmla="*/ 399481 h 410550"/>
                <a:gd name="connsiteX4" fmla="*/ 335410 w 605310"/>
                <a:gd name="connsiteY4" fmla="*/ 385331 h 410550"/>
                <a:gd name="connsiteX5" fmla="*/ 321242 w 605310"/>
                <a:gd name="connsiteY5" fmla="*/ 371180 h 410550"/>
                <a:gd name="connsiteX6" fmla="*/ 296272 w 605310"/>
                <a:gd name="connsiteY6" fmla="*/ 304208 h 410550"/>
                <a:gd name="connsiteX7" fmla="*/ 307214 w 605310"/>
                <a:gd name="connsiteY7" fmla="*/ 304208 h 410550"/>
                <a:gd name="connsiteX8" fmla="*/ 307214 w 605310"/>
                <a:gd name="connsiteY8" fmla="*/ 360251 h 410550"/>
                <a:gd name="connsiteX9" fmla="*/ 321242 w 605310"/>
                <a:gd name="connsiteY9" fmla="*/ 360251 h 410550"/>
                <a:gd name="connsiteX10" fmla="*/ 345791 w 605310"/>
                <a:gd name="connsiteY10" fmla="*/ 379866 h 410550"/>
                <a:gd name="connsiteX11" fmla="*/ 605310 w 605310"/>
                <a:gd name="connsiteY11" fmla="*/ 379866 h 410550"/>
                <a:gd name="connsiteX12" fmla="*/ 605310 w 605310"/>
                <a:gd name="connsiteY12" fmla="*/ 390935 h 410550"/>
                <a:gd name="connsiteX13" fmla="*/ 345791 w 605310"/>
                <a:gd name="connsiteY13" fmla="*/ 390935 h 410550"/>
                <a:gd name="connsiteX14" fmla="*/ 321242 w 605310"/>
                <a:gd name="connsiteY14" fmla="*/ 410550 h 410550"/>
                <a:gd name="connsiteX15" fmla="*/ 282244 w 605310"/>
                <a:gd name="connsiteY15" fmla="*/ 410550 h 410550"/>
                <a:gd name="connsiteX16" fmla="*/ 257695 w 605310"/>
                <a:gd name="connsiteY16" fmla="*/ 390935 h 410550"/>
                <a:gd name="connsiteX17" fmla="*/ 0 w 605310"/>
                <a:gd name="connsiteY17" fmla="*/ 390935 h 410550"/>
                <a:gd name="connsiteX18" fmla="*/ 0 w 605310"/>
                <a:gd name="connsiteY18" fmla="*/ 379866 h 410550"/>
                <a:gd name="connsiteX19" fmla="*/ 257695 w 605310"/>
                <a:gd name="connsiteY19" fmla="*/ 379866 h 410550"/>
                <a:gd name="connsiteX20" fmla="*/ 282244 w 605310"/>
                <a:gd name="connsiteY20" fmla="*/ 360251 h 410550"/>
                <a:gd name="connsiteX21" fmla="*/ 296272 w 605310"/>
                <a:gd name="connsiteY21" fmla="*/ 360251 h 410550"/>
                <a:gd name="connsiteX22" fmla="*/ 308406 w 605310"/>
                <a:gd name="connsiteY22" fmla="*/ 250296 h 410550"/>
                <a:gd name="connsiteX23" fmla="*/ 317615 w 605310"/>
                <a:gd name="connsiteY23" fmla="*/ 259470 h 410550"/>
                <a:gd name="connsiteX24" fmla="*/ 308406 w 605310"/>
                <a:gd name="connsiteY24" fmla="*/ 268644 h 410550"/>
                <a:gd name="connsiteX25" fmla="*/ 299197 w 605310"/>
                <a:gd name="connsiteY25" fmla="*/ 259470 h 410550"/>
                <a:gd name="connsiteX26" fmla="*/ 308406 w 605310"/>
                <a:gd name="connsiteY26" fmla="*/ 250296 h 410550"/>
                <a:gd name="connsiteX27" fmla="*/ 283648 w 605310"/>
                <a:gd name="connsiteY27" fmla="*/ 250296 h 410550"/>
                <a:gd name="connsiteX28" fmla="*/ 292917 w 605310"/>
                <a:gd name="connsiteY28" fmla="*/ 259399 h 410550"/>
                <a:gd name="connsiteX29" fmla="*/ 283648 w 605310"/>
                <a:gd name="connsiteY29" fmla="*/ 268643 h 410550"/>
                <a:gd name="connsiteX30" fmla="*/ 283648 w 605310"/>
                <a:gd name="connsiteY30" fmla="*/ 250296 h 410550"/>
                <a:gd name="connsiteX31" fmla="*/ 256152 w 605310"/>
                <a:gd name="connsiteY31" fmla="*/ 250296 h 410550"/>
                <a:gd name="connsiteX32" fmla="*/ 265255 w 605310"/>
                <a:gd name="connsiteY32" fmla="*/ 259470 h 410550"/>
                <a:gd name="connsiteX33" fmla="*/ 256152 w 605310"/>
                <a:gd name="connsiteY33" fmla="*/ 268644 h 410550"/>
                <a:gd name="connsiteX34" fmla="*/ 247049 w 605310"/>
                <a:gd name="connsiteY34" fmla="*/ 259470 h 410550"/>
                <a:gd name="connsiteX35" fmla="*/ 256152 w 605310"/>
                <a:gd name="connsiteY35" fmla="*/ 250296 h 410550"/>
                <a:gd name="connsiteX36" fmla="*/ 453806 w 605310"/>
                <a:gd name="connsiteY36" fmla="*/ 245136 h 410550"/>
                <a:gd name="connsiteX37" fmla="*/ 445259 w 605310"/>
                <a:gd name="connsiteY37" fmla="*/ 253683 h 410550"/>
                <a:gd name="connsiteX38" fmla="*/ 453806 w 605310"/>
                <a:gd name="connsiteY38" fmla="*/ 262230 h 410550"/>
                <a:gd name="connsiteX39" fmla="*/ 462353 w 605310"/>
                <a:gd name="connsiteY39" fmla="*/ 253683 h 410550"/>
                <a:gd name="connsiteX40" fmla="*/ 453806 w 605310"/>
                <a:gd name="connsiteY40" fmla="*/ 245136 h 410550"/>
                <a:gd name="connsiteX41" fmla="*/ 114739 w 605310"/>
                <a:gd name="connsiteY41" fmla="*/ 239499 h 410550"/>
                <a:gd name="connsiteX42" fmla="*/ 216565 w 605310"/>
                <a:gd name="connsiteY42" fmla="*/ 239499 h 410550"/>
                <a:gd name="connsiteX43" fmla="*/ 216565 w 605310"/>
                <a:gd name="connsiteY43" fmla="*/ 253683 h 410550"/>
                <a:gd name="connsiteX44" fmla="*/ 114739 w 605310"/>
                <a:gd name="connsiteY44" fmla="*/ 253683 h 410550"/>
                <a:gd name="connsiteX45" fmla="*/ 453806 w 605310"/>
                <a:gd name="connsiteY45" fmla="*/ 234066 h 410550"/>
                <a:gd name="connsiteX46" fmla="*/ 473423 w 605310"/>
                <a:gd name="connsiteY46" fmla="*/ 253683 h 410550"/>
                <a:gd name="connsiteX47" fmla="*/ 453806 w 605310"/>
                <a:gd name="connsiteY47" fmla="*/ 273300 h 410550"/>
                <a:gd name="connsiteX48" fmla="*/ 434189 w 605310"/>
                <a:gd name="connsiteY48" fmla="*/ 253683 h 410550"/>
                <a:gd name="connsiteX49" fmla="*/ 453806 w 605310"/>
                <a:gd name="connsiteY49" fmla="*/ 234066 h 410550"/>
                <a:gd name="connsiteX50" fmla="*/ 95691 w 605310"/>
                <a:gd name="connsiteY50" fmla="*/ 223290 h 410550"/>
                <a:gd name="connsiteX51" fmla="*/ 95691 w 605310"/>
                <a:gd name="connsiteY51" fmla="*/ 290390 h 410550"/>
                <a:gd name="connsiteX52" fmla="*/ 507855 w 605310"/>
                <a:gd name="connsiteY52" fmla="*/ 290390 h 410550"/>
                <a:gd name="connsiteX53" fmla="*/ 507855 w 605310"/>
                <a:gd name="connsiteY53" fmla="*/ 223290 h 410550"/>
                <a:gd name="connsiteX54" fmla="*/ 250848 w 605310"/>
                <a:gd name="connsiteY54" fmla="*/ 41744 h 410550"/>
                <a:gd name="connsiteX55" fmla="*/ 224895 w 605310"/>
                <a:gd name="connsiteY55" fmla="*/ 42165 h 410550"/>
                <a:gd name="connsiteX56" fmla="*/ 215075 w 605310"/>
                <a:gd name="connsiteY56" fmla="*/ 48188 h 410550"/>
                <a:gd name="connsiteX57" fmla="*/ 215356 w 605310"/>
                <a:gd name="connsiteY57" fmla="*/ 48328 h 410550"/>
                <a:gd name="connsiteX58" fmla="*/ 207219 w 605310"/>
                <a:gd name="connsiteY58" fmla="*/ 57293 h 410550"/>
                <a:gd name="connsiteX59" fmla="*/ 203572 w 605310"/>
                <a:gd name="connsiteY59" fmla="*/ 66259 h 410550"/>
                <a:gd name="connsiteX60" fmla="*/ 264176 w 605310"/>
                <a:gd name="connsiteY60" fmla="*/ 140922 h 410550"/>
                <a:gd name="connsiteX61" fmla="*/ 385524 w 605310"/>
                <a:gd name="connsiteY61" fmla="*/ 178184 h 410550"/>
                <a:gd name="connsiteX62" fmla="*/ 400254 w 605310"/>
                <a:gd name="connsiteY62" fmla="*/ 175943 h 410550"/>
                <a:gd name="connsiteX63" fmla="*/ 414564 w 605310"/>
                <a:gd name="connsiteY63" fmla="*/ 170900 h 410550"/>
                <a:gd name="connsiteX64" fmla="*/ 414844 w 605310"/>
                <a:gd name="connsiteY64" fmla="*/ 171040 h 410550"/>
                <a:gd name="connsiteX65" fmla="*/ 424805 w 605310"/>
                <a:gd name="connsiteY65" fmla="*/ 165016 h 410550"/>
                <a:gd name="connsiteX66" fmla="*/ 425225 w 605310"/>
                <a:gd name="connsiteY66" fmla="*/ 149047 h 410550"/>
                <a:gd name="connsiteX67" fmla="*/ 390154 w 605310"/>
                <a:gd name="connsiteY67" fmla="*/ 127474 h 410550"/>
                <a:gd name="connsiteX68" fmla="*/ 364341 w 605310"/>
                <a:gd name="connsiteY68" fmla="*/ 127755 h 410550"/>
                <a:gd name="connsiteX69" fmla="*/ 346524 w 605310"/>
                <a:gd name="connsiteY69" fmla="*/ 138681 h 410550"/>
                <a:gd name="connsiteX70" fmla="*/ 343157 w 605310"/>
                <a:gd name="connsiteY70" fmla="*/ 137560 h 410550"/>
                <a:gd name="connsiteX71" fmla="*/ 300510 w 605310"/>
                <a:gd name="connsiteY71" fmla="*/ 118509 h 410550"/>
                <a:gd name="connsiteX72" fmla="*/ 269647 w 605310"/>
                <a:gd name="connsiteY72" fmla="*/ 92314 h 410550"/>
                <a:gd name="connsiteX73" fmla="*/ 267823 w 605310"/>
                <a:gd name="connsiteY73" fmla="*/ 90213 h 410550"/>
                <a:gd name="connsiteX74" fmla="*/ 279607 w 605310"/>
                <a:gd name="connsiteY74" fmla="*/ 82928 h 410550"/>
                <a:gd name="connsiteX75" fmla="*/ 285499 w 605310"/>
                <a:gd name="connsiteY75" fmla="*/ 79286 h 410550"/>
                <a:gd name="connsiteX76" fmla="*/ 285920 w 605310"/>
                <a:gd name="connsiteY76" fmla="*/ 63457 h 410550"/>
                <a:gd name="connsiteX77" fmla="*/ 138198 w 605310"/>
                <a:gd name="connsiteY77" fmla="*/ 0 h 410550"/>
                <a:gd name="connsiteX78" fmla="*/ 476571 w 605310"/>
                <a:gd name="connsiteY78" fmla="*/ 0 h 410550"/>
                <a:gd name="connsiteX79" fmla="*/ 518797 w 605310"/>
                <a:gd name="connsiteY79" fmla="*/ 216707 h 410550"/>
                <a:gd name="connsiteX80" fmla="*/ 518797 w 605310"/>
                <a:gd name="connsiteY80" fmla="*/ 223290 h 410550"/>
                <a:gd name="connsiteX81" fmla="*/ 518797 w 605310"/>
                <a:gd name="connsiteY81" fmla="*/ 301456 h 410550"/>
                <a:gd name="connsiteX82" fmla="*/ 84608 w 605310"/>
                <a:gd name="connsiteY82" fmla="*/ 301456 h 410550"/>
                <a:gd name="connsiteX83" fmla="*/ 84608 w 605310"/>
                <a:gd name="connsiteY83" fmla="*/ 223290 h 410550"/>
                <a:gd name="connsiteX84" fmla="*/ 84608 w 605310"/>
                <a:gd name="connsiteY84" fmla="*/ 217127 h 41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5310" h="410550">
                  <a:moveTo>
                    <a:pt x="282244" y="371180"/>
                  </a:moveTo>
                  <a:cubicBezTo>
                    <a:pt x="274529" y="371180"/>
                    <a:pt x="268076" y="377625"/>
                    <a:pt x="268076" y="385331"/>
                  </a:cubicBezTo>
                  <a:cubicBezTo>
                    <a:pt x="268076" y="393177"/>
                    <a:pt x="274529" y="399481"/>
                    <a:pt x="282244" y="399481"/>
                  </a:cubicBezTo>
                  <a:lnTo>
                    <a:pt x="321242" y="399481"/>
                  </a:lnTo>
                  <a:cubicBezTo>
                    <a:pt x="328958" y="399481"/>
                    <a:pt x="335410" y="393177"/>
                    <a:pt x="335410" y="385331"/>
                  </a:cubicBezTo>
                  <a:cubicBezTo>
                    <a:pt x="335410" y="377625"/>
                    <a:pt x="328958" y="371180"/>
                    <a:pt x="321242" y="371180"/>
                  </a:cubicBezTo>
                  <a:close/>
                  <a:moveTo>
                    <a:pt x="296272" y="304208"/>
                  </a:moveTo>
                  <a:lnTo>
                    <a:pt x="307214" y="304208"/>
                  </a:lnTo>
                  <a:lnTo>
                    <a:pt x="307214" y="360251"/>
                  </a:lnTo>
                  <a:lnTo>
                    <a:pt x="321242" y="360251"/>
                  </a:lnTo>
                  <a:cubicBezTo>
                    <a:pt x="333166" y="360251"/>
                    <a:pt x="343266" y="368658"/>
                    <a:pt x="345791" y="379866"/>
                  </a:cubicBezTo>
                  <a:lnTo>
                    <a:pt x="605310" y="379866"/>
                  </a:lnTo>
                  <a:lnTo>
                    <a:pt x="605310" y="390935"/>
                  </a:lnTo>
                  <a:lnTo>
                    <a:pt x="345791" y="390935"/>
                  </a:lnTo>
                  <a:cubicBezTo>
                    <a:pt x="343266" y="402144"/>
                    <a:pt x="333166" y="410550"/>
                    <a:pt x="321242" y="410550"/>
                  </a:cubicBezTo>
                  <a:lnTo>
                    <a:pt x="282244" y="410550"/>
                  </a:lnTo>
                  <a:cubicBezTo>
                    <a:pt x="270320" y="410550"/>
                    <a:pt x="260361" y="402144"/>
                    <a:pt x="257695" y="390935"/>
                  </a:cubicBezTo>
                  <a:lnTo>
                    <a:pt x="0" y="390935"/>
                  </a:lnTo>
                  <a:lnTo>
                    <a:pt x="0" y="379866"/>
                  </a:lnTo>
                  <a:lnTo>
                    <a:pt x="257695" y="379866"/>
                  </a:lnTo>
                  <a:cubicBezTo>
                    <a:pt x="260220" y="368658"/>
                    <a:pt x="270320" y="360251"/>
                    <a:pt x="282244" y="360251"/>
                  </a:cubicBezTo>
                  <a:lnTo>
                    <a:pt x="296272" y="360251"/>
                  </a:lnTo>
                  <a:close/>
                  <a:moveTo>
                    <a:pt x="308406" y="250296"/>
                  </a:moveTo>
                  <a:cubicBezTo>
                    <a:pt x="313492" y="250296"/>
                    <a:pt x="317615" y="254403"/>
                    <a:pt x="317615" y="259470"/>
                  </a:cubicBezTo>
                  <a:cubicBezTo>
                    <a:pt x="317615" y="264537"/>
                    <a:pt x="313492" y="268644"/>
                    <a:pt x="308406" y="268644"/>
                  </a:cubicBezTo>
                  <a:cubicBezTo>
                    <a:pt x="303320" y="268644"/>
                    <a:pt x="299197" y="264537"/>
                    <a:pt x="299197" y="259470"/>
                  </a:cubicBezTo>
                  <a:cubicBezTo>
                    <a:pt x="299197" y="254403"/>
                    <a:pt x="303320" y="250296"/>
                    <a:pt x="308406" y="250296"/>
                  </a:cubicBezTo>
                  <a:close/>
                  <a:moveTo>
                    <a:pt x="283648" y="250296"/>
                  </a:moveTo>
                  <a:cubicBezTo>
                    <a:pt x="288704" y="250296"/>
                    <a:pt x="292917" y="254358"/>
                    <a:pt x="292917" y="259399"/>
                  </a:cubicBezTo>
                  <a:cubicBezTo>
                    <a:pt x="292917" y="264581"/>
                    <a:pt x="288704" y="268643"/>
                    <a:pt x="283648" y="268643"/>
                  </a:cubicBezTo>
                  <a:cubicBezTo>
                    <a:pt x="278592" y="268643"/>
                    <a:pt x="278592" y="250296"/>
                    <a:pt x="283648" y="250296"/>
                  </a:cubicBezTo>
                  <a:close/>
                  <a:moveTo>
                    <a:pt x="256152" y="250296"/>
                  </a:moveTo>
                  <a:cubicBezTo>
                    <a:pt x="261179" y="250296"/>
                    <a:pt x="265255" y="254403"/>
                    <a:pt x="265255" y="259470"/>
                  </a:cubicBezTo>
                  <a:cubicBezTo>
                    <a:pt x="265255" y="264537"/>
                    <a:pt x="261179" y="268644"/>
                    <a:pt x="256152" y="268644"/>
                  </a:cubicBezTo>
                  <a:cubicBezTo>
                    <a:pt x="251125" y="268644"/>
                    <a:pt x="247049" y="264537"/>
                    <a:pt x="247049" y="259470"/>
                  </a:cubicBezTo>
                  <a:cubicBezTo>
                    <a:pt x="247049" y="254403"/>
                    <a:pt x="251125" y="250296"/>
                    <a:pt x="256152" y="250296"/>
                  </a:cubicBezTo>
                  <a:close/>
                  <a:moveTo>
                    <a:pt x="453806" y="245136"/>
                  </a:moveTo>
                  <a:cubicBezTo>
                    <a:pt x="449042" y="245136"/>
                    <a:pt x="445259" y="248919"/>
                    <a:pt x="445259" y="253683"/>
                  </a:cubicBezTo>
                  <a:cubicBezTo>
                    <a:pt x="445259" y="258447"/>
                    <a:pt x="449042" y="262230"/>
                    <a:pt x="453806" y="262230"/>
                  </a:cubicBezTo>
                  <a:cubicBezTo>
                    <a:pt x="458570" y="262230"/>
                    <a:pt x="462353" y="258447"/>
                    <a:pt x="462353" y="253683"/>
                  </a:cubicBezTo>
                  <a:cubicBezTo>
                    <a:pt x="462353" y="248919"/>
                    <a:pt x="458570" y="245136"/>
                    <a:pt x="453806" y="245136"/>
                  </a:cubicBezTo>
                  <a:close/>
                  <a:moveTo>
                    <a:pt x="114739" y="239499"/>
                  </a:moveTo>
                  <a:lnTo>
                    <a:pt x="216565" y="239499"/>
                  </a:lnTo>
                  <a:lnTo>
                    <a:pt x="216565" y="253683"/>
                  </a:lnTo>
                  <a:lnTo>
                    <a:pt x="114739" y="253683"/>
                  </a:lnTo>
                  <a:close/>
                  <a:moveTo>
                    <a:pt x="453806" y="234066"/>
                  </a:moveTo>
                  <a:cubicBezTo>
                    <a:pt x="464595" y="234066"/>
                    <a:pt x="473423" y="242894"/>
                    <a:pt x="473423" y="253683"/>
                  </a:cubicBezTo>
                  <a:cubicBezTo>
                    <a:pt x="473423" y="264472"/>
                    <a:pt x="464595" y="273300"/>
                    <a:pt x="453806" y="273300"/>
                  </a:cubicBezTo>
                  <a:cubicBezTo>
                    <a:pt x="443017" y="273300"/>
                    <a:pt x="434189" y="264472"/>
                    <a:pt x="434189" y="253683"/>
                  </a:cubicBezTo>
                  <a:cubicBezTo>
                    <a:pt x="434189" y="242894"/>
                    <a:pt x="443017" y="234066"/>
                    <a:pt x="453806" y="234066"/>
                  </a:cubicBezTo>
                  <a:close/>
                  <a:moveTo>
                    <a:pt x="95691" y="223290"/>
                  </a:moveTo>
                  <a:lnTo>
                    <a:pt x="95691" y="290390"/>
                  </a:lnTo>
                  <a:lnTo>
                    <a:pt x="507855" y="290390"/>
                  </a:lnTo>
                  <a:lnTo>
                    <a:pt x="507855" y="223290"/>
                  </a:lnTo>
                  <a:close/>
                  <a:moveTo>
                    <a:pt x="250848" y="41744"/>
                  </a:moveTo>
                  <a:cubicBezTo>
                    <a:pt x="243834" y="37542"/>
                    <a:pt x="232190" y="37682"/>
                    <a:pt x="224895" y="42165"/>
                  </a:cubicBezTo>
                  <a:lnTo>
                    <a:pt x="215075" y="48188"/>
                  </a:lnTo>
                  <a:lnTo>
                    <a:pt x="215356" y="48328"/>
                  </a:lnTo>
                  <a:cubicBezTo>
                    <a:pt x="211989" y="50990"/>
                    <a:pt x="209183" y="54072"/>
                    <a:pt x="207219" y="57293"/>
                  </a:cubicBezTo>
                  <a:cubicBezTo>
                    <a:pt x="205255" y="60375"/>
                    <a:pt x="204133" y="63317"/>
                    <a:pt x="203572" y="66259"/>
                  </a:cubicBezTo>
                  <a:cubicBezTo>
                    <a:pt x="198942" y="89933"/>
                    <a:pt x="216478" y="111505"/>
                    <a:pt x="264176" y="140922"/>
                  </a:cubicBezTo>
                  <a:cubicBezTo>
                    <a:pt x="330111" y="181406"/>
                    <a:pt x="383280" y="178324"/>
                    <a:pt x="385524" y="178184"/>
                  </a:cubicBezTo>
                  <a:cubicBezTo>
                    <a:pt x="390574" y="177904"/>
                    <a:pt x="395344" y="177063"/>
                    <a:pt x="400254" y="175943"/>
                  </a:cubicBezTo>
                  <a:cubicBezTo>
                    <a:pt x="405445" y="174682"/>
                    <a:pt x="410355" y="173001"/>
                    <a:pt x="414564" y="170900"/>
                  </a:cubicBezTo>
                  <a:lnTo>
                    <a:pt x="414844" y="171040"/>
                  </a:lnTo>
                  <a:lnTo>
                    <a:pt x="424805" y="165016"/>
                  </a:lnTo>
                  <a:cubicBezTo>
                    <a:pt x="432100" y="160534"/>
                    <a:pt x="432240" y="153390"/>
                    <a:pt x="425225" y="149047"/>
                  </a:cubicBezTo>
                  <a:lnTo>
                    <a:pt x="390154" y="127474"/>
                  </a:lnTo>
                  <a:cubicBezTo>
                    <a:pt x="383139" y="123272"/>
                    <a:pt x="371495" y="123412"/>
                    <a:pt x="364341" y="127755"/>
                  </a:cubicBezTo>
                  <a:lnTo>
                    <a:pt x="346524" y="138681"/>
                  </a:lnTo>
                  <a:cubicBezTo>
                    <a:pt x="345542" y="138401"/>
                    <a:pt x="344280" y="137981"/>
                    <a:pt x="343157" y="137560"/>
                  </a:cubicBezTo>
                  <a:cubicBezTo>
                    <a:pt x="331934" y="133638"/>
                    <a:pt x="316643" y="128455"/>
                    <a:pt x="300510" y="118509"/>
                  </a:cubicBezTo>
                  <a:cubicBezTo>
                    <a:pt x="284377" y="108563"/>
                    <a:pt x="275820" y="99178"/>
                    <a:pt x="269647" y="92314"/>
                  </a:cubicBezTo>
                  <a:cubicBezTo>
                    <a:pt x="268945" y="91613"/>
                    <a:pt x="268384" y="90913"/>
                    <a:pt x="267823" y="90213"/>
                  </a:cubicBezTo>
                  <a:lnTo>
                    <a:pt x="279607" y="82928"/>
                  </a:lnTo>
                  <a:lnTo>
                    <a:pt x="285499" y="79286"/>
                  </a:lnTo>
                  <a:cubicBezTo>
                    <a:pt x="292654" y="74804"/>
                    <a:pt x="292935" y="67660"/>
                    <a:pt x="285920" y="63457"/>
                  </a:cubicBezTo>
                  <a:close/>
                  <a:moveTo>
                    <a:pt x="138198" y="0"/>
                  </a:moveTo>
                  <a:lnTo>
                    <a:pt x="476571" y="0"/>
                  </a:lnTo>
                  <a:lnTo>
                    <a:pt x="518797" y="216707"/>
                  </a:lnTo>
                  <a:lnTo>
                    <a:pt x="518797" y="223290"/>
                  </a:lnTo>
                  <a:lnTo>
                    <a:pt x="518797" y="301456"/>
                  </a:lnTo>
                  <a:lnTo>
                    <a:pt x="84608" y="301456"/>
                  </a:lnTo>
                  <a:lnTo>
                    <a:pt x="84608" y="223290"/>
                  </a:lnTo>
                  <a:lnTo>
                    <a:pt x="84608" y="217127"/>
                  </a:lnTo>
                  <a:close/>
                </a:path>
              </a:pathLst>
            </a:custGeom>
            <a:solidFill>
              <a:schemeClr val="accent1"/>
            </a:solidFill>
            <a:ln>
              <a:noFill/>
            </a:ln>
          </p:spPr>
        </p:sp>
      </p:grpSp>
      <p:grpSp>
        <p:nvGrpSpPr>
          <p:cNvPr id="42" name="组合 41"/>
          <p:cNvGrpSpPr/>
          <p:nvPr/>
        </p:nvGrpSpPr>
        <p:grpSpPr bwMode="gray">
          <a:xfrm>
            <a:off x="1965631" y="3905327"/>
            <a:ext cx="944734" cy="369332"/>
            <a:chOff x="1965631" y="4217474"/>
            <a:chExt cx="944734" cy="369332"/>
          </a:xfrm>
        </p:grpSpPr>
        <p:sp>
          <p:nvSpPr>
            <p:cNvPr id="18" name="文本框 17"/>
            <p:cNvSpPr txBox="1"/>
            <p:nvPr/>
          </p:nvSpPr>
          <p:spPr bwMode="gray">
            <a:xfrm>
              <a:off x="1965631" y="4217474"/>
              <a:ext cx="792205" cy="307777"/>
            </a:xfrm>
            <a:prstGeom prst="rect">
              <a:avLst/>
            </a:prstGeom>
            <a:noFill/>
          </p:spPr>
          <p:txBody>
            <a:bodyPr wrap="none" rtlCol="0">
              <a:spAutoFit/>
            </a:bodyPr>
            <a:lstStyle/>
            <a:p>
              <a:pPr fontAlgn="ctr"/>
              <a:r>
                <a:rPr lang="en-US" sz="1400" dirty="0">
                  <a:latin typeface="Huawei Sans" panose="020C0503030203020204" pitchFamily="34" charset="0"/>
                </a:rPr>
                <a:t>3 Roles</a:t>
              </a:r>
              <a:endParaRPr lang="en-US" altLang="zh-CN" sz="1400" dirty="0">
                <a:latin typeface="Huawei Sans" panose="020C0503030203020204" pitchFamily="34" charset="0"/>
              </a:endParaRPr>
            </a:p>
          </p:txBody>
        </p:sp>
        <p:cxnSp>
          <p:nvCxnSpPr>
            <p:cNvPr id="20" name="直接连接符 19"/>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3" name="Oval 33"/>
          <p:cNvSpPr/>
          <p:nvPr/>
        </p:nvSpPr>
        <p:spPr bwMode="gray">
          <a:xfrm>
            <a:off x="5234125" y="4472694"/>
            <a:ext cx="144016" cy="144016"/>
          </a:xfrm>
          <a:prstGeom prst="ellipse">
            <a:avLst/>
          </a:prstGeom>
          <a:solidFill>
            <a:srgbClr val="FFF2CC"/>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24" name="Oval 67"/>
          <p:cNvSpPr/>
          <p:nvPr/>
        </p:nvSpPr>
        <p:spPr bwMode="gray">
          <a:xfrm>
            <a:off x="4925467" y="4783968"/>
            <a:ext cx="144016" cy="144016"/>
          </a:xfrm>
          <a:prstGeom prst="ellipse">
            <a:avLst/>
          </a:prstGeom>
          <a:solidFill>
            <a:srgbClr val="FFF2CC"/>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25" name="Oval 68"/>
          <p:cNvSpPr/>
          <p:nvPr/>
        </p:nvSpPr>
        <p:spPr bwMode="gray">
          <a:xfrm>
            <a:off x="5558160" y="4783968"/>
            <a:ext cx="144016" cy="144016"/>
          </a:xfrm>
          <a:prstGeom prst="ellipse">
            <a:avLst/>
          </a:prstGeom>
          <a:solidFill>
            <a:srgbClr val="FFF2CC"/>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26" name="Oval 70"/>
          <p:cNvSpPr/>
          <p:nvPr/>
        </p:nvSpPr>
        <p:spPr bwMode="gray">
          <a:xfrm>
            <a:off x="5306133" y="5120766"/>
            <a:ext cx="144016" cy="144016"/>
          </a:xfrm>
          <a:prstGeom prst="ellipse">
            <a:avLst/>
          </a:prstGeom>
          <a:solidFill>
            <a:srgbClr val="FFF2CC"/>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27" name="Oval 71"/>
          <p:cNvSpPr/>
          <p:nvPr/>
        </p:nvSpPr>
        <p:spPr bwMode="gray">
          <a:xfrm>
            <a:off x="5829532" y="5120766"/>
            <a:ext cx="144016" cy="144016"/>
          </a:xfrm>
          <a:prstGeom prst="ellipse">
            <a:avLst/>
          </a:prstGeom>
          <a:solidFill>
            <a:srgbClr val="FFF2CC"/>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28" name="Straight Connector 35"/>
          <p:cNvCxnSpPr>
            <a:stCxn id="23" idx="3"/>
            <a:endCxn id="24" idx="7"/>
          </p:cNvCxnSpPr>
          <p:nvPr/>
        </p:nvCxnSpPr>
        <p:spPr bwMode="gray">
          <a:xfrm flipH="1">
            <a:off x="5048392" y="4595619"/>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9" name="Straight Connector 72"/>
          <p:cNvCxnSpPr>
            <a:stCxn id="23" idx="5"/>
            <a:endCxn id="25" idx="1"/>
          </p:cNvCxnSpPr>
          <p:nvPr/>
        </p:nvCxnSpPr>
        <p:spPr bwMode="gray">
          <a:xfrm>
            <a:off x="5357050" y="4595619"/>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0" name="Straight Connector 79"/>
          <p:cNvCxnSpPr>
            <a:stCxn id="25" idx="3"/>
            <a:endCxn id="26" idx="7"/>
          </p:cNvCxnSpPr>
          <p:nvPr/>
        </p:nvCxnSpPr>
        <p:spPr bwMode="gray">
          <a:xfrm flipH="1">
            <a:off x="5429058" y="4906893"/>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1" name="Straight Connector 80"/>
          <p:cNvCxnSpPr>
            <a:stCxn id="25" idx="5"/>
            <a:endCxn id="27" idx="0"/>
          </p:cNvCxnSpPr>
          <p:nvPr/>
        </p:nvCxnSpPr>
        <p:spPr bwMode="gray">
          <a:xfrm>
            <a:off x="5681085" y="4906893"/>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8" name="梯形 37"/>
          <p:cNvSpPr/>
          <p:nvPr/>
        </p:nvSpPr>
        <p:spPr bwMode="gray">
          <a:xfrm rot="10800000">
            <a:off x="4925467" y="5310439"/>
            <a:ext cx="1072608" cy="372778"/>
          </a:xfrm>
          <a:prstGeom prst="trapezoid">
            <a:avLst>
              <a:gd name="adj" fmla="val 3543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400" dirty="0">
              <a:solidFill>
                <a:schemeClr val="accent2"/>
              </a:solidFill>
              <a:latin typeface="Huawei Sans" panose="020C0503030203020204" pitchFamily="34" charset="0"/>
              <a:ea typeface="方正兰亭黑简体" panose="02000000000000000000" pitchFamily="2" charset="-122"/>
            </a:endParaRPr>
          </a:p>
        </p:txBody>
      </p:sp>
      <p:sp>
        <p:nvSpPr>
          <p:cNvPr id="32" name="Rectangle 52"/>
          <p:cNvSpPr/>
          <p:nvPr/>
        </p:nvSpPr>
        <p:spPr bwMode="gray">
          <a:xfrm>
            <a:off x="5235524" y="5342939"/>
            <a:ext cx="510076" cy="307777"/>
          </a:xfrm>
          <a:prstGeom prst="rect">
            <a:avLst/>
          </a:prstGeom>
        </p:spPr>
        <p:txBody>
          <a:bodyPr wrap="none">
            <a:spAutoFit/>
          </a:bodyPr>
          <a:lstStyle/>
          <a:p>
            <a:pPr fontAlgn="ctr"/>
            <a:r>
              <a:rPr lang="en-US" sz="1400" dirty="0">
                <a:solidFill>
                  <a:srgbClr val="000000"/>
                </a:solidFill>
                <a:latin typeface="Huawei Sans" panose="020C0503030203020204" pitchFamily="34" charset="0"/>
              </a:rPr>
              <a:t>MIB</a:t>
            </a:r>
            <a:endParaRPr lang="en-US" altLang="zh-CN" sz="1400" dirty="0">
              <a:latin typeface="Huawei Sans" panose="020C0503030203020204" pitchFamily="34" charset="0"/>
            </a:endParaRPr>
          </a:p>
        </p:txBody>
      </p:sp>
      <p:grpSp>
        <p:nvGrpSpPr>
          <p:cNvPr id="46" name="组合 45"/>
          <p:cNvGrpSpPr/>
          <p:nvPr/>
        </p:nvGrpSpPr>
        <p:grpSpPr bwMode="gray">
          <a:xfrm>
            <a:off x="4566823" y="3762153"/>
            <a:ext cx="1982674" cy="523220"/>
            <a:chOff x="4584435" y="4074300"/>
            <a:chExt cx="1982674" cy="523220"/>
          </a:xfrm>
        </p:grpSpPr>
        <p:sp>
          <p:nvSpPr>
            <p:cNvPr id="39" name="文本框 38"/>
            <p:cNvSpPr txBox="1"/>
            <p:nvPr/>
          </p:nvSpPr>
          <p:spPr bwMode="gray">
            <a:xfrm>
              <a:off x="4584435" y="4074300"/>
              <a:ext cx="1982674" cy="523220"/>
            </a:xfrm>
            <a:prstGeom prst="rect">
              <a:avLst/>
            </a:prstGeom>
            <a:noFill/>
          </p:spPr>
          <p:txBody>
            <a:bodyPr wrap="square" rtlCol="0">
              <a:spAutoFit/>
            </a:bodyPr>
            <a:lstStyle/>
            <a:p>
              <a:pPr algn="ctr" fontAlgn="ctr"/>
              <a:r>
                <a:rPr lang="en-US" sz="1400" dirty="0">
                  <a:latin typeface="Huawei Sans" panose="020C0503030203020204" pitchFamily="34" charset="0"/>
                </a:rPr>
                <a:t>2 Types of Data Organization</a:t>
              </a:r>
              <a:endParaRPr lang="en-US" altLang="zh-CN" sz="1400" dirty="0">
                <a:latin typeface="Huawei Sans" panose="020C0503030203020204" pitchFamily="34" charset="0"/>
              </a:endParaRPr>
            </a:p>
          </p:txBody>
        </p:sp>
        <p:cxnSp>
          <p:nvCxnSpPr>
            <p:cNvPr id="40" name="直接连接符 39"/>
            <p:cNvCxnSpPr/>
            <p:nvPr/>
          </p:nvCxnSpPr>
          <p:spPr bwMode="gray">
            <a:xfrm>
              <a:off x="4858160" y="4586806"/>
              <a:ext cx="1381840"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bwMode="gray">
          <a:xfrm>
            <a:off x="7886145" y="3905327"/>
            <a:ext cx="2659702" cy="369332"/>
            <a:chOff x="4787430" y="4217474"/>
            <a:chExt cx="2659702" cy="369332"/>
          </a:xfrm>
        </p:grpSpPr>
        <p:sp>
          <p:nvSpPr>
            <p:cNvPr id="48" name="文本框 47"/>
            <p:cNvSpPr txBox="1"/>
            <p:nvPr/>
          </p:nvSpPr>
          <p:spPr bwMode="gray">
            <a:xfrm>
              <a:off x="4787430" y="4217474"/>
              <a:ext cx="2659702" cy="307777"/>
            </a:xfrm>
            <a:prstGeom prst="rect">
              <a:avLst/>
            </a:prstGeom>
            <a:noFill/>
          </p:spPr>
          <p:txBody>
            <a:bodyPr wrap="none" rtlCol="0">
              <a:spAutoFit/>
            </a:bodyPr>
            <a:lstStyle/>
            <a:p>
              <a:pPr fontAlgn="ctr"/>
              <a:r>
                <a:rPr lang="en-US" sz="1400" dirty="0">
                  <a:latin typeface="Huawei Sans" panose="020C0503030203020204" pitchFamily="34" charset="0"/>
                </a:rPr>
                <a:t>2 Typical Management Modes</a:t>
              </a:r>
              <a:endParaRPr lang="en-US" altLang="zh-CN" sz="1400" dirty="0">
                <a:latin typeface="Huawei Sans" panose="020C0503030203020204" pitchFamily="34" charset="0"/>
              </a:endParaRPr>
            </a:p>
          </p:txBody>
        </p:sp>
        <p:cxnSp>
          <p:nvCxnSpPr>
            <p:cNvPr id="49" name="直接连接符 48"/>
            <p:cNvCxnSpPr/>
            <p:nvPr/>
          </p:nvCxnSpPr>
          <p:spPr bwMode="gray">
            <a:xfrm>
              <a:off x="4858160" y="4586806"/>
              <a:ext cx="2448000"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53" name="Rectangle 52"/>
          <p:cNvSpPr/>
          <p:nvPr/>
        </p:nvSpPr>
        <p:spPr bwMode="gray">
          <a:xfrm>
            <a:off x="5628760" y="4535243"/>
            <a:ext cx="506870" cy="307777"/>
          </a:xfrm>
          <a:prstGeom prst="rect">
            <a:avLst/>
          </a:prstGeom>
        </p:spPr>
        <p:txBody>
          <a:bodyPr wrap="none">
            <a:spAutoFit/>
          </a:bodyPr>
          <a:lstStyle/>
          <a:p>
            <a:pPr fontAlgn="ctr"/>
            <a:r>
              <a:rPr lang="en-US" sz="1400" dirty="0">
                <a:solidFill>
                  <a:srgbClr val="000000"/>
                </a:solidFill>
                <a:latin typeface="Huawei Sans" panose="020C0503030203020204" pitchFamily="34" charset="0"/>
              </a:rPr>
              <a:t>OID</a:t>
            </a:r>
            <a:endParaRPr lang="en-US" altLang="zh-CN" sz="1400" dirty="0">
              <a:latin typeface="Huawei Sans" panose="020C0503030203020204" pitchFamily="34" charset="0"/>
            </a:endParaRPr>
          </a:p>
        </p:txBody>
      </p:sp>
      <p:sp>
        <p:nvSpPr>
          <p:cNvPr id="56" name="laptop-hand-drawn-tool_57338"/>
          <p:cNvSpPr>
            <a:spLocks noChangeAspect="1"/>
          </p:cNvSpPr>
          <p:nvPr/>
        </p:nvSpPr>
        <p:spPr bwMode="gray">
          <a:xfrm>
            <a:off x="6992667" y="4613133"/>
            <a:ext cx="529820" cy="399595"/>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57" name="router_337803"/>
          <p:cNvSpPr>
            <a:spLocks noChangeAspect="1"/>
          </p:cNvSpPr>
          <p:nvPr/>
        </p:nvSpPr>
        <p:spPr bwMode="gray">
          <a:xfrm>
            <a:off x="11108629" y="4642402"/>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59" name="直接连接符 58"/>
          <p:cNvCxnSpPr/>
          <p:nvPr/>
        </p:nvCxnSpPr>
        <p:spPr bwMode="gray">
          <a:xfrm>
            <a:off x="7608000" y="4786418"/>
            <a:ext cx="340951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8383146" y="4392562"/>
            <a:ext cx="1790875" cy="276999"/>
          </a:xfrm>
          <a:prstGeom prst="rect">
            <a:avLst/>
          </a:prstGeom>
          <a:noFill/>
        </p:spPr>
        <p:txBody>
          <a:bodyPr wrap="none" rtlCol="0">
            <a:spAutoFit/>
          </a:bodyPr>
          <a:lstStyle/>
          <a:p>
            <a:pPr fontAlgn="ctr"/>
            <a:r>
              <a:rPr lang="en-US" sz="1200" dirty="0">
                <a:latin typeface="Huawei Sans" panose="020C0503030203020204" pitchFamily="34" charset="0"/>
              </a:rPr>
              <a:t>Query/Modify requests</a:t>
            </a:r>
            <a:endParaRPr lang="en-US" altLang="zh-CN" sz="1200" dirty="0">
              <a:latin typeface="Huawei Sans" panose="020C0503030203020204" pitchFamily="34" charset="0"/>
            </a:endParaRPr>
          </a:p>
        </p:txBody>
      </p:sp>
      <p:cxnSp>
        <p:nvCxnSpPr>
          <p:cNvPr id="67" name="直接箭头连接符 66"/>
          <p:cNvCxnSpPr/>
          <p:nvPr/>
        </p:nvCxnSpPr>
        <p:spPr bwMode="gray">
          <a:xfrm>
            <a:off x="8635528" y="4700339"/>
            <a:ext cx="1225870"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bwMode="gray">
          <a:xfrm flipH="1">
            <a:off x="8619720" y="4882098"/>
            <a:ext cx="1257485"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a:off x="8452075" y="4939445"/>
            <a:ext cx="1659429" cy="276999"/>
          </a:xfrm>
          <a:prstGeom prst="rect">
            <a:avLst/>
          </a:prstGeom>
          <a:noFill/>
        </p:spPr>
        <p:txBody>
          <a:bodyPr wrap="none" rtlCol="0">
            <a:spAutoFit/>
          </a:bodyPr>
          <a:lstStyle/>
          <a:p>
            <a:pPr fontAlgn="ctr"/>
            <a:r>
              <a:rPr lang="en-US" sz="1200" dirty="0">
                <a:latin typeface="Huawei Sans" panose="020C0503030203020204" pitchFamily="34" charset="0"/>
              </a:rPr>
              <a:t>Query/Modify replies</a:t>
            </a:r>
          </a:p>
        </p:txBody>
      </p:sp>
      <p:sp>
        <p:nvSpPr>
          <p:cNvPr id="74" name="laptop-hand-drawn-tool_57338"/>
          <p:cNvSpPr>
            <a:spLocks noChangeAspect="1"/>
          </p:cNvSpPr>
          <p:nvPr/>
        </p:nvSpPr>
        <p:spPr bwMode="gray">
          <a:xfrm>
            <a:off x="6992667" y="5279546"/>
            <a:ext cx="529820" cy="399595"/>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75" name="router_337803"/>
          <p:cNvSpPr>
            <a:spLocks noChangeAspect="1"/>
          </p:cNvSpPr>
          <p:nvPr/>
        </p:nvSpPr>
        <p:spPr bwMode="gray">
          <a:xfrm>
            <a:off x="11108629" y="530881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76" name="直接连接符 75"/>
          <p:cNvCxnSpPr/>
          <p:nvPr/>
        </p:nvCxnSpPr>
        <p:spPr bwMode="gray">
          <a:xfrm>
            <a:off x="7608000" y="5452831"/>
            <a:ext cx="340951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bwMode="gray">
          <a:xfrm flipH="1">
            <a:off x="8619720" y="5548511"/>
            <a:ext cx="1257485" cy="0"/>
          </a:xfrm>
          <a:prstGeom prst="straightConnector1">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bwMode="gray">
          <a:xfrm>
            <a:off x="8763393" y="5535350"/>
            <a:ext cx="926857" cy="276999"/>
          </a:xfrm>
          <a:prstGeom prst="rect">
            <a:avLst/>
          </a:prstGeom>
          <a:noFill/>
        </p:spPr>
        <p:txBody>
          <a:bodyPr wrap="none" rtlCol="0">
            <a:spAutoFit/>
          </a:bodyPr>
          <a:lstStyle/>
          <a:p>
            <a:pPr fontAlgn="ctr"/>
            <a:r>
              <a:rPr lang="en-US" sz="1200" dirty="0">
                <a:latin typeface="Huawei Sans" panose="020C0503030203020204" pitchFamily="34" charset="0"/>
              </a:rPr>
              <a:t>Send traps</a:t>
            </a:r>
            <a:endParaRPr lang="en-US" altLang="zh-CN" sz="1200" dirty="0">
              <a:latin typeface="Huawei Sans" panose="020C0503030203020204" pitchFamily="34" charset="0"/>
            </a:endParaRPr>
          </a:p>
        </p:txBody>
      </p:sp>
      <p:sp>
        <p:nvSpPr>
          <p:cNvPr id="81" name="siren_115727"/>
          <p:cNvSpPr>
            <a:spLocks noChangeAspect="1"/>
          </p:cNvSpPr>
          <p:nvPr/>
        </p:nvSpPr>
        <p:spPr bwMode="gray">
          <a:xfrm>
            <a:off x="10776881" y="5094363"/>
            <a:ext cx="286192" cy="304842"/>
          </a:xfrm>
          <a:custGeom>
            <a:avLst/>
            <a:gdLst>
              <a:gd name="connsiteX0" fmla="*/ 108625 w 569604"/>
              <a:gd name="connsiteY0" fmla="*/ 492962 h 606722"/>
              <a:gd name="connsiteX1" fmla="*/ 83258 w 569604"/>
              <a:gd name="connsiteY1" fmla="*/ 568773 h 606722"/>
              <a:gd name="connsiteX2" fmla="*/ 486275 w 569604"/>
              <a:gd name="connsiteY2" fmla="*/ 568773 h 606722"/>
              <a:gd name="connsiteX3" fmla="*/ 460997 w 569604"/>
              <a:gd name="connsiteY3" fmla="*/ 492962 h 606722"/>
              <a:gd name="connsiteX4" fmla="*/ 417741 w 569604"/>
              <a:gd name="connsiteY4" fmla="*/ 492962 h 606722"/>
              <a:gd name="connsiteX5" fmla="*/ 151881 w 569604"/>
              <a:gd name="connsiteY5" fmla="*/ 492962 h 606722"/>
              <a:gd name="connsiteX6" fmla="*/ 493658 w 569604"/>
              <a:gd name="connsiteY6" fmla="*/ 265467 h 606722"/>
              <a:gd name="connsiteX7" fmla="*/ 550640 w 569604"/>
              <a:gd name="connsiteY7" fmla="*/ 265467 h 606722"/>
              <a:gd name="connsiteX8" fmla="*/ 569604 w 569604"/>
              <a:gd name="connsiteY8" fmla="*/ 284379 h 606722"/>
              <a:gd name="connsiteX9" fmla="*/ 550640 w 569604"/>
              <a:gd name="connsiteY9" fmla="*/ 303290 h 606722"/>
              <a:gd name="connsiteX10" fmla="*/ 493658 w 569604"/>
              <a:gd name="connsiteY10" fmla="*/ 303290 h 606722"/>
              <a:gd name="connsiteX11" fmla="*/ 474694 w 569604"/>
              <a:gd name="connsiteY11" fmla="*/ 284379 h 606722"/>
              <a:gd name="connsiteX12" fmla="*/ 493658 w 569604"/>
              <a:gd name="connsiteY12" fmla="*/ 265467 h 606722"/>
              <a:gd name="connsiteX13" fmla="*/ 19035 w 569604"/>
              <a:gd name="connsiteY13" fmla="*/ 265467 h 606722"/>
              <a:gd name="connsiteX14" fmla="*/ 75963 w 569604"/>
              <a:gd name="connsiteY14" fmla="*/ 265467 h 606722"/>
              <a:gd name="connsiteX15" fmla="*/ 94910 w 569604"/>
              <a:gd name="connsiteY15" fmla="*/ 284379 h 606722"/>
              <a:gd name="connsiteX16" fmla="*/ 75963 w 569604"/>
              <a:gd name="connsiteY16" fmla="*/ 303290 h 606722"/>
              <a:gd name="connsiteX17" fmla="*/ 19035 w 569604"/>
              <a:gd name="connsiteY17" fmla="*/ 303290 h 606722"/>
              <a:gd name="connsiteX18" fmla="*/ 0 w 569604"/>
              <a:gd name="connsiteY18" fmla="*/ 284379 h 606722"/>
              <a:gd name="connsiteX19" fmla="*/ 19035 w 569604"/>
              <a:gd name="connsiteY19" fmla="*/ 265467 h 606722"/>
              <a:gd name="connsiteX20" fmla="*/ 284802 w 569604"/>
              <a:gd name="connsiteY20" fmla="*/ 208592 h 606722"/>
              <a:gd name="connsiteX21" fmla="*/ 284802 w 569604"/>
              <a:gd name="connsiteY21" fmla="*/ 436095 h 606722"/>
              <a:gd name="connsiteX22" fmla="*/ 208874 w 569604"/>
              <a:gd name="connsiteY22" fmla="*/ 436095 h 606722"/>
              <a:gd name="connsiteX23" fmla="*/ 208874 w 569604"/>
              <a:gd name="connsiteY23" fmla="*/ 284397 h 606722"/>
              <a:gd name="connsiteX24" fmla="*/ 284802 w 569604"/>
              <a:gd name="connsiteY24" fmla="*/ 208592 h 606722"/>
              <a:gd name="connsiteX25" fmla="*/ 284767 w 569604"/>
              <a:gd name="connsiteY25" fmla="*/ 170612 h 606722"/>
              <a:gd name="connsiteX26" fmla="*/ 170840 w 569604"/>
              <a:gd name="connsiteY26" fmla="*/ 284373 h 606722"/>
              <a:gd name="connsiteX27" fmla="*/ 170840 w 569604"/>
              <a:gd name="connsiteY27" fmla="*/ 455013 h 606722"/>
              <a:gd name="connsiteX28" fmla="*/ 398693 w 569604"/>
              <a:gd name="connsiteY28" fmla="*/ 455013 h 606722"/>
              <a:gd name="connsiteX29" fmla="*/ 398693 w 569604"/>
              <a:gd name="connsiteY29" fmla="*/ 284373 h 606722"/>
              <a:gd name="connsiteX30" fmla="*/ 284767 w 569604"/>
              <a:gd name="connsiteY30" fmla="*/ 170612 h 606722"/>
              <a:gd name="connsiteX31" fmla="*/ 284767 w 569604"/>
              <a:gd name="connsiteY31" fmla="*/ 132663 h 606722"/>
              <a:gd name="connsiteX32" fmla="*/ 436699 w 569604"/>
              <a:gd name="connsiteY32" fmla="*/ 284373 h 606722"/>
              <a:gd name="connsiteX33" fmla="*/ 436699 w 569604"/>
              <a:gd name="connsiteY33" fmla="*/ 455013 h 606722"/>
              <a:gd name="connsiteX34" fmla="*/ 474704 w 569604"/>
              <a:gd name="connsiteY34" fmla="*/ 455013 h 606722"/>
              <a:gd name="connsiteX35" fmla="*/ 492683 w 569604"/>
              <a:gd name="connsiteY35" fmla="*/ 467988 h 606722"/>
              <a:gd name="connsiteX36" fmla="*/ 530688 w 569604"/>
              <a:gd name="connsiteY36" fmla="*/ 581748 h 606722"/>
              <a:gd name="connsiteX37" fmla="*/ 528018 w 569604"/>
              <a:gd name="connsiteY37" fmla="*/ 598812 h 606722"/>
              <a:gd name="connsiteX38" fmla="*/ 512620 w 569604"/>
              <a:gd name="connsiteY38" fmla="*/ 606722 h 606722"/>
              <a:gd name="connsiteX39" fmla="*/ 56913 w 569604"/>
              <a:gd name="connsiteY39" fmla="*/ 606722 h 606722"/>
              <a:gd name="connsiteX40" fmla="*/ 41515 w 569604"/>
              <a:gd name="connsiteY40" fmla="*/ 598812 h 606722"/>
              <a:gd name="connsiteX41" fmla="*/ 38934 w 569604"/>
              <a:gd name="connsiteY41" fmla="*/ 581748 h 606722"/>
              <a:gd name="connsiteX42" fmla="*/ 76939 w 569604"/>
              <a:gd name="connsiteY42" fmla="*/ 467988 h 606722"/>
              <a:gd name="connsiteX43" fmla="*/ 94918 w 569604"/>
              <a:gd name="connsiteY43" fmla="*/ 455013 h 606722"/>
              <a:gd name="connsiteX44" fmla="*/ 132923 w 569604"/>
              <a:gd name="connsiteY44" fmla="*/ 455013 h 606722"/>
              <a:gd name="connsiteX45" fmla="*/ 132923 w 569604"/>
              <a:gd name="connsiteY45" fmla="*/ 284373 h 606722"/>
              <a:gd name="connsiteX46" fmla="*/ 284767 w 569604"/>
              <a:gd name="connsiteY46" fmla="*/ 132663 h 606722"/>
              <a:gd name="connsiteX47" fmla="*/ 472801 w 569604"/>
              <a:gd name="connsiteY47" fmla="*/ 77771 h 606722"/>
              <a:gd name="connsiteX48" fmla="*/ 486214 w 569604"/>
              <a:gd name="connsiteY48" fmla="*/ 83301 h 606722"/>
              <a:gd name="connsiteX49" fmla="*/ 486214 w 569604"/>
              <a:gd name="connsiteY49" fmla="*/ 110129 h 606722"/>
              <a:gd name="connsiteX50" fmla="*/ 445963 w 569604"/>
              <a:gd name="connsiteY50" fmla="*/ 150282 h 606722"/>
              <a:gd name="connsiteX51" fmla="*/ 432517 w 569604"/>
              <a:gd name="connsiteY51" fmla="*/ 155879 h 606722"/>
              <a:gd name="connsiteX52" fmla="*/ 419070 w 569604"/>
              <a:gd name="connsiteY52" fmla="*/ 150282 h 606722"/>
              <a:gd name="connsiteX53" fmla="*/ 419070 w 569604"/>
              <a:gd name="connsiteY53" fmla="*/ 123543 h 606722"/>
              <a:gd name="connsiteX54" fmla="*/ 459321 w 569604"/>
              <a:gd name="connsiteY54" fmla="*/ 83301 h 606722"/>
              <a:gd name="connsiteX55" fmla="*/ 472801 w 569604"/>
              <a:gd name="connsiteY55" fmla="*/ 77771 h 606722"/>
              <a:gd name="connsiteX56" fmla="*/ 96858 w 569604"/>
              <a:gd name="connsiteY56" fmla="*/ 77771 h 606722"/>
              <a:gd name="connsiteX57" fmla="*/ 110246 w 569604"/>
              <a:gd name="connsiteY57" fmla="*/ 83301 h 606722"/>
              <a:gd name="connsiteX58" fmla="*/ 150542 w 569604"/>
              <a:gd name="connsiteY58" fmla="*/ 123543 h 606722"/>
              <a:gd name="connsiteX59" fmla="*/ 150542 w 569604"/>
              <a:gd name="connsiteY59" fmla="*/ 150282 h 606722"/>
              <a:gd name="connsiteX60" fmla="*/ 137110 w 569604"/>
              <a:gd name="connsiteY60" fmla="*/ 155879 h 606722"/>
              <a:gd name="connsiteX61" fmla="*/ 123678 w 569604"/>
              <a:gd name="connsiteY61" fmla="*/ 150282 h 606722"/>
              <a:gd name="connsiteX62" fmla="*/ 83471 w 569604"/>
              <a:gd name="connsiteY62" fmla="*/ 110129 h 606722"/>
              <a:gd name="connsiteX63" fmla="*/ 83471 w 569604"/>
              <a:gd name="connsiteY63" fmla="*/ 83301 h 606722"/>
              <a:gd name="connsiteX64" fmla="*/ 96858 w 569604"/>
              <a:gd name="connsiteY64" fmla="*/ 77771 h 606722"/>
              <a:gd name="connsiteX65" fmla="*/ 284793 w 569604"/>
              <a:gd name="connsiteY65" fmla="*/ 0 h 606722"/>
              <a:gd name="connsiteX66" fmla="*/ 303855 w 569604"/>
              <a:gd name="connsiteY66" fmla="*/ 18932 h 606722"/>
              <a:gd name="connsiteX67" fmla="*/ 303855 w 569604"/>
              <a:gd name="connsiteY67" fmla="*/ 75818 h 606722"/>
              <a:gd name="connsiteX68" fmla="*/ 284793 w 569604"/>
              <a:gd name="connsiteY68" fmla="*/ 94840 h 606722"/>
              <a:gd name="connsiteX69" fmla="*/ 265820 w 569604"/>
              <a:gd name="connsiteY69" fmla="*/ 75818 h 606722"/>
              <a:gd name="connsiteX70" fmla="*/ 265820 w 569604"/>
              <a:gd name="connsiteY70" fmla="*/ 18932 h 606722"/>
              <a:gd name="connsiteX71" fmla="*/ 284793 w 569604"/>
              <a:gd name="connsiteY71" fmla="*/ 0 h 606722"/>
              <a:gd name="connsiteX0" fmla="*/ 108625 w 569604"/>
              <a:gd name="connsiteY0" fmla="*/ 492962 h 606722"/>
              <a:gd name="connsiteX1" fmla="*/ 83258 w 569604"/>
              <a:gd name="connsiteY1" fmla="*/ 568773 h 606722"/>
              <a:gd name="connsiteX2" fmla="*/ 486275 w 569604"/>
              <a:gd name="connsiteY2" fmla="*/ 568773 h 606722"/>
              <a:gd name="connsiteX3" fmla="*/ 460997 w 569604"/>
              <a:gd name="connsiteY3" fmla="*/ 492962 h 606722"/>
              <a:gd name="connsiteX4" fmla="*/ 417741 w 569604"/>
              <a:gd name="connsiteY4" fmla="*/ 492962 h 606722"/>
              <a:gd name="connsiteX5" fmla="*/ 151881 w 569604"/>
              <a:gd name="connsiteY5" fmla="*/ 492962 h 606722"/>
              <a:gd name="connsiteX6" fmla="*/ 108625 w 569604"/>
              <a:gd name="connsiteY6" fmla="*/ 492962 h 606722"/>
              <a:gd name="connsiteX7" fmla="*/ 493658 w 569604"/>
              <a:gd name="connsiteY7" fmla="*/ 265467 h 606722"/>
              <a:gd name="connsiteX8" fmla="*/ 550640 w 569604"/>
              <a:gd name="connsiteY8" fmla="*/ 265467 h 606722"/>
              <a:gd name="connsiteX9" fmla="*/ 569604 w 569604"/>
              <a:gd name="connsiteY9" fmla="*/ 284379 h 606722"/>
              <a:gd name="connsiteX10" fmla="*/ 550640 w 569604"/>
              <a:gd name="connsiteY10" fmla="*/ 303290 h 606722"/>
              <a:gd name="connsiteX11" fmla="*/ 493658 w 569604"/>
              <a:gd name="connsiteY11" fmla="*/ 303290 h 606722"/>
              <a:gd name="connsiteX12" fmla="*/ 474694 w 569604"/>
              <a:gd name="connsiteY12" fmla="*/ 284379 h 606722"/>
              <a:gd name="connsiteX13" fmla="*/ 493658 w 569604"/>
              <a:gd name="connsiteY13" fmla="*/ 265467 h 606722"/>
              <a:gd name="connsiteX14" fmla="*/ 19035 w 569604"/>
              <a:gd name="connsiteY14" fmla="*/ 265467 h 606722"/>
              <a:gd name="connsiteX15" fmla="*/ 75963 w 569604"/>
              <a:gd name="connsiteY15" fmla="*/ 265467 h 606722"/>
              <a:gd name="connsiteX16" fmla="*/ 94910 w 569604"/>
              <a:gd name="connsiteY16" fmla="*/ 284379 h 606722"/>
              <a:gd name="connsiteX17" fmla="*/ 75963 w 569604"/>
              <a:gd name="connsiteY17" fmla="*/ 303290 h 606722"/>
              <a:gd name="connsiteX18" fmla="*/ 19035 w 569604"/>
              <a:gd name="connsiteY18" fmla="*/ 303290 h 606722"/>
              <a:gd name="connsiteX19" fmla="*/ 0 w 569604"/>
              <a:gd name="connsiteY19" fmla="*/ 284379 h 606722"/>
              <a:gd name="connsiteX20" fmla="*/ 19035 w 569604"/>
              <a:gd name="connsiteY20" fmla="*/ 265467 h 606722"/>
              <a:gd name="connsiteX21" fmla="*/ 284802 w 569604"/>
              <a:gd name="connsiteY21" fmla="*/ 208592 h 606722"/>
              <a:gd name="connsiteX22" fmla="*/ 284802 w 569604"/>
              <a:gd name="connsiteY22" fmla="*/ 436095 h 606722"/>
              <a:gd name="connsiteX23" fmla="*/ 208874 w 569604"/>
              <a:gd name="connsiteY23" fmla="*/ 436095 h 606722"/>
              <a:gd name="connsiteX24" fmla="*/ 208874 w 569604"/>
              <a:gd name="connsiteY24" fmla="*/ 284397 h 606722"/>
              <a:gd name="connsiteX25" fmla="*/ 284802 w 569604"/>
              <a:gd name="connsiteY25" fmla="*/ 208592 h 606722"/>
              <a:gd name="connsiteX26" fmla="*/ 301311 w 569604"/>
              <a:gd name="connsiteY26" fmla="*/ 220245 h 606722"/>
              <a:gd name="connsiteX27" fmla="*/ 170840 w 569604"/>
              <a:gd name="connsiteY27" fmla="*/ 284373 h 606722"/>
              <a:gd name="connsiteX28" fmla="*/ 170840 w 569604"/>
              <a:gd name="connsiteY28" fmla="*/ 455013 h 606722"/>
              <a:gd name="connsiteX29" fmla="*/ 398693 w 569604"/>
              <a:gd name="connsiteY29" fmla="*/ 455013 h 606722"/>
              <a:gd name="connsiteX30" fmla="*/ 398693 w 569604"/>
              <a:gd name="connsiteY30" fmla="*/ 284373 h 606722"/>
              <a:gd name="connsiteX31" fmla="*/ 301311 w 569604"/>
              <a:gd name="connsiteY31" fmla="*/ 220245 h 606722"/>
              <a:gd name="connsiteX32" fmla="*/ 284767 w 569604"/>
              <a:gd name="connsiteY32" fmla="*/ 132663 h 606722"/>
              <a:gd name="connsiteX33" fmla="*/ 436699 w 569604"/>
              <a:gd name="connsiteY33" fmla="*/ 284373 h 606722"/>
              <a:gd name="connsiteX34" fmla="*/ 436699 w 569604"/>
              <a:gd name="connsiteY34" fmla="*/ 455013 h 606722"/>
              <a:gd name="connsiteX35" fmla="*/ 474704 w 569604"/>
              <a:gd name="connsiteY35" fmla="*/ 455013 h 606722"/>
              <a:gd name="connsiteX36" fmla="*/ 492683 w 569604"/>
              <a:gd name="connsiteY36" fmla="*/ 467988 h 606722"/>
              <a:gd name="connsiteX37" fmla="*/ 530688 w 569604"/>
              <a:gd name="connsiteY37" fmla="*/ 581748 h 606722"/>
              <a:gd name="connsiteX38" fmla="*/ 528018 w 569604"/>
              <a:gd name="connsiteY38" fmla="*/ 598812 h 606722"/>
              <a:gd name="connsiteX39" fmla="*/ 512620 w 569604"/>
              <a:gd name="connsiteY39" fmla="*/ 606722 h 606722"/>
              <a:gd name="connsiteX40" fmla="*/ 56913 w 569604"/>
              <a:gd name="connsiteY40" fmla="*/ 606722 h 606722"/>
              <a:gd name="connsiteX41" fmla="*/ 41515 w 569604"/>
              <a:gd name="connsiteY41" fmla="*/ 598812 h 606722"/>
              <a:gd name="connsiteX42" fmla="*/ 38934 w 569604"/>
              <a:gd name="connsiteY42" fmla="*/ 581748 h 606722"/>
              <a:gd name="connsiteX43" fmla="*/ 76939 w 569604"/>
              <a:gd name="connsiteY43" fmla="*/ 467988 h 606722"/>
              <a:gd name="connsiteX44" fmla="*/ 94918 w 569604"/>
              <a:gd name="connsiteY44" fmla="*/ 455013 h 606722"/>
              <a:gd name="connsiteX45" fmla="*/ 132923 w 569604"/>
              <a:gd name="connsiteY45" fmla="*/ 455013 h 606722"/>
              <a:gd name="connsiteX46" fmla="*/ 132923 w 569604"/>
              <a:gd name="connsiteY46" fmla="*/ 284373 h 606722"/>
              <a:gd name="connsiteX47" fmla="*/ 284767 w 569604"/>
              <a:gd name="connsiteY47" fmla="*/ 132663 h 606722"/>
              <a:gd name="connsiteX48" fmla="*/ 472801 w 569604"/>
              <a:gd name="connsiteY48" fmla="*/ 77771 h 606722"/>
              <a:gd name="connsiteX49" fmla="*/ 486214 w 569604"/>
              <a:gd name="connsiteY49" fmla="*/ 83301 h 606722"/>
              <a:gd name="connsiteX50" fmla="*/ 486214 w 569604"/>
              <a:gd name="connsiteY50" fmla="*/ 110129 h 606722"/>
              <a:gd name="connsiteX51" fmla="*/ 445963 w 569604"/>
              <a:gd name="connsiteY51" fmla="*/ 150282 h 606722"/>
              <a:gd name="connsiteX52" fmla="*/ 432517 w 569604"/>
              <a:gd name="connsiteY52" fmla="*/ 155879 h 606722"/>
              <a:gd name="connsiteX53" fmla="*/ 419070 w 569604"/>
              <a:gd name="connsiteY53" fmla="*/ 150282 h 606722"/>
              <a:gd name="connsiteX54" fmla="*/ 419070 w 569604"/>
              <a:gd name="connsiteY54" fmla="*/ 123543 h 606722"/>
              <a:gd name="connsiteX55" fmla="*/ 459321 w 569604"/>
              <a:gd name="connsiteY55" fmla="*/ 83301 h 606722"/>
              <a:gd name="connsiteX56" fmla="*/ 472801 w 569604"/>
              <a:gd name="connsiteY56" fmla="*/ 77771 h 606722"/>
              <a:gd name="connsiteX57" fmla="*/ 96858 w 569604"/>
              <a:gd name="connsiteY57" fmla="*/ 77771 h 606722"/>
              <a:gd name="connsiteX58" fmla="*/ 110246 w 569604"/>
              <a:gd name="connsiteY58" fmla="*/ 83301 h 606722"/>
              <a:gd name="connsiteX59" fmla="*/ 150542 w 569604"/>
              <a:gd name="connsiteY59" fmla="*/ 123543 h 606722"/>
              <a:gd name="connsiteX60" fmla="*/ 150542 w 569604"/>
              <a:gd name="connsiteY60" fmla="*/ 150282 h 606722"/>
              <a:gd name="connsiteX61" fmla="*/ 137110 w 569604"/>
              <a:gd name="connsiteY61" fmla="*/ 155879 h 606722"/>
              <a:gd name="connsiteX62" fmla="*/ 123678 w 569604"/>
              <a:gd name="connsiteY62" fmla="*/ 150282 h 606722"/>
              <a:gd name="connsiteX63" fmla="*/ 83471 w 569604"/>
              <a:gd name="connsiteY63" fmla="*/ 110129 h 606722"/>
              <a:gd name="connsiteX64" fmla="*/ 83471 w 569604"/>
              <a:gd name="connsiteY64" fmla="*/ 83301 h 606722"/>
              <a:gd name="connsiteX65" fmla="*/ 96858 w 569604"/>
              <a:gd name="connsiteY65" fmla="*/ 77771 h 606722"/>
              <a:gd name="connsiteX66" fmla="*/ 284793 w 569604"/>
              <a:gd name="connsiteY66" fmla="*/ 0 h 606722"/>
              <a:gd name="connsiteX67" fmla="*/ 303855 w 569604"/>
              <a:gd name="connsiteY67" fmla="*/ 18932 h 606722"/>
              <a:gd name="connsiteX68" fmla="*/ 303855 w 569604"/>
              <a:gd name="connsiteY68" fmla="*/ 75818 h 606722"/>
              <a:gd name="connsiteX69" fmla="*/ 284793 w 569604"/>
              <a:gd name="connsiteY69" fmla="*/ 94840 h 606722"/>
              <a:gd name="connsiteX70" fmla="*/ 265820 w 569604"/>
              <a:gd name="connsiteY70" fmla="*/ 75818 h 606722"/>
              <a:gd name="connsiteX71" fmla="*/ 265820 w 569604"/>
              <a:gd name="connsiteY71" fmla="*/ 18932 h 606722"/>
              <a:gd name="connsiteX72" fmla="*/ 284793 w 569604"/>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69604" h="606722">
                <a:moveTo>
                  <a:pt x="108625" y="492962"/>
                </a:moveTo>
                <a:lnTo>
                  <a:pt x="83258" y="568773"/>
                </a:lnTo>
                <a:lnTo>
                  <a:pt x="486275" y="568773"/>
                </a:lnTo>
                <a:lnTo>
                  <a:pt x="460997" y="492962"/>
                </a:lnTo>
                <a:lnTo>
                  <a:pt x="417741" y="492962"/>
                </a:lnTo>
                <a:lnTo>
                  <a:pt x="151881" y="492962"/>
                </a:lnTo>
                <a:lnTo>
                  <a:pt x="108625" y="492962"/>
                </a:lnTo>
                <a:close/>
                <a:moveTo>
                  <a:pt x="493658" y="265467"/>
                </a:moveTo>
                <a:lnTo>
                  <a:pt x="550640" y="265467"/>
                </a:lnTo>
                <a:cubicBezTo>
                  <a:pt x="561146" y="265467"/>
                  <a:pt x="569604" y="273902"/>
                  <a:pt x="569604" y="284379"/>
                </a:cubicBezTo>
                <a:cubicBezTo>
                  <a:pt x="569604" y="294856"/>
                  <a:pt x="561146" y="303290"/>
                  <a:pt x="550640" y="303290"/>
                </a:cubicBezTo>
                <a:lnTo>
                  <a:pt x="493658" y="303290"/>
                </a:lnTo>
                <a:cubicBezTo>
                  <a:pt x="483152" y="303290"/>
                  <a:pt x="474694" y="294856"/>
                  <a:pt x="474694" y="284379"/>
                </a:cubicBezTo>
                <a:cubicBezTo>
                  <a:pt x="474694" y="273902"/>
                  <a:pt x="483152" y="265467"/>
                  <a:pt x="493658" y="265467"/>
                </a:cubicBezTo>
                <a:close/>
                <a:moveTo>
                  <a:pt x="19035" y="265467"/>
                </a:moveTo>
                <a:lnTo>
                  <a:pt x="75963" y="265467"/>
                </a:lnTo>
                <a:cubicBezTo>
                  <a:pt x="86371" y="265467"/>
                  <a:pt x="94910" y="273902"/>
                  <a:pt x="94910" y="284379"/>
                </a:cubicBezTo>
                <a:cubicBezTo>
                  <a:pt x="94910" y="294856"/>
                  <a:pt x="86371" y="303290"/>
                  <a:pt x="75963" y="303290"/>
                </a:cubicBezTo>
                <a:lnTo>
                  <a:pt x="19035" y="303290"/>
                </a:lnTo>
                <a:cubicBezTo>
                  <a:pt x="8539" y="303290"/>
                  <a:pt x="0" y="294856"/>
                  <a:pt x="0" y="284379"/>
                </a:cubicBezTo>
                <a:cubicBezTo>
                  <a:pt x="0" y="273902"/>
                  <a:pt x="8539" y="265467"/>
                  <a:pt x="19035" y="265467"/>
                </a:cubicBezTo>
                <a:close/>
                <a:moveTo>
                  <a:pt x="284802" y="208592"/>
                </a:moveTo>
                <a:lnTo>
                  <a:pt x="284802" y="436095"/>
                </a:lnTo>
                <a:lnTo>
                  <a:pt x="208874" y="436095"/>
                </a:lnTo>
                <a:lnTo>
                  <a:pt x="208874" y="284397"/>
                </a:lnTo>
                <a:cubicBezTo>
                  <a:pt x="208874" y="242540"/>
                  <a:pt x="242877" y="208592"/>
                  <a:pt x="284802" y="208592"/>
                </a:cubicBezTo>
                <a:close/>
                <a:moveTo>
                  <a:pt x="301311" y="220245"/>
                </a:moveTo>
                <a:cubicBezTo>
                  <a:pt x="238562" y="220245"/>
                  <a:pt x="170840" y="221627"/>
                  <a:pt x="170840" y="284373"/>
                </a:cubicBezTo>
                <a:lnTo>
                  <a:pt x="170840" y="455013"/>
                </a:lnTo>
                <a:lnTo>
                  <a:pt x="398693" y="455013"/>
                </a:lnTo>
                <a:lnTo>
                  <a:pt x="398693" y="284373"/>
                </a:lnTo>
                <a:cubicBezTo>
                  <a:pt x="398693" y="221627"/>
                  <a:pt x="364148" y="220245"/>
                  <a:pt x="301311" y="220245"/>
                </a:cubicBezTo>
                <a:close/>
                <a:moveTo>
                  <a:pt x="284767" y="132663"/>
                </a:moveTo>
                <a:cubicBezTo>
                  <a:pt x="368521" y="132663"/>
                  <a:pt x="436699" y="200741"/>
                  <a:pt x="436699" y="284373"/>
                </a:cubicBezTo>
                <a:lnTo>
                  <a:pt x="436699" y="455013"/>
                </a:lnTo>
                <a:lnTo>
                  <a:pt x="474704" y="455013"/>
                </a:lnTo>
                <a:cubicBezTo>
                  <a:pt x="482892" y="455013"/>
                  <a:pt x="490102" y="460256"/>
                  <a:pt x="492683" y="467988"/>
                </a:cubicBezTo>
                <a:lnTo>
                  <a:pt x="530688" y="581748"/>
                </a:lnTo>
                <a:cubicBezTo>
                  <a:pt x="532557" y="587525"/>
                  <a:pt x="531578" y="593835"/>
                  <a:pt x="528018" y="598812"/>
                </a:cubicBezTo>
                <a:cubicBezTo>
                  <a:pt x="524458" y="603789"/>
                  <a:pt x="518761" y="606722"/>
                  <a:pt x="512620" y="606722"/>
                </a:cubicBezTo>
                <a:lnTo>
                  <a:pt x="56913" y="606722"/>
                </a:lnTo>
                <a:cubicBezTo>
                  <a:pt x="50861" y="606722"/>
                  <a:pt x="45075" y="603789"/>
                  <a:pt x="41515" y="598812"/>
                </a:cubicBezTo>
                <a:cubicBezTo>
                  <a:pt x="37955" y="593924"/>
                  <a:pt x="36976" y="587525"/>
                  <a:pt x="38934" y="581748"/>
                </a:cubicBezTo>
                <a:lnTo>
                  <a:pt x="76939" y="467988"/>
                </a:lnTo>
                <a:cubicBezTo>
                  <a:pt x="79520" y="460256"/>
                  <a:pt x="86730" y="455013"/>
                  <a:pt x="94918" y="455013"/>
                </a:cubicBezTo>
                <a:lnTo>
                  <a:pt x="132923" y="455013"/>
                </a:lnTo>
                <a:lnTo>
                  <a:pt x="132923" y="284373"/>
                </a:lnTo>
                <a:cubicBezTo>
                  <a:pt x="132923" y="200741"/>
                  <a:pt x="201012" y="132663"/>
                  <a:pt x="284767" y="132663"/>
                </a:cubicBezTo>
                <a:close/>
                <a:moveTo>
                  <a:pt x="472801" y="77771"/>
                </a:moveTo>
                <a:cubicBezTo>
                  <a:pt x="477665" y="77771"/>
                  <a:pt x="482519" y="79615"/>
                  <a:pt x="486214" y="83301"/>
                </a:cubicBezTo>
                <a:cubicBezTo>
                  <a:pt x="493605" y="90763"/>
                  <a:pt x="493605" y="102756"/>
                  <a:pt x="486214" y="110129"/>
                </a:cubicBezTo>
                <a:lnTo>
                  <a:pt x="445963" y="150282"/>
                </a:lnTo>
                <a:cubicBezTo>
                  <a:pt x="442223" y="154013"/>
                  <a:pt x="437326" y="155879"/>
                  <a:pt x="432517" y="155879"/>
                </a:cubicBezTo>
                <a:cubicBezTo>
                  <a:pt x="427619" y="155879"/>
                  <a:pt x="422810" y="154013"/>
                  <a:pt x="419070" y="150282"/>
                </a:cubicBezTo>
                <a:cubicBezTo>
                  <a:pt x="411679" y="142909"/>
                  <a:pt x="411679" y="130916"/>
                  <a:pt x="419070" y="123543"/>
                </a:cubicBezTo>
                <a:lnTo>
                  <a:pt x="459321" y="83301"/>
                </a:lnTo>
                <a:cubicBezTo>
                  <a:pt x="463061" y="79615"/>
                  <a:pt x="467937" y="77771"/>
                  <a:pt x="472801" y="77771"/>
                </a:cubicBezTo>
                <a:close/>
                <a:moveTo>
                  <a:pt x="96858" y="77771"/>
                </a:moveTo>
                <a:cubicBezTo>
                  <a:pt x="101706" y="77771"/>
                  <a:pt x="106554" y="79615"/>
                  <a:pt x="110246" y="83301"/>
                </a:cubicBezTo>
                <a:lnTo>
                  <a:pt x="150542" y="123543"/>
                </a:lnTo>
                <a:cubicBezTo>
                  <a:pt x="157925" y="130916"/>
                  <a:pt x="157925" y="142909"/>
                  <a:pt x="150542" y="150282"/>
                </a:cubicBezTo>
                <a:cubicBezTo>
                  <a:pt x="146806" y="154013"/>
                  <a:pt x="142002" y="155879"/>
                  <a:pt x="137110" y="155879"/>
                </a:cubicBezTo>
                <a:cubicBezTo>
                  <a:pt x="132217" y="155879"/>
                  <a:pt x="127414" y="154013"/>
                  <a:pt x="123678" y="150282"/>
                </a:cubicBezTo>
                <a:lnTo>
                  <a:pt x="83471" y="110129"/>
                </a:lnTo>
                <a:cubicBezTo>
                  <a:pt x="75999" y="102756"/>
                  <a:pt x="75999" y="90763"/>
                  <a:pt x="83471" y="83301"/>
                </a:cubicBezTo>
                <a:cubicBezTo>
                  <a:pt x="87162" y="79615"/>
                  <a:pt x="92010" y="77771"/>
                  <a:pt x="96858" y="77771"/>
                </a:cubicBezTo>
                <a:close/>
                <a:moveTo>
                  <a:pt x="284793" y="0"/>
                </a:moveTo>
                <a:cubicBezTo>
                  <a:pt x="295304" y="0"/>
                  <a:pt x="303855" y="8533"/>
                  <a:pt x="303855" y="18932"/>
                </a:cubicBezTo>
                <a:lnTo>
                  <a:pt x="303855" y="75818"/>
                </a:lnTo>
                <a:cubicBezTo>
                  <a:pt x="303855" y="86307"/>
                  <a:pt x="295304" y="94840"/>
                  <a:pt x="284793" y="94840"/>
                </a:cubicBezTo>
                <a:cubicBezTo>
                  <a:pt x="274371" y="94840"/>
                  <a:pt x="265820" y="86307"/>
                  <a:pt x="265820" y="75818"/>
                </a:cubicBezTo>
                <a:lnTo>
                  <a:pt x="265820" y="18932"/>
                </a:lnTo>
                <a:cubicBezTo>
                  <a:pt x="265820" y="8533"/>
                  <a:pt x="274371" y="0"/>
                  <a:pt x="284793" y="0"/>
                </a:cubicBezTo>
                <a:close/>
              </a:path>
            </a:pathLst>
          </a:custGeom>
          <a:solidFill>
            <a:srgbClr val="EC7061"/>
          </a:solidFill>
          <a:ln>
            <a:solidFill>
              <a:srgbClr val="EC7061"/>
            </a:solidFill>
          </a:ln>
        </p:spPr>
        <p:txBody>
          <a:bodyPr/>
          <a:lstStyle/>
          <a:p>
            <a:pPr fontAlgn="ctr"/>
            <a:endParaRPr lang="en-US" altLang="zh-CN" dirty="0">
              <a:latin typeface="Huawei Sans" panose="020C0503030203020204" pitchFamily="34" charset="0"/>
            </a:endParaRPr>
          </a:p>
        </p:txBody>
      </p:sp>
      <p:sp>
        <p:nvSpPr>
          <p:cNvPr id="55" name="文本框 54"/>
          <p:cNvSpPr txBox="1"/>
          <p:nvPr/>
        </p:nvSpPr>
        <p:spPr bwMode="gray">
          <a:xfrm>
            <a:off x="5978769" y="643856"/>
            <a:ext cx="5737008" cy="584775"/>
          </a:xfrm>
          <a:prstGeom prst="rect">
            <a:avLst/>
          </a:prstGeom>
          <a:noFill/>
          <a:ln>
            <a:solidFill>
              <a:srgbClr val="FFD17D"/>
            </a:solidFill>
          </a:ln>
        </p:spPr>
        <p:txBody>
          <a:bodyPr wrap="square" rtlCol="0">
            <a:spAutoFit/>
          </a:bodyPr>
          <a:lstStyle/>
          <a:p>
            <a:pPr algn="ctr" fontAlgn="ctr"/>
            <a:r>
              <a:rPr lang="en-US" sz="1600" dirty="0">
                <a:solidFill>
                  <a:srgbClr val="EC7061"/>
                </a:solidFill>
                <a:latin typeface="Huawei Sans" panose="020C0503030203020204" pitchFamily="34" charset="0"/>
              </a:rPr>
              <a:t>Supports network configuration management and network monitoring management.</a:t>
            </a:r>
            <a:endParaRPr lang="en-US" altLang="zh-CN" sz="16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971768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p:txBody>
          <a:bodyPr/>
          <a:lstStyle/>
          <a:p>
            <a:pPr>
              <a:lnSpc>
                <a:spcPct val="100000"/>
              </a:lnSpc>
            </a:pPr>
            <a:r>
              <a:rPr lang="en-US" dirty="0">
                <a:latin typeface="Huawei Sans" panose="020C0503030203020204" pitchFamily="34" charset="0"/>
              </a:rPr>
              <a:t>Introduction to Network Management Protocols</a:t>
            </a:r>
            <a:endParaRPr lang="en-US" altLang="zh-CN" dirty="0">
              <a:latin typeface="Huawei Sans" panose="020C0503030203020204" pitchFamily="34" charset="0"/>
              <a:sym typeface="Huawei Sans" panose="020C0503030203020204" pitchFamily="34" charset="0"/>
            </a:endParaRPr>
          </a:p>
        </p:txBody>
      </p:sp>
      <p:sp>
        <p:nvSpPr>
          <p:cNvPr id="2" name="Text Placeholder 1">
            <a:extLst>
              <a:ext uri="{FF2B5EF4-FFF2-40B4-BE49-F238E27FC236}">
                <a16:creationId xmlns:a16="http://schemas.microsoft.com/office/drawing/2014/main" id="{441156A2-1F53-4AEE-A489-1ECC772000B3}"/>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2395147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SNMP</a:t>
            </a:r>
            <a:endParaRPr lang="en-US" altLang="zh-CN" dirty="0">
              <a:latin typeface="Huawei Sans" panose="020C0503030203020204" pitchFamily="34" charset="0"/>
            </a:endParaRPr>
          </a:p>
        </p:txBody>
      </p:sp>
      <p:cxnSp>
        <p:nvCxnSpPr>
          <p:cNvPr id="4" name="Straight Arrow Connector 4"/>
          <p:cNvCxnSpPr/>
          <p:nvPr/>
        </p:nvCxnSpPr>
        <p:spPr bwMode="gray">
          <a:xfrm flipV="1">
            <a:off x="2040820" y="2545903"/>
            <a:ext cx="1510125" cy="776464"/>
          </a:xfrm>
          <a:prstGeom prst="straightConnector1">
            <a:avLst/>
          </a:prstGeom>
          <a:solidFill>
            <a:schemeClr val="accent1"/>
          </a:solidFill>
          <a:ln w="19050" cap="flat" cmpd="sng" algn="ctr">
            <a:solidFill>
              <a:srgbClr val="EC7061"/>
            </a:solidFill>
            <a:prstDash val="solid"/>
            <a:round/>
            <a:headEnd type="none" w="med" len="med"/>
            <a:tailEnd type="triangle" w="med" len="med"/>
          </a:ln>
          <a:effectLst/>
        </p:spPr>
      </p:cxnSp>
      <p:sp>
        <p:nvSpPr>
          <p:cNvPr id="5" name="TextBox 358"/>
          <p:cNvSpPr txBox="1"/>
          <p:nvPr/>
        </p:nvSpPr>
        <p:spPr bwMode="gray">
          <a:xfrm rot="19961231">
            <a:off x="1994969" y="2651783"/>
            <a:ext cx="1418978" cy="292388"/>
          </a:xfrm>
          <a:prstGeom prst="rect">
            <a:avLst/>
          </a:prstGeom>
          <a:noFill/>
        </p:spPr>
        <p:txBody>
          <a:bodyPr wrap="none" rtlCol="0">
            <a:spAutoFit/>
          </a:bodyPr>
          <a:lstStyle/>
          <a:p>
            <a:pPr algn="r" fontAlgn="ctr"/>
            <a:r>
              <a:rPr lang="en-US" sz="1300" dirty="0">
                <a:solidFill>
                  <a:srgbClr val="EC7061"/>
                </a:solidFill>
                <a:latin typeface="Huawei Sans" panose="020C0503030203020204" pitchFamily="34" charset="0"/>
              </a:rPr>
              <a:t>Set/Get Request</a:t>
            </a:r>
            <a:endParaRPr lang="en-US" altLang="zh-CN" sz="1300" dirty="0">
              <a:solidFill>
                <a:srgbClr val="EC7061"/>
              </a:solidFill>
              <a:latin typeface="Huawei Sans" panose="020C0503030203020204" pitchFamily="34" charset="0"/>
            </a:endParaRPr>
          </a:p>
        </p:txBody>
      </p:sp>
      <p:cxnSp>
        <p:nvCxnSpPr>
          <p:cNvPr id="6" name="Straight Arrow Connector 359"/>
          <p:cNvCxnSpPr/>
          <p:nvPr/>
        </p:nvCxnSpPr>
        <p:spPr bwMode="gray">
          <a:xfrm flipV="1">
            <a:off x="2063366" y="2666523"/>
            <a:ext cx="1487579" cy="764312"/>
          </a:xfrm>
          <a:prstGeom prst="straightConnector1">
            <a:avLst/>
          </a:prstGeom>
          <a:solidFill>
            <a:schemeClr val="accent1"/>
          </a:solidFill>
          <a:ln w="19050" cap="flat" cmpd="sng" algn="ctr">
            <a:solidFill>
              <a:srgbClr val="EC7061"/>
            </a:solidFill>
            <a:prstDash val="solid"/>
            <a:round/>
            <a:headEnd type="triangle" w="med" len="med"/>
            <a:tailEnd type="none" w="med" len="med"/>
          </a:ln>
          <a:effectLst/>
        </p:spPr>
      </p:cxnSp>
      <p:sp>
        <p:nvSpPr>
          <p:cNvPr id="7" name="TextBox 360"/>
          <p:cNvSpPr txBox="1"/>
          <p:nvPr/>
        </p:nvSpPr>
        <p:spPr bwMode="gray">
          <a:xfrm rot="20006993">
            <a:off x="2178123" y="2977655"/>
            <a:ext cx="1548821" cy="292388"/>
          </a:xfrm>
          <a:prstGeom prst="rect">
            <a:avLst/>
          </a:prstGeom>
          <a:noFill/>
        </p:spPr>
        <p:txBody>
          <a:bodyPr wrap="none" rtlCol="0">
            <a:spAutoFit/>
          </a:bodyPr>
          <a:lstStyle/>
          <a:p>
            <a:pPr algn="r" fontAlgn="ctr"/>
            <a:r>
              <a:rPr lang="en-US" sz="1300" dirty="0">
                <a:solidFill>
                  <a:srgbClr val="EC7061"/>
                </a:solidFill>
                <a:latin typeface="Huawei Sans" panose="020C0503030203020204" pitchFamily="34" charset="0"/>
              </a:rPr>
              <a:t>Set/Get Response</a:t>
            </a:r>
            <a:endParaRPr lang="en-US" altLang="zh-CN" sz="1300" dirty="0">
              <a:solidFill>
                <a:srgbClr val="EC7061"/>
              </a:solidFill>
              <a:latin typeface="Huawei Sans" panose="020C0503030203020204" pitchFamily="34" charset="0"/>
            </a:endParaRPr>
          </a:p>
        </p:txBody>
      </p:sp>
      <p:cxnSp>
        <p:nvCxnSpPr>
          <p:cNvPr id="8" name="Straight Connector 361"/>
          <p:cNvCxnSpPr/>
          <p:nvPr/>
        </p:nvCxnSpPr>
        <p:spPr bwMode="gray">
          <a:xfrm>
            <a:off x="3955991" y="35596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9" name="Straight Connector 365"/>
          <p:cNvCxnSpPr/>
          <p:nvPr/>
        </p:nvCxnSpPr>
        <p:spPr bwMode="gray">
          <a:xfrm>
            <a:off x="3955991" y="34961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0" name="直接连接符 52"/>
          <p:cNvCxnSpPr/>
          <p:nvPr/>
        </p:nvCxnSpPr>
        <p:spPr bwMode="gray">
          <a:xfrm>
            <a:off x="3962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52"/>
          <p:cNvCxnSpPr/>
          <p:nvPr/>
        </p:nvCxnSpPr>
        <p:spPr bwMode="gray">
          <a:xfrm>
            <a:off x="6121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2" name="Oval 370"/>
          <p:cNvSpPr/>
          <p:nvPr/>
        </p:nvSpPr>
        <p:spPr bwMode="gray">
          <a:xfrm>
            <a:off x="4971909" y="3415269"/>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13" name="直接连接符 64"/>
          <p:cNvCxnSpPr/>
          <p:nvPr/>
        </p:nvCxnSpPr>
        <p:spPr bwMode="gray">
          <a:xfrm>
            <a:off x="4226771" y="2656036"/>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4" name="直接连接符 52"/>
          <p:cNvCxnSpPr/>
          <p:nvPr/>
        </p:nvCxnSpPr>
        <p:spPr bwMode="gray">
          <a:xfrm flipH="1">
            <a:off x="3733591" y="4310054"/>
            <a:ext cx="393582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52"/>
          <p:cNvCxnSpPr/>
          <p:nvPr/>
        </p:nvCxnSpPr>
        <p:spPr bwMode="gray">
          <a:xfrm>
            <a:off x="3962043" y="3641826"/>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52"/>
          <p:cNvCxnSpPr/>
          <p:nvPr/>
        </p:nvCxnSpPr>
        <p:spPr bwMode="gray">
          <a:xfrm>
            <a:off x="3733590" y="4137916"/>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7" name="直接连接符 52"/>
          <p:cNvCxnSpPr/>
          <p:nvPr/>
        </p:nvCxnSpPr>
        <p:spPr bwMode="gray">
          <a:xfrm>
            <a:off x="50416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52"/>
          <p:cNvCxnSpPr/>
          <p:nvPr/>
        </p:nvCxnSpPr>
        <p:spPr bwMode="gray">
          <a:xfrm>
            <a:off x="63370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52"/>
          <p:cNvCxnSpPr/>
          <p:nvPr/>
        </p:nvCxnSpPr>
        <p:spPr bwMode="gray">
          <a:xfrm>
            <a:off x="76578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52"/>
          <p:cNvCxnSpPr/>
          <p:nvPr/>
        </p:nvCxnSpPr>
        <p:spPr bwMode="gray">
          <a:xfrm>
            <a:off x="6121043" y="3492424"/>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1" name="直接连接符 52"/>
          <p:cNvCxnSpPr/>
          <p:nvPr/>
        </p:nvCxnSpPr>
        <p:spPr bwMode="gray">
          <a:xfrm flipH="1">
            <a:off x="3861427" y="4439883"/>
            <a:ext cx="393582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2" name="直接连接符 52"/>
          <p:cNvCxnSpPr/>
          <p:nvPr/>
        </p:nvCxnSpPr>
        <p:spPr bwMode="gray">
          <a:xfrm>
            <a:off x="3873290" y="4273548"/>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3" name="直接连接符 52"/>
          <p:cNvCxnSpPr/>
          <p:nvPr/>
        </p:nvCxnSpPr>
        <p:spPr bwMode="gray">
          <a:xfrm>
            <a:off x="51813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4" name="直接连接符 52"/>
          <p:cNvCxnSpPr/>
          <p:nvPr/>
        </p:nvCxnSpPr>
        <p:spPr bwMode="gray">
          <a:xfrm>
            <a:off x="64767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5" name="直接连接符 52"/>
          <p:cNvCxnSpPr/>
          <p:nvPr/>
        </p:nvCxnSpPr>
        <p:spPr bwMode="gray">
          <a:xfrm>
            <a:off x="77975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6" name="直接连接符 52"/>
          <p:cNvCxnSpPr/>
          <p:nvPr/>
        </p:nvCxnSpPr>
        <p:spPr bwMode="gray">
          <a:xfrm>
            <a:off x="2813067" y="3912440"/>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7" name="直接连接符 52"/>
          <p:cNvCxnSpPr/>
          <p:nvPr/>
        </p:nvCxnSpPr>
        <p:spPr bwMode="gray">
          <a:xfrm>
            <a:off x="2813067" y="4039440"/>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sp>
        <p:nvSpPr>
          <p:cNvPr id="33" name="TextBox 358"/>
          <p:cNvSpPr txBox="1"/>
          <p:nvPr/>
        </p:nvSpPr>
        <p:spPr bwMode="gray">
          <a:xfrm rot="1277513">
            <a:off x="2055706" y="4785695"/>
            <a:ext cx="1236236" cy="292388"/>
          </a:xfrm>
          <a:prstGeom prst="rect">
            <a:avLst/>
          </a:prstGeom>
          <a:noFill/>
        </p:spPr>
        <p:txBody>
          <a:bodyPr wrap="none" rtlCol="0">
            <a:spAutoFit/>
          </a:bodyPr>
          <a:lstStyle/>
          <a:p>
            <a:pPr algn="r" fontAlgn="ctr"/>
            <a:r>
              <a:rPr lang="en-US" sz="1300" dirty="0">
                <a:solidFill>
                  <a:srgbClr val="EC7061"/>
                </a:solidFill>
                <a:latin typeface="Huawei Sans" panose="020C0503030203020204" pitchFamily="34" charset="0"/>
              </a:rPr>
              <a:t>Trigger a trap</a:t>
            </a:r>
            <a:endParaRPr lang="en-US" altLang="zh-CN" sz="1300" dirty="0">
              <a:solidFill>
                <a:srgbClr val="EC7061"/>
              </a:solidFill>
              <a:latin typeface="Huawei Sans" panose="020C0503030203020204" pitchFamily="34" charset="0"/>
            </a:endParaRPr>
          </a:p>
        </p:txBody>
      </p:sp>
      <p:sp>
        <p:nvSpPr>
          <p:cNvPr id="34" name="Freeform 2"/>
          <p:cNvSpPr/>
          <p:nvPr/>
        </p:nvSpPr>
        <p:spPr bwMode="gray">
          <a:xfrm rot="1300813" flipV="1">
            <a:off x="1867924" y="4602379"/>
            <a:ext cx="1597441" cy="472528"/>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r" fontAlgn="ctr"/>
            <a:endParaRPr lang="en-US" altLang="zh-CN" dirty="0">
              <a:latin typeface="Huawei Sans" panose="020C0503030203020204" pitchFamily="34" charset="0"/>
            </a:endParaRPr>
          </a:p>
        </p:txBody>
      </p:sp>
      <p:pic>
        <p:nvPicPr>
          <p:cNvPr id="35" name="图片 34"/>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735480" y="3247352"/>
            <a:ext cx="540000" cy="442800"/>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733591" y="2404744"/>
            <a:ext cx="540000" cy="442174"/>
          </a:xfrm>
          <a:prstGeom prst="rect">
            <a:avLst/>
          </a:prstGeom>
        </p:spPr>
      </p:pic>
      <p:pic>
        <p:nvPicPr>
          <p:cNvPr id="37" name="图片 36"/>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05083" y="3726988"/>
            <a:ext cx="540000" cy="442800"/>
          </a:xfrm>
          <a:prstGeom prst="rect">
            <a:avLst/>
          </a:prstGeom>
        </p:spPr>
      </p:pic>
      <p:pic>
        <p:nvPicPr>
          <p:cNvPr id="38" name="图片 37"/>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8073" y="3247352"/>
            <a:ext cx="540000" cy="442800"/>
          </a:xfrm>
          <a:prstGeom prst="rect">
            <a:avLst/>
          </a:prstGeom>
        </p:spPr>
      </p:pic>
      <p:pic>
        <p:nvPicPr>
          <p:cNvPr id="39" name="图片 38"/>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6184" y="2404744"/>
            <a:ext cx="540000" cy="442174"/>
          </a:xfrm>
          <a:prstGeom prst="rect">
            <a:avLst/>
          </a:prstGeom>
        </p:spPr>
      </p:pic>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5537" y="4862918"/>
            <a:ext cx="540000" cy="442800"/>
          </a:xfrm>
          <a:prstGeom prst="rect">
            <a:avLst/>
          </a:prstGeom>
        </p:spPr>
      </p:pic>
      <p:pic>
        <p:nvPicPr>
          <p:cNvPr id="41" name="图片 40"/>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833830" y="4862918"/>
            <a:ext cx="540000" cy="442800"/>
          </a:xfrm>
          <a:prstGeom prst="rect">
            <a:avLst/>
          </a:prstGeom>
        </p:spPr>
      </p:pic>
      <p:pic>
        <p:nvPicPr>
          <p:cNvPr id="42" name="图片 41"/>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450417" y="4862918"/>
            <a:ext cx="540000" cy="442800"/>
          </a:xfrm>
          <a:prstGeom prst="rect">
            <a:avLst/>
          </a:prstGeom>
        </p:spPr>
      </p:pic>
      <p:pic>
        <p:nvPicPr>
          <p:cNvPr id="43" name="图片 42"/>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2123" y="4862918"/>
            <a:ext cx="540000" cy="442800"/>
          </a:xfrm>
          <a:prstGeom prst="rect">
            <a:avLst/>
          </a:prstGeom>
        </p:spPr>
      </p:pic>
      <p:pic>
        <p:nvPicPr>
          <p:cNvPr id="44" name="图片 43"/>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94962" y="2002979"/>
            <a:ext cx="810701" cy="408398"/>
          </a:xfrm>
          <a:prstGeom prst="rect">
            <a:avLst/>
          </a:prstGeom>
        </p:spPr>
      </p:pic>
      <p:cxnSp>
        <p:nvCxnSpPr>
          <p:cNvPr id="45" name="直接连接符 52"/>
          <p:cNvCxnSpPr>
            <a:stCxn id="44" idx="1"/>
            <a:endCxn id="36" idx="0"/>
          </p:cNvCxnSpPr>
          <p:nvPr/>
        </p:nvCxnSpPr>
        <p:spPr bwMode="gray">
          <a:xfrm flipH="1">
            <a:off x="4003591" y="2207178"/>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6" name="直接连接符 52"/>
          <p:cNvCxnSpPr>
            <a:stCxn id="44" idx="3"/>
            <a:endCxn id="39" idx="0"/>
          </p:cNvCxnSpPr>
          <p:nvPr/>
        </p:nvCxnSpPr>
        <p:spPr bwMode="gray">
          <a:xfrm>
            <a:off x="5505663" y="2207178"/>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6" name="圆角矩形 75"/>
          <p:cNvSpPr/>
          <p:nvPr/>
        </p:nvSpPr>
        <p:spPr bwMode="gray">
          <a:xfrm>
            <a:off x="8360786" y="1917000"/>
            <a:ext cx="3385127" cy="4104000"/>
          </a:xfrm>
          <a:prstGeom prst="roundRect">
            <a:avLst>
              <a:gd name="adj" fmla="val 9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400" dirty="0">
              <a:solidFill>
                <a:schemeClr val="accent2"/>
              </a:solidFill>
              <a:latin typeface="Huawei Sans" panose="020C0503030203020204" pitchFamily="34" charset="0"/>
              <a:ea typeface="方正兰亭黑简体" panose="02000000000000000000" pitchFamily="2" charset="-122"/>
            </a:endParaRPr>
          </a:p>
        </p:txBody>
      </p:sp>
      <p:sp>
        <p:nvSpPr>
          <p:cNvPr id="79" name="文本框 78"/>
          <p:cNvSpPr txBox="1"/>
          <p:nvPr/>
        </p:nvSpPr>
        <p:spPr bwMode="gray">
          <a:xfrm>
            <a:off x="8389961" y="2005245"/>
            <a:ext cx="3297213" cy="397031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Configure the SNMP management program in the NMS, enable the agent program on the managed device, and configure the SNMP protocol on the network.</a:t>
            </a:r>
            <a:endParaRPr lang="en-US" altLang="zh-CN" sz="1400" dirty="0">
              <a:latin typeface="Huawei Sans" panose="020C0503030203020204" pitchFamily="34" charset="0"/>
            </a:endParaRPr>
          </a:p>
          <a:p>
            <a:pPr fontAlgn="ctr">
              <a:lnSpc>
                <a:spcPct val="150000"/>
              </a:lnSpc>
            </a:pPr>
            <a:r>
              <a:rPr lang="en-US" sz="1400" dirty="0">
                <a:latin typeface="Huawei Sans" panose="020C0503030203020204" pitchFamily="34" charset="0"/>
              </a:rPr>
              <a:t>After SNMP is configured:</a:t>
            </a:r>
            <a:endParaRPr lang="en-US" altLang="zh-CN" sz="14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rPr>
              <a:t>The NMS can obtain or change device information through the agent to implement remote monitoring and management.</a:t>
            </a:r>
            <a:endParaRPr lang="en-US" altLang="zh-CN" sz="14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rPr>
              <a:t>The agent can report device status to the NMS in a timely manner.</a:t>
            </a:r>
            <a:endParaRPr lang="en-US" altLang="zh-CN" sz="1400" dirty="0">
              <a:latin typeface="Huawei Sans" panose="020C0503030203020204" pitchFamily="34" charset="0"/>
            </a:endParaRPr>
          </a:p>
        </p:txBody>
      </p:sp>
      <p:sp>
        <p:nvSpPr>
          <p:cNvPr id="80" name="TextBox 718"/>
          <p:cNvSpPr txBox="1"/>
          <p:nvPr/>
        </p:nvSpPr>
        <p:spPr bwMode="gray">
          <a:xfrm>
            <a:off x="2749158" y="5420152"/>
            <a:ext cx="1600118" cy="323165"/>
          </a:xfrm>
          <a:prstGeom prst="rect">
            <a:avLst/>
          </a:prstGeom>
          <a:noFill/>
        </p:spPr>
        <p:txBody>
          <a:bodyPr wrap="none" rtlCol="0">
            <a:spAutoFit/>
          </a:bodyPr>
          <a:lstStyle/>
          <a:p>
            <a:pPr algn="r" fontAlgn="ctr"/>
            <a:r>
              <a:rPr lang="en-US" sz="1500" dirty="0">
                <a:latin typeface="Huawei Sans" panose="020C0503030203020204" pitchFamily="34" charset="0"/>
              </a:rPr>
              <a:t>Managed device</a:t>
            </a:r>
            <a:endParaRPr lang="en-US" altLang="zh-CN" sz="1500" dirty="0">
              <a:latin typeface="Huawei Sans" panose="020C0503030203020204" pitchFamily="34" charset="0"/>
            </a:endParaRPr>
          </a:p>
        </p:txBody>
      </p:sp>
      <p:sp>
        <p:nvSpPr>
          <p:cNvPr id="81" name="TextBox 718"/>
          <p:cNvSpPr txBox="1"/>
          <p:nvPr/>
        </p:nvSpPr>
        <p:spPr bwMode="gray">
          <a:xfrm>
            <a:off x="2966515" y="1898512"/>
            <a:ext cx="1600118" cy="323165"/>
          </a:xfrm>
          <a:prstGeom prst="rect">
            <a:avLst/>
          </a:prstGeom>
          <a:noFill/>
        </p:spPr>
        <p:txBody>
          <a:bodyPr wrap="none" rtlCol="0">
            <a:spAutoFit/>
          </a:bodyPr>
          <a:lstStyle/>
          <a:p>
            <a:pPr algn="r" fontAlgn="ctr"/>
            <a:r>
              <a:rPr lang="en-US" sz="1500" dirty="0">
                <a:latin typeface="Huawei Sans" panose="020C0503030203020204" pitchFamily="34" charset="0"/>
              </a:rPr>
              <a:t>Managed device</a:t>
            </a:r>
            <a:endParaRPr lang="en-US" altLang="zh-CN" sz="1500" dirty="0">
              <a:latin typeface="Huawei Sans" panose="020C0503030203020204" pitchFamily="34" charset="0"/>
            </a:endParaRPr>
          </a:p>
        </p:txBody>
      </p:sp>
      <p:cxnSp>
        <p:nvCxnSpPr>
          <p:cNvPr id="54" name="直接连接符 52"/>
          <p:cNvCxnSpPr/>
          <p:nvPr/>
        </p:nvCxnSpPr>
        <p:spPr bwMode="gray">
          <a:xfrm flipH="1">
            <a:off x="559794" y="5330217"/>
            <a:ext cx="41555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2"/>
          <p:cNvCxnSpPr/>
          <p:nvPr/>
        </p:nvCxnSpPr>
        <p:spPr bwMode="gray">
          <a:xfrm flipH="1">
            <a:off x="559794" y="5538484"/>
            <a:ext cx="415558"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sp>
        <p:nvSpPr>
          <p:cNvPr id="51" name="文本框 50"/>
          <p:cNvSpPr txBox="1"/>
          <p:nvPr/>
        </p:nvSpPr>
        <p:spPr bwMode="gray">
          <a:xfrm>
            <a:off x="1031259" y="5187637"/>
            <a:ext cx="907621" cy="276999"/>
          </a:xfrm>
          <a:prstGeom prst="rect">
            <a:avLst/>
          </a:prstGeom>
          <a:noFill/>
        </p:spPr>
        <p:txBody>
          <a:bodyPr wrap="none" rtlCol="0">
            <a:spAutoFit/>
          </a:bodyPr>
          <a:lstStyle/>
          <a:p>
            <a:pPr fontAlgn="ctr"/>
            <a:r>
              <a:rPr lang="en-US" sz="1200" dirty="0">
                <a:latin typeface="Huawei Sans" panose="020C0503030203020204" pitchFamily="34" charset="0"/>
              </a:rPr>
              <a:t>Active link</a:t>
            </a:r>
            <a:endParaRPr lang="en-US" altLang="zh-CN" sz="1200" dirty="0">
              <a:latin typeface="Huawei Sans" panose="020C0503030203020204" pitchFamily="34" charset="0"/>
            </a:endParaRPr>
          </a:p>
        </p:txBody>
      </p:sp>
      <p:sp>
        <p:nvSpPr>
          <p:cNvPr id="59" name="文本框 58"/>
          <p:cNvSpPr txBox="1"/>
          <p:nvPr/>
        </p:nvSpPr>
        <p:spPr bwMode="gray">
          <a:xfrm>
            <a:off x="1031259" y="5399985"/>
            <a:ext cx="1048685" cy="276999"/>
          </a:xfrm>
          <a:prstGeom prst="rect">
            <a:avLst/>
          </a:prstGeom>
          <a:noFill/>
        </p:spPr>
        <p:txBody>
          <a:bodyPr wrap="none" rtlCol="0">
            <a:spAutoFit/>
          </a:bodyPr>
          <a:lstStyle/>
          <a:p>
            <a:pPr fontAlgn="ctr"/>
            <a:r>
              <a:rPr lang="en-US" sz="1200" dirty="0">
                <a:latin typeface="Huawei Sans" panose="020C0503030203020204" pitchFamily="34" charset="0"/>
              </a:rPr>
              <a:t>Standby link</a:t>
            </a:r>
            <a:endParaRPr lang="en-US" altLang="zh-CN" sz="1200" dirty="0">
              <a:latin typeface="Huawei Sans" panose="020C0503030203020204" pitchFamily="34" charset="0"/>
            </a:endParaRPr>
          </a:p>
        </p:txBody>
      </p:sp>
      <p:cxnSp>
        <p:nvCxnSpPr>
          <p:cNvPr id="58" name="直接连接符 96"/>
          <p:cNvCxnSpPr/>
          <p:nvPr/>
        </p:nvCxnSpPr>
        <p:spPr bwMode="gray">
          <a:xfrm>
            <a:off x="2224807" y="3944250"/>
            <a:ext cx="48027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0" name="TextBox 718"/>
          <p:cNvSpPr txBox="1"/>
          <p:nvPr/>
        </p:nvSpPr>
        <p:spPr bwMode="gray">
          <a:xfrm>
            <a:off x="1080528" y="3773321"/>
            <a:ext cx="612668" cy="323165"/>
          </a:xfrm>
          <a:prstGeom prst="rect">
            <a:avLst/>
          </a:prstGeom>
          <a:noFill/>
        </p:spPr>
        <p:txBody>
          <a:bodyPr wrap="none" rtlCol="0">
            <a:spAutoFit/>
          </a:bodyPr>
          <a:lstStyle/>
          <a:p>
            <a:pPr fontAlgn="ctr"/>
            <a:r>
              <a:rPr lang="en-US" sz="1500" dirty="0">
                <a:solidFill>
                  <a:srgbClr val="EC7061"/>
                </a:solidFill>
                <a:latin typeface="Huawei Sans" panose="020C0503030203020204" pitchFamily="34" charset="0"/>
              </a:rPr>
              <a:t>NMS</a:t>
            </a:r>
            <a:endParaRPr lang="en-US" altLang="zh-CN" sz="1500" dirty="0">
              <a:solidFill>
                <a:srgbClr val="EC7061"/>
              </a:solidFill>
              <a:latin typeface="Huawei Sans" panose="020C0503030203020204" pitchFamily="34" charset="0"/>
            </a:endParaRPr>
          </a:p>
        </p:txBody>
      </p:sp>
      <p:pic>
        <p:nvPicPr>
          <p:cNvPr id="61" name="图片 6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743037" y="3724642"/>
            <a:ext cx="540000" cy="442800"/>
          </a:xfrm>
          <a:prstGeom prst="rect">
            <a:avLst/>
          </a:prstGeom>
        </p:spPr>
      </p:pic>
    </p:spTree>
    <p:extLst>
      <p:ext uri="{BB962C8B-B14F-4D97-AF65-F5344CB8AC3E}">
        <p14:creationId xmlns:p14="http://schemas.microsoft.com/office/powerpoint/2010/main" val="25049800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lgn="l" fontAlgn="ctr">
              <a:buNone/>
            </a:pPr>
            <a:r>
              <a:rPr lang="en-US" sz="2000" dirty="0">
                <a:latin typeface="Huawei Sans" panose="020C0503030203020204" pitchFamily="34" charset="0"/>
              </a:rPr>
              <a:t>As an XML-based network configuration protocol, NETCONF is designed to automate network configuration in a programmable manner, so as to simplify and accelerate network service deployment.</a:t>
            </a:r>
            <a:endParaRPr lang="en-US" altLang="zh-CN" sz="2000" dirty="0">
              <a:latin typeface="Huawei Sans" panose="020C0503030203020204" pitchFamily="34" charset="0"/>
              <a:sym typeface="Huawei Sans" panose="020C0503030203020204" pitchFamily="34" charset="0"/>
            </a:endParaRPr>
          </a:p>
          <a:p>
            <a:pPr algn="l" fontAlgn="ctr"/>
            <a:endParaRPr lang="en-US" altLang="zh-CN"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NETCONF</a:t>
            </a:r>
            <a:endParaRPr lang="en-US" altLang="zh-CN" dirty="0">
              <a:latin typeface="Huawei Sans" panose="020C0503030203020204" pitchFamily="34" charset="0"/>
              <a:sym typeface="Huawei Sans" panose="020C0503030203020204" pitchFamily="34" charset="0"/>
            </a:endParaRPr>
          </a:p>
        </p:txBody>
      </p:sp>
      <p:grpSp>
        <p:nvGrpSpPr>
          <p:cNvPr id="147" name="组合 146"/>
          <p:cNvGrpSpPr/>
          <p:nvPr/>
        </p:nvGrpSpPr>
        <p:grpSpPr bwMode="gray">
          <a:xfrm>
            <a:off x="1296377" y="3071054"/>
            <a:ext cx="3495100" cy="2088000"/>
            <a:chOff x="962810" y="3033517"/>
            <a:chExt cx="3495100" cy="2088000"/>
          </a:xfrm>
        </p:grpSpPr>
        <p:grpSp>
          <p:nvGrpSpPr>
            <p:cNvPr id="52" name="组合 51"/>
            <p:cNvGrpSpPr/>
            <p:nvPr/>
          </p:nvGrpSpPr>
          <p:grpSpPr bwMode="gray">
            <a:xfrm>
              <a:off x="962810" y="3033517"/>
              <a:ext cx="3495100" cy="2088000"/>
              <a:chOff x="521581" y="4149000"/>
              <a:chExt cx="3495100" cy="2088000"/>
            </a:xfrm>
          </p:grpSpPr>
          <p:sp>
            <p:nvSpPr>
              <p:cNvPr id="38" name="圆角矩形 75"/>
              <p:cNvSpPr/>
              <p:nvPr/>
            </p:nvSpPr>
            <p:spPr bwMode="gray">
              <a:xfrm>
                <a:off x="521581" y="4149000"/>
                <a:ext cx="3495100"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1984993" y="4243065"/>
                <a:ext cx="966931" cy="369332"/>
                <a:chOff x="1965631" y="4217474"/>
                <a:chExt cx="966931" cy="369332"/>
              </a:xfrm>
            </p:grpSpPr>
            <p:sp>
              <p:nvSpPr>
                <p:cNvPr id="36" name="文本框 35"/>
                <p:cNvSpPr txBox="1"/>
                <p:nvPr/>
              </p:nvSpPr>
              <p:spPr bwMode="gray">
                <a:xfrm>
                  <a:off x="1965631" y="4217474"/>
                  <a:ext cx="966931" cy="369332"/>
                </a:xfrm>
                <a:prstGeom prst="rect">
                  <a:avLst/>
                </a:prstGeom>
                <a:noFill/>
              </p:spPr>
              <p:txBody>
                <a:bodyPr wrap="none" rtlCol="0">
                  <a:spAutoFit/>
                </a:bodyPr>
                <a:lstStyle/>
                <a:p>
                  <a:pPr fontAlgn="ctr"/>
                  <a:r>
                    <a:rPr lang="en-US" dirty="0">
                      <a:latin typeface="Huawei Sans" panose="020C0503030203020204" pitchFamily="34" charset="0"/>
                    </a:rPr>
                    <a:t>2 Roles</a:t>
                  </a:r>
                  <a:endParaRPr lang="en-US" altLang="zh-CN" dirty="0">
                    <a:latin typeface="Huawei Sans" panose="020C0503030203020204" pitchFamily="34" charset="0"/>
                  </a:endParaRPr>
                </a:p>
              </p:txBody>
            </p:sp>
            <p:cxnSp>
              <p:nvCxnSpPr>
                <p:cNvPr id="37" name="直接连接符 36"/>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bwMode="gray">
              <a:xfrm>
                <a:off x="1704111" y="4831587"/>
                <a:ext cx="1542410" cy="438005"/>
                <a:chOff x="612329" y="5730608"/>
                <a:chExt cx="1542410" cy="438005"/>
              </a:xfrm>
            </p:grpSpPr>
            <p:sp>
              <p:nvSpPr>
                <p:cNvPr id="44" name="圆角矩形 43"/>
                <p:cNvSpPr/>
                <p:nvPr/>
              </p:nvSpPr>
              <p:spPr bwMode="gray">
                <a:xfrm>
                  <a:off x="663534" y="5730608"/>
                  <a:ext cx="1440000" cy="438005"/>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400" dirty="0">
                    <a:solidFill>
                      <a:schemeClr val="accent2"/>
                    </a:solidFill>
                    <a:latin typeface="Huawei Sans" panose="020C0503030203020204" pitchFamily="34" charset="0"/>
                    <a:ea typeface="方正兰亭黑简体" panose="02000000000000000000" pitchFamily="2" charset="-122"/>
                  </a:endParaRPr>
                </a:p>
              </p:txBody>
            </p:sp>
            <p:sp>
              <p:nvSpPr>
                <p:cNvPr id="45" name="文本框 44"/>
                <p:cNvSpPr txBox="1"/>
                <p:nvPr/>
              </p:nvSpPr>
              <p:spPr bwMode="gray">
                <a:xfrm>
                  <a:off x="612329" y="5795989"/>
                  <a:ext cx="1542410" cy="307777"/>
                </a:xfrm>
                <a:prstGeom prst="rect">
                  <a:avLst/>
                </a:prstGeom>
                <a:noFill/>
              </p:spPr>
              <p:txBody>
                <a:bodyPr wrap="none" rtlCol="0">
                  <a:spAutoFit/>
                </a:bodyPr>
                <a:lstStyle/>
                <a:p>
                  <a:pPr algn="ctr" fontAlgn="ctr"/>
                  <a:r>
                    <a:rPr lang="en-US" sz="1400" dirty="0">
                      <a:latin typeface="Huawei Sans" panose="020C0503030203020204" pitchFamily="34" charset="0"/>
                    </a:rPr>
                    <a:t>NETCONF client</a:t>
                  </a:r>
                  <a:endParaRPr lang="en-US" altLang="zh-CN" sz="1400" dirty="0">
                    <a:latin typeface="Huawei Sans" panose="020C0503030203020204" pitchFamily="34" charset="0"/>
                  </a:endParaRPr>
                </a:p>
              </p:txBody>
            </p:sp>
          </p:grpSp>
          <p:grpSp>
            <p:nvGrpSpPr>
              <p:cNvPr id="46" name="组合 45"/>
              <p:cNvGrpSpPr/>
              <p:nvPr/>
            </p:nvGrpSpPr>
            <p:grpSpPr bwMode="gray">
              <a:xfrm>
                <a:off x="1676058" y="5324301"/>
                <a:ext cx="1598516" cy="438005"/>
                <a:chOff x="584276" y="5730608"/>
                <a:chExt cx="1598516" cy="438005"/>
              </a:xfrm>
            </p:grpSpPr>
            <p:sp>
              <p:nvSpPr>
                <p:cNvPr id="47" name="圆角矩形 46"/>
                <p:cNvSpPr/>
                <p:nvPr/>
              </p:nvSpPr>
              <p:spPr bwMode="gray">
                <a:xfrm>
                  <a:off x="663534" y="5730608"/>
                  <a:ext cx="1440000" cy="438005"/>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endParaRPr lang="en-US" altLang="zh-CN" sz="1400" dirty="0">
                    <a:solidFill>
                      <a:schemeClr val="accent2"/>
                    </a:solidFill>
                    <a:latin typeface="Huawei Sans" panose="020C0503030203020204" pitchFamily="34" charset="0"/>
                    <a:ea typeface="方正兰亭黑简体" panose="02000000000000000000" pitchFamily="2" charset="-122"/>
                  </a:endParaRPr>
                </a:p>
              </p:txBody>
            </p:sp>
            <p:sp>
              <p:nvSpPr>
                <p:cNvPr id="48" name="文本框 47"/>
                <p:cNvSpPr txBox="1"/>
                <p:nvPr/>
              </p:nvSpPr>
              <p:spPr bwMode="gray">
                <a:xfrm>
                  <a:off x="584276" y="5795721"/>
                  <a:ext cx="1598516" cy="307777"/>
                </a:xfrm>
                <a:prstGeom prst="rect">
                  <a:avLst/>
                </a:prstGeom>
                <a:noFill/>
              </p:spPr>
              <p:txBody>
                <a:bodyPr wrap="none" rtlCol="0">
                  <a:spAutoFit/>
                </a:bodyPr>
                <a:lstStyle/>
                <a:p>
                  <a:pPr algn="ctr" fontAlgn="ctr"/>
                  <a:r>
                    <a:rPr lang="en-US" sz="1400" dirty="0">
                      <a:latin typeface="Huawei Sans" panose="020C0503030203020204" pitchFamily="34" charset="0"/>
                    </a:rPr>
                    <a:t>NETCONF server</a:t>
                  </a:r>
                  <a:endParaRPr lang="en-US" altLang="zh-CN" sz="1400" dirty="0">
                    <a:latin typeface="Huawei Sans" panose="020C0503030203020204" pitchFamily="34" charset="0"/>
                  </a:endParaRPr>
                </a:p>
              </p:txBody>
            </p:sp>
          </p:grpSp>
        </p:grpSp>
        <p:sp>
          <p:nvSpPr>
            <p:cNvPr id="132" name="router_337803"/>
            <p:cNvSpPr>
              <a:spLocks noChangeAspect="1"/>
            </p:cNvSpPr>
            <p:nvPr/>
          </p:nvSpPr>
          <p:spPr bwMode="gray">
            <a:xfrm>
              <a:off x="1512978" y="3749943"/>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sp>
          <p:nvSpPr>
            <p:cNvPr id="133" name="laptop-hand-drawn-tool_57338"/>
            <p:cNvSpPr>
              <a:spLocks noChangeAspect="1"/>
            </p:cNvSpPr>
            <p:nvPr/>
          </p:nvSpPr>
          <p:spPr bwMode="gray">
            <a:xfrm>
              <a:off x="1441586" y="4240179"/>
              <a:ext cx="529820" cy="399595"/>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sp>
      </p:grpSp>
      <p:grpSp>
        <p:nvGrpSpPr>
          <p:cNvPr id="148" name="组合 147"/>
          <p:cNvGrpSpPr/>
          <p:nvPr/>
        </p:nvGrpSpPr>
        <p:grpSpPr bwMode="gray">
          <a:xfrm>
            <a:off x="6147502" y="3047871"/>
            <a:ext cx="5148700" cy="3219114"/>
            <a:chOff x="6147502" y="3047871"/>
            <a:chExt cx="5148700" cy="3219114"/>
          </a:xfrm>
        </p:grpSpPr>
        <p:sp>
          <p:nvSpPr>
            <p:cNvPr id="84" name="圆角矩形 75"/>
            <p:cNvSpPr/>
            <p:nvPr/>
          </p:nvSpPr>
          <p:spPr bwMode="gray">
            <a:xfrm>
              <a:off x="6147502" y="3047871"/>
              <a:ext cx="5148700" cy="3219114"/>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7199139" y="3069310"/>
              <a:ext cx="3275256" cy="369332"/>
              <a:chOff x="4229886" y="4217474"/>
              <a:chExt cx="3275256" cy="369332"/>
            </a:xfrm>
          </p:grpSpPr>
          <p:sp>
            <p:nvSpPr>
              <p:cNvPr id="54" name="文本框 53"/>
              <p:cNvSpPr txBox="1"/>
              <p:nvPr/>
            </p:nvSpPr>
            <p:spPr bwMode="gray">
              <a:xfrm>
                <a:off x="4229886" y="4217474"/>
                <a:ext cx="3275256" cy="369332"/>
              </a:xfrm>
              <a:prstGeom prst="rect">
                <a:avLst/>
              </a:prstGeom>
              <a:noFill/>
            </p:spPr>
            <p:txBody>
              <a:bodyPr wrap="none" rtlCol="0">
                <a:spAutoFit/>
              </a:bodyPr>
              <a:lstStyle/>
              <a:p>
                <a:pPr fontAlgn="ctr"/>
                <a:r>
                  <a:rPr lang="en-US" dirty="0">
                    <a:latin typeface="Huawei Sans" panose="020C0503030203020204" pitchFamily="34" charset="0"/>
                  </a:rPr>
                  <a:t>1 Typical Management Mode</a:t>
                </a:r>
                <a:endParaRPr lang="en-US" altLang="zh-CN" dirty="0">
                  <a:latin typeface="Huawei Sans" panose="020C0503030203020204" pitchFamily="34" charset="0"/>
                </a:endParaRPr>
              </a:p>
            </p:txBody>
          </p:sp>
          <p:cxnSp>
            <p:nvCxnSpPr>
              <p:cNvPr id="55" name="直接连接符 54"/>
              <p:cNvCxnSpPr/>
              <p:nvPr/>
            </p:nvCxnSpPr>
            <p:spPr bwMode="gray">
              <a:xfrm>
                <a:off x="4328362" y="4586806"/>
                <a:ext cx="2945423"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67" name="laptop-hand-drawn-tool_57338"/>
            <p:cNvSpPr>
              <a:spLocks noChangeAspect="1"/>
            </p:cNvSpPr>
            <p:nvPr/>
          </p:nvSpPr>
          <p:spPr bwMode="gray">
            <a:xfrm>
              <a:off x="8870980" y="3649481"/>
              <a:ext cx="529820" cy="399595"/>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sp>
        <p:cxnSp>
          <p:nvCxnSpPr>
            <p:cNvPr id="69" name="直接连接符 68"/>
            <p:cNvCxnSpPr/>
            <p:nvPr/>
          </p:nvCxnSpPr>
          <p:spPr bwMode="gray">
            <a:xfrm>
              <a:off x="7819196" y="5201332"/>
              <a:ext cx="266007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5" name="router_337803"/>
            <p:cNvSpPr>
              <a:spLocks noChangeAspect="1"/>
            </p:cNvSpPr>
            <p:nvPr/>
          </p:nvSpPr>
          <p:spPr bwMode="gray">
            <a:xfrm>
              <a:off x="7699229" y="572188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sp>
          <p:nvSpPr>
            <p:cNvPr id="86" name="router_337803"/>
            <p:cNvSpPr>
              <a:spLocks noChangeAspect="1"/>
            </p:cNvSpPr>
            <p:nvPr/>
          </p:nvSpPr>
          <p:spPr bwMode="gray">
            <a:xfrm>
              <a:off x="8370445" y="572188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sp>
          <p:nvSpPr>
            <p:cNvPr id="87" name="router_337803"/>
            <p:cNvSpPr>
              <a:spLocks noChangeAspect="1"/>
            </p:cNvSpPr>
            <p:nvPr/>
          </p:nvSpPr>
          <p:spPr bwMode="gray">
            <a:xfrm>
              <a:off x="9041661" y="572188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sp>
          <p:nvSpPr>
            <p:cNvPr id="88" name="router_337803"/>
            <p:cNvSpPr>
              <a:spLocks noChangeAspect="1"/>
            </p:cNvSpPr>
            <p:nvPr/>
          </p:nvSpPr>
          <p:spPr bwMode="gray">
            <a:xfrm>
              <a:off x="9712877" y="572188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sp>
          <p:nvSpPr>
            <p:cNvPr id="89" name="router_337803"/>
            <p:cNvSpPr>
              <a:spLocks noChangeAspect="1"/>
            </p:cNvSpPr>
            <p:nvPr/>
          </p:nvSpPr>
          <p:spPr bwMode="gray">
            <a:xfrm>
              <a:off x="10384093" y="5721885"/>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cxnSp>
          <p:nvCxnSpPr>
            <p:cNvPr id="92" name="直接连接符 91"/>
            <p:cNvCxnSpPr/>
            <p:nvPr/>
          </p:nvCxnSpPr>
          <p:spPr bwMode="gray">
            <a:xfrm>
              <a:off x="7819196" y="5217885"/>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bwMode="gray">
            <a:xfrm>
              <a:off x="8484215" y="5217885"/>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bwMode="gray">
            <a:xfrm>
              <a:off x="9149234" y="5217885"/>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a:off x="9814253" y="5217885"/>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a:off x="10479272" y="5217885"/>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9" name="Freeform 159"/>
            <p:cNvSpPr/>
            <p:nvPr/>
          </p:nvSpPr>
          <p:spPr bwMode="gray">
            <a:xfrm flipH="1">
              <a:off x="8334260" y="4577337"/>
              <a:ext cx="1702318" cy="79487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30" name="文本框 129"/>
            <p:cNvSpPr txBox="1"/>
            <p:nvPr/>
          </p:nvSpPr>
          <p:spPr bwMode="gray">
            <a:xfrm>
              <a:off x="8538612" y="4889160"/>
              <a:ext cx="1194558" cy="338554"/>
            </a:xfrm>
            <a:prstGeom prst="rect">
              <a:avLst/>
            </a:prstGeom>
            <a:noFill/>
          </p:spPr>
          <p:txBody>
            <a:bodyPr wrap="none" rtlCol="0">
              <a:spAutoFit/>
            </a:bodyPr>
            <a:lstStyle/>
            <a:p>
              <a:pPr algn="ctr" fontAlgn="ctr"/>
              <a:r>
                <a:rPr lang="en-US" sz="1600" dirty="0">
                  <a:latin typeface="Huawei Sans" panose="020C0503030203020204" pitchFamily="34" charset="0"/>
                </a:rPr>
                <a:t>IP network</a:t>
              </a:r>
              <a:endParaRPr lang="en-US" altLang="zh-CN" sz="1600" dirty="0">
                <a:latin typeface="Huawei Sans" panose="020C0503030203020204" pitchFamily="34" charset="0"/>
              </a:endParaRPr>
            </a:p>
          </p:txBody>
        </p:sp>
        <p:cxnSp>
          <p:nvCxnSpPr>
            <p:cNvPr id="134" name="直接连接符 133"/>
            <p:cNvCxnSpPr/>
            <p:nvPr/>
          </p:nvCxnSpPr>
          <p:spPr bwMode="gray">
            <a:xfrm>
              <a:off x="9149234" y="4092029"/>
              <a:ext cx="0" cy="50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bwMode="gray">
            <a:xfrm>
              <a:off x="7181386" y="3785085"/>
              <a:ext cx="0" cy="724764"/>
            </a:xfrm>
            <a:prstGeom prst="straightConnector1">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bwMode="gray">
            <a:xfrm>
              <a:off x="9135890" y="4156060"/>
              <a:ext cx="2063386" cy="338554"/>
            </a:xfrm>
            <a:prstGeom prst="rect">
              <a:avLst/>
            </a:prstGeom>
            <a:noFill/>
          </p:spPr>
          <p:txBody>
            <a:bodyPr wrap="none" rtlCol="0">
              <a:spAutoFit/>
            </a:bodyPr>
            <a:lstStyle/>
            <a:p>
              <a:pPr algn="ctr" fontAlgn="ctr"/>
              <a:r>
                <a:rPr lang="en-US" sz="1600" dirty="0">
                  <a:solidFill>
                    <a:srgbClr val="EC7061"/>
                  </a:solidFill>
                  <a:latin typeface="Huawei Sans" panose="020C0503030203020204" pitchFamily="34" charset="0"/>
                </a:rPr>
                <a:t>NETCONF message</a:t>
              </a:r>
              <a:endParaRPr lang="en-US" altLang="zh-CN" sz="1600" dirty="0">
                <a:solidFill>
                  <a:srgbClr val="EC7061"/>
                </a:solidFill>
                <a:latin typeface="Huawei Sans" panose="020C0503030203020204" pitchFamily="34" charset="0"/>
              </a:endParaRPr>
            </a:p>
          </p:txBody>
        </p:sp>
        <p:sp>
          <p:nvSpPr>
            <p:cNvPr id="138" name="文本框 137"/>
            <p:cNvSpPr txBox="1"/>
            <p:nvPr/>
          </p:nvSpPr>
          <p:spPr bwMode="gray">
            <a:xfrm>
              <a:off x="6913756" y="4686313"/>
              <a:ext cx="558166" cy="338554"/>
            </a:xfrm>
            <a:prstGeom prst="rect">
              <a:avLst/>
            </a:prstGeom>
            <a:noFill/>
          </p:spPr>
          <p:txBody>
            <a:bodyPr vert="horz" wrap="none" rtlCol="0">
              <a:spAutoFit/>
            </a:bodyPr>
            <a:lstStyle/>
            <a:p>
              <a:pPr fontAlgn="ctr"/>
              <a:r>
                <a:rPr lang="en-US" sz="1600" dirty="0">
                  <a:latin typeface="Huawei Sans" panose="020C0503030203020204" pitchFamily="34" charset="0"/>
                </a:rPr>
                <a:t>SSH</a:t>
              </a:r>
              <a:endParaRPr lang="en-US" altLang="zh-CN" sz="1600" dirty="0">
                <a:latin typeface="Huawei Sans" panose="020C0503030203020204" pitchFamily="34" charset="0"/>
              </a:endParaRPr>
            </a:p>
          </p:txBody>
        </p:sp>
        <p:cxnSp>
          <p:nvCxnSpPr>
            <p:cNvPr id="141" name="直接连接符 140"/>
            <p:cNvCxnSpPr/>
            <p:nvPr/>
          </p:nvCxnSpPr>
          <p:spPr bwMode="gray">
            <a:xfrm>
              <a:off x="6913756" y="3785085"/>
              <a:ext cx="51295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bwMode="gray">
            <a:xfrm>
              <a:off x="6913756" y="5907048"/>
              <a:ext cx="51295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4" name="直接箭头连接符 143"/>
            <p:cNvCxnSpPr/>
            <p:nvPr/>
          </p:nvCxnSpPr>
          <p:spPr bwMode="gray">
            <a:xfrm>
              <a:off x="7181386" y="5201332"/>
              <a:ext cx="0" cy="675090"/>
            </a:xfrm>
            <a:prstGeom prst="straightConnector1">
              <a:avLst/>
            </a:prstGeom>
            <a:ln w="19050">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bwMode="gray">
          <a:xfrm>
            <a:off x="5978769" y="643856"/>
            <a:ext cx="5737008" cy="584775"/>
          </a:xfrm>
          <a:prstGeom prst="rect">
            <a:avLst/>
          </a:prstGeom>
          <a:noFill/>
          <a:ln>
            <a:solidFill>
              <a:srgbClr val="FFD17D"/>
            </a:solidFill>
          </a:ln>
        </p:spPr>
        <p:txBody>
          <a:bodyPr wrap="square" rtlCol="0">
            <a:spAutoFit/>
          </a:bodyPr>
          <a:lstStyle/>
          <a:p>
            <a:pPr algn="ctr" fontAlgn="ctr"/>
            <a:r>
              <a:rPr lang="en-US" sz="1600" dirty="0">
                <a:solidFill>
                  <a:srgbClr val="EC7061"/>
                </a:solidFill>
                <a:latin typeface="Huawei Sans" panose="020C0503030203020204" pitchFamily="34" charset="0"/>
              </a:rPr>
              <a:t>Supports network configuration management and network monitoring management.</a:t>
            </a:r>
            <a:endParaRPr lang="en-US" altLang="zh-CN" sz="16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429803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NETCONF</a:t>
            </a:r>
            <a:endParaRPr lang="en-US" altLang="zh-CN" dirty="0">
              <a:latin typeface="Huawei Sans" panose="020C0503030203020204" pitchFamily="34" charset="0"/>
            </a:endParaRPr>
          </a:p>
        </p:txBody>
      </p:sp>
      <p:grpSp>
        <p:nvGrpSpPr>
          <p:cNvPr id="5" name="组合 4"/>
          <p:cNvGrpSpPr/>
          <p:nvPr/>
        </p:nvGrpSpPr>
        <p:grpSpPr bwMode="gray">
          <a:xfrm>
            <a:off x="711639" y="1924610"/>
            <a:ext cx="11034273" cy="4027783"/>
            <a:chOff x="779268" y="1924610"/>
            <a:chExt cx="11034273" cy="4027783"/>
          </a:xfrm>
        </p:grpSpPr>
        <p:grpSp>
          <p:nvGrpSpPr>
            <p:cNvPr id="63" name="组合 62"/>
            <p:cNvGrpSpPr/>
            <p:nvPr/>
          </p:nvGrpSpPr>
          <p:grpSpPr bwMode="gray">
            <a:xfrm>
              <a:off x="7157756" y="1924610"/>
              <a:ext cx="4655785" cy="4027783"/>
              <a:chOff x="7301487" y="1829271"/>
              <a:chExt cx="4655785" cy="4027783"/>
            </a:xfrm>
          </p:grpSpPr>
          <p:sp>
            <p:nvSpPr>
              <p:cNvPr id="3" name="圆角矩形 2"/>
              <p:cNvSpPr/>
              <p:nvPr/>
            </p:nvSpPr>
            <p:spPr bwMode="gray">
              <a:xfrm>
                <a:off x="7301487" y="1829272"/>
                <a:ext cx="4655785" cy="4027782"/>
              </a:xfrm>
              <a:prstGeom prst="roundRect">
                <a:avLst>
                  <a:gd name="adj" fmla="val 9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4" name="文本框 3"/>
              <p:cNvSpPr txBox="1"/>
              <p:nvPr/>
            </p:nvSpPr>
            <p:spPr bwMode="gray">
              <a:xfrm>
                <a:off x="7373402" y="1829271"/>
                <a:ext cx="4505349" cy="3970318"/>
              </a:xfrm>
              <a:prstGeom prst="rect">
                <a:avLst/>
              </a:prstGeom>
              <a:noFill/>
            </p:spPr>
            <p:txBody>
              <a:bodyPr wrap="square" rtlCol="0">
                <a:spAutoFit/>
              </a:bodyPr>
              <a:lstStyle/>
              <a:p>
                <a:pPr fontAlgn="ctr">
                  <a:lnSpc>
                    <a:spcPct val="150000"/>
                  </a:lnSpc>
                </a:pPr>
                <a:r>
                  <a:rPr lang="en-US" sz="1200" dirty="0">
                    <a:latin typeface="Huawei Sans" panose="020C0503030203020204" pitchFamily="34" charset="0"/>
                  </a:rPr>
                  <a:t>Advantages of NETCONF:</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Is a standardized protocol that features structured data and is highly scalable.</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Uses a layered framework and supports a wide range of operations.</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Supports multiple configuration databases, through which operation verification and rollback can be implemented based on a transaction mechanism.</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Allows configuration data and status data to be obtained separately, and allows the data to be compared between devices.</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Provides network-level service configuration capabilities and supports network-level configuration transactions.</a:t>
                </a:r>
                <a:endParaRPr lang="en-US" altLang="zh-CN" sz="12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200" dirty="0">
                    <a:latin typeface="Huawei Sans" panose="020C0503030203020204" pitchFamily="34" charset="0"/>
                  </a:rPr>
                  <a:t>Supports configuration backup and restoration.</a:t>
                </a:r>
                <a:endParaRPr lang="en-US" altLang="zh-CN" sz="1200" dirty="0">
                  <a:latin typeface="Huawei Sans" panose="020C0503030203020204" pitchFamily="34" charset="0"/>
                </a:endParaRPr>
              </a:p>
            </p:txBody>
          </p:sp>
        </p:grpSp>
        <p:grpSp>
          <p:nvGrpSpPr>
            <p:cNvPr id="34" name="组合 33">
              <a:extLst>
                <a:ext uri="{FF2B5EF4-FFF2-40B4-BE49-F238E27FC236}">
                  <a16:creationId xmlns:a16="http://schemas.microsoft.com/office/drawing/2014/main" id="{309519D3-0548-4E1E-8261-2AA92A8EFBF1}"/>
                </a:ext>
              </a:extLst>
            </p:cNvPr>
            <p:cNvGrpSpPr/>
            <p:nvPr/>
          </p:nvGrpSpPr>
          <p:grpSpPr bwMode="gray">
            <a:xfrm>
              <a:off x="779268" y="2084374"/>
              <a:ext cx="5832648" cy="3509422"/>
              <a:chOff x="3139817" y="2651766"/>
              <a:chExt cx="5832648" cy="3509422"/>
            </a:xfrm>
          </p:grpSpPr>
          <p:sp>
            <p:nvSpPr>
              <p:cNvPr id="35" name="矩形 34">
                <a:extLst>
                  <a:ext uri="{FF2B5EF4-FFF2-40B4-BE49-F238E27FC236}">
                    <a16:creationId xmlns:a16="http://schemas.microsoft.com/office/drawing/2014/main" id="{7944D9B6-D36F-4521-90F0-D4B52E61A828}"/>
                  </a:ext>
                </a:extLst>
              </p:cNvPr>
              <p:cNvSpPr/>
              <p:nvPr/>
            </p:nvSpPr>
            <p:spPr bwMode="gray">
              <a:xfrm>
                <a:off x="3139817" y="5148724"/>
                <a:ext cx="5832648" cy="101246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a:extLst>
                  <a:ext uri="{FF2B5EF4-FFF2-40B4-BE49-F238E27FC236}">
                    <a16:creationId xmlns:a16="http://schemas.microsoft.com/office/drawing/2014/main" id="{484F54B1-4B1E-44CD-A679-33445F8CDD3F}"/>
                  </a:ext>
                </a:extLst>
              </p:cNvPr>
              <p:cNvGrpSpPr/>
              <p:nvPr/>
            </p:nvGrpSpPr>
            <p:grpSpPr bwMode="gray">
              <a:xfrm>
                <a:off x="3391845" y="5296409"/>
                <a:ext cx="2052228" cy="756084"/>
                <a:chOff x="5029012" y="5445224"/>
                <a:chExt cx="2076372" cy="756084"/>
              </a:xfrm>
            </p:grpSpPr>
            <p:sp>
              <p:nvSpPr>
                <p:cNvPr id="60" name="矩形 59">
                  <a:extLst>
                    <a:ext uri="{FF2B5EF4-FFF2-40B4-BE49-F238E27FC236}">
                      <a16:creationId xmlns:a16="http://schemas.microsoft.com/office/drawing/2014/main" id="{5CFCCD8D-0A25-46FF-8CB9-75564116A8B9}"/>
                    </a:ext>
                  </a:extLst>
                </p:cNvPr>
                <p:cNvSpPr/>
                <p:nvPr/>
              </p:nvSpPr>
              <p:spPr bwMode="gray">
                <a:xfrm>
                  <a:off x="5029012" y="5445224"/>
                  <a:ext cx="2076372" cy="756084"/>
                </a:xfrm>
                <a:prstGeom prst="rect">
                  <a:avLst/>
                </a:prstGeom>
                <a:solidFill>
                  <a:srgbClr val="99DFF9"/>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圆角 5">
                  <a:extLst>
                    <a:ext uri="{FF2B5EF4-FFF2-40B4-BE49-F238E27FC236}">
                      <a16:creationId xmlns:a16="http://schemas.microsoft.com/office/drawing/2014/main" id="{02EC7DDE-6ADD-4428-AF36-BF0A47D6C648}"/>
                    </a:ext>
                  </a:extLst>
                </p:cNvPr>
                <p:cNvSpPr/>
                <p:nvPr/>
              </p:nvSpPr>
              <p:spPr bwMode="gray">
                <a:xfrm>
                  <a:off x="5195902" y="5517232"/>
                  <a:ext cx="1800200" cy="360040"/>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r>
                    <a:rPr lang="en-US" sz="1400" dirty="0">
                      <a:solidFill>
                        <a:schemeClr val="accent2"/>
                      </a:solidFill>
                      <a:latin typeface="Huawei Sans" panose="020C0503030203020204" pitchFamily="34" charset="0"/>
                    </a:rPr>
                    <a:t> NETCONF client</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id="{CCED106C-FE7B-4A89-854E-5D585CE70B46}"/>
                    </a:ext>
                  </a:extLst>
                </p:cNvPr>
                <p:cNvSpPr txBox="1"/>
                <p:nvPr/>
              </p:nvSpPr>
              <p:spPr bwMode="gray">
                <a:xfrm>
                  <a:off x="5757564" y="5889972"/>
                  <a:ext cx="7567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b="1" dirty="0">
                      <a:latin typeface="Huawei Sans" panose="020C0503030203020204" pitchFamily="34" charset="0"/>
                    </a:rPr>
                    <a:t>Device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7" name="图片 36" descr="接入交换机.png">
                <a:extLst>
                  <a:ext uri="{FF2B5EF4-FFF2-40B4-BE49-F238E27FC236}">
                    <a16:creationId xmlns:a16="http://schemas.microsoft.com/office/drawing/2014/main" id="{49235A04-8CF7-4862-861C-7B174330C2FE}"/>
                  </a:ext>
                </a:extLst>
              </p:cNvPr>
              <p:cNvPicPr>
                <a:picLocks noChangeAspect="1"/>
              </p:cNvPicPr>
              <p:nvPr/>
            </p:nvPicPr>
            <p:blipFill>
              <a:blip r:embed="rId3" cstate="print"/>
              <a:stretch>
                <a:fillRect/>
              </a:stretch>
            </p:blipFill>
            <p:spPr bwMode="gray">
              <a:xfrm>
                <a:off x="5804173" y="5358647"/>
                <a:ext cx="540000" cy="441818"/>
              </a:xfrm>
              <a:prstGeom prst="rect">
                <a:avLst/>
              </a:prstGeom>
            </p:spPr>
          </p:pic>
          <p:pic>
            <p:nvPicPr>
              <p:cNvPr id="38" name="图片 37" descr="接入交换机.png">
                <a:extLst>
                  <a:ext uri="{FF2B5EF4-FFF2-40B4-BE49-F238E27FC236}">
                    <a16:creationId xmlns:a16="http://schemas.microsoft.com/office/drawing/2014/main" id="{C9C5E838-5106-403A-9152-29A5A4A710A5}"/>
                  </a:ext>
                </a:extLst>
              </p:cNvPr>
              <p:cNvPicPr>
                <a:picLocks noChangeAspect="1"/>
              </p:cNvPicPr>
              <p:nvPr/>
            </p:nvPicPr>
            <p:blipFill>
              <a:blip r:embed="rId3" cstate="print"/>
              <a:stretch>
                <a:fillRect/>
              </a:stretch>
            </p:blipFill>
            <p:spPr bwMode="gray">
              <a:xfrm>
                <a:off x="6920297" y="5351409"/>
                <a:ext cx="540000" cy="441818"/>
              </a:xfrm>
              <a:prstGeom prst="rect">
                <a:avLst/>
              </a:prstGeom>
            </p:spPr>
          </p:pic>
          <p:pic>
            <p:nvPicPr>
              <p:cNvPr id="39" name="图片 38" descr="接入交换机.png">
                <a:extLst>
                  <a:ext uri="{FF2B5EF4-FFF2-40B4-BE49-F238E27FC236}">
                    <a16:creationId xmlns:a16="http://schemas.microsoft.com/office/drawing/2014/main" id="{62DB3881-6C29-4A45-8239-3602399C2116}"/>
                  </a:ext>
                </a:extLst>
              </p:cNvPr>
              <p:cNvPicPr>
                <a:picLocks noChangeAspect="1"/>
              </p:cNvPicPr>
              <p:nvPr/>
            </p:nvPicPr>
            <p:blipFill>
              <a:blip r:embed="rId3" cstate="print"/>
              <a:stretch>
                <a:fillRect/>
              </a:stretch>
            </p:blipFill>
            <p:spPr bwMode="gray">
              <a:xfrm>
                <a:off x="8108429" y="5351409"/>
                <a:ext cx="540000" cy="441818"/>
              </a:xfrm>
              <a:prstGeom prst="rect">
                <a:avLst/>
              </a:prstGeom>
            </p:spPr>
          </p:pic>
          <p:sp>
            <p:nvSpPr>
              <p:cNvPr id="40" name="文本框 39">
                <a:extLst>
                  <a:ext uri="{FF2B5EF4-FFF2-40B4-BE49-F238E27FC236}">
                    <a16:creationId xmlns:a16="http://schemas.microsoft.com/office/drawing/2014/main" id="{33072236-6362-4429-A63C-F8823418A506}"/>
                  </a:ext>
                </a:extLst>
              </p:cNvPr>
              <p:cNvSpPr txBox="1"/>
              <p:nvPr/>
            </p:nvSpPr>
            <p:spPr bwMode="gray">
              <a:xfrm>
                <a:off x="5696101"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Device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id="{364F4306-29C7-4466-AE1A-AD2D8FE5DB27}"/>
                  </a:ext>
                </a:extLst>
              </p:cNvPr>
              <p:cNvSpPr txBox="1"/>
              <p:nvPr/>
            </p:nvSpPr>
            <p:spPr bwMode="gray">
              <a:xfrm>
                <a:off x="6812225"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Device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id="{5A24D448-5F25-4996-A9B7-4B6FD70E7C6D}"/>
                  </a:ext>
                </a:extLst>
              </p:cNvPr>
              <p:cNvSpPr txBox="1"/>
              <p:nvPr/>
            </p:nvSpPr>
            <p:spPr bwMode="gray">
              <a:xfrm>
                <a:off x="8000357"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Device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a16="http://schemas.microsoft.com/office/drawing/2014/main" id="{B3266FF1-4051-43C3-AFEE-D1091507FF6D}"/>
                  </a:ext>
                </a:extLst>
              </p:cNvPr>
              <p:cNvSpPr/>
              <p:nvPr/>
            </p:nvSpPr>
            <p:spPr bwMode="gray">
              <a:xfrm>
                <a:off x="4183933" y="2651766"/>
                <a:ext cx="3744416" cy="106229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a:extLst>
                  <a:ext uri="{FF2B5EF4-FFF2-40B4-BE49-F238E27FC236}">
                    <a16:creationId xmlns:a16="http://schemas.microsoft.com/office/drawing/2014/main" id="{B9D86CC9-E88F-4AC2-99D2-1BFC2E3B5826}"/>
                  </a:ext>
                </a:extLst>
              </p:cNvPr>
              <p:cNvCxnSpPr>
                <a:cxnSpLocks/>
                <a:endCxn id="37" idx="0"/>
              </p:cNvCxnSpPr>
              <p:nvPr/>
            </p:nvCxnSpPr>
            <p:spPr bwMode="gray">
              <a:xfrm>
                <a:off x="5934042" y="4917257"/>
                <a:ext cx="140131" cy="4413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44">
                <a:extLst>
                  <a:ext uri="{FF2B5EF4-FFF2-40B4-BE49-F238E27FC236}">
                    <a16:creationId xmlns:a16="http://schemas.microsoft.com/office/drawing/2014/main" id="{5657056B-1D07-43DE-B1CA-DA391074DA61}"/>
                  </a:ext>
                </a:extLst>
              </p:cNvPr>
              <p:cNvCxnSpPr>
                <a:cxnSpLocks/>
                <a:endCxn id="38" idx="0"/>
              </p:cNvCxnSpPr>
              <p:nvPr/>
            </p:nvCxnSpPr>
            <p:spPr bwMode="gray">
              <a:xfrm>
                <a:off x="5912125" y="4576329"/>
                <a:ext cx="1278172" cy="77508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6" name="直接连接符 45">
                <a:extLst>
                  <a:ext uri="{FF2B5EF4-FFF2-40B4-BE49-F238E27FC236}">
                    <a16:creationId xmlns:a16="http://schemas.microsoft.com/office/drawing/2014/main" id="{32F0759B-77D1-4B98-A685-1F4ECC482DCC}"/>
                  </a:ext>
                </a:extLst>
              </p:cNvPr>
              <p:cNvCxnSpPr>
                <a:cxnSpLocks/>
                <a:endCxn id="39" idx="0"/>
              </p:cNvCxnSpPr>
              <p:nvPr/>
            </p:nvCxnSpPr>
            <p:spPr bwMode="gray">
              <a:xfrm>
                <a:off x="6438098" y="4676957"/>
                <a:ext cx="1940331" cy="67445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47" name="组合 46">
                <a:extLst>
                  <a:ext uri="{FF2B5EF4-FFF2-40B4-BE49-F238E27FC236}">
                    <a16:creationId xmlns:a16="http://schemas.microsoft.com/office/drawing/2014/main" id="{393A3EE3-84A3-4902-8A4D-8EC4891B6551}"/>
                  </a:ext>
                </a:extLst>
              </p:cNvPr>
              <p:cNvGrpSpPr/>
              <p:nvPr/>
            </p:nvGrpSpPr>
            <p:grpSpPr bwMode="gray">
              <a:xfrm>
                <a:off x="5429986" y="4244706"/>
                <a:ext cx="1008112" cy="633001"/>
                <a:chOff x="8508268" y="3933056"/>
                <a:chExt cx="1008112" cy="633001"/>
              </a:xfrm>
            </p:grpSpPr>
            <p:pic>
              <p:nvPicPr>
                <p:cNvPr id="58" name="图片 57">
                  <a:extLst>
                    <a:ext uri="{FF2B5EF4-FFF2-40B4-BE49-F238E27FC236}">
                      <a16:creationId xmlns:a16="http://schemas.microsoft.com/office/drawing/2014/main" id="{67C950FE-ADFC-4D2F-8A8A-5175539FB5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08268" y="3933056"/>
                  <a:ext cx="1008112" cy="633001"/>
                </a:xfrm>
                <a:prstGeom prst="rect">
                  <a:avLst/>
                </a:prstGeom>
              </p:spPr>
            </p:pic>
            <p:sp>
              <p:nvSpPr>
                <p:cNvPr id="59" name="文本框 58">
                  <a:extLst>
                    <a:ext uri="{FF2B5EF4-FFF2-40B4-BE49-F238E27FC236}">
                      <a16:creationId xmlns:a16="http://schemas.microsoft.com/office/drawing/2014/main" id="{44B50A1F-28B7-4040-9B0B-5D18D62F76FE}"/>
                    </a:ext>
                  </a:extLst>
                </p:cNvPr>
                <p:cNvSpPr txBox="1"/>
                <p:nvPr/>
              </p:nvSpPr>
              <p:spPr bwMode="gray">
                <a:xfrm>
                  <a:off x="8616280" y="4097687"/>
                  <a:ext cx="88264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 name="组合 51">
                <a:extLst>
                  <a:ext uri="{FF2B5EF4-FFF2-40B4-BE49-F238E27FC236}">
                    <a16:creationId xmlns:a16="http://schemas.microsoft.com/office/drawing/2014/main" id="{6BAAC384-9D73-4F6C-BAEC-93C55F9E93E2}"/>
                  </a:ext>
                </a:extLst>
              </p:cNvPr>
              <p:cNvGrpSpPr/>
              <p:nvPr/>
            </p:nvGrpSpPr>
            <p:grpSpPr bwMode="gray">
              <a:xfrm>
                <a:off x="5606091" y="3944987"/>
                <a:ext cx="612068" cy="301651"/>
                <a:chOff x="5762452" y="3789834"/>
                <a:chExt cx="612068" cy="396044"/>
              </a:xfrm>
            </p:grpSpPr>
            <p:sp>
              <p:nvSpPr>
                <p:cNvPr id="56" name="箭头: 下 24">
                  <a:extLst>
                    <a:ext uri="{FF2B5EF4-FFF2-40B4-BE49-F238E27FC236}">
                      <a16:creationId xmlns:a16="http://schemas.microsoft.com/office/drawing/2014/main" id="{E1D76A44-4712-4A52-B845-9A5CC97311F6}"/>
                    </a:ext>
                  </a:extLst>
                </p:cNvPr>
                <p:cNvSpPr/>
                <p:nvPr/>
              </p:nvSpPr>
              <p:spPr bwMode="gray">
                <a:xfrm>
                  <a:off x="5762452" y="3825838"/>
                  <a:ext cx="216024" cy="360040"/>
                </a:xfrm>
                <a:prstGeom prst="downArrow">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箭头: 上 25">
                  <a:extLst>
                    <a:ext uri="{FF2B5EF4-FFF2-40B4-BE49-F238E27FC236}">
                      <a16:creationId xmlns:a16="http://schemas.microsoft.com/office/drawing/2014/main" id="{F26C38D1-D34C-4C14-992B-3C1BCF94EE49}"/>
                    </a:ext>
                  </a:extLst>
                </p:cNvPr>
                <p:cNvSpPr/>
                <p:nvPr/>
              </p:nvSpPr>
              <p:spPr bwMode="gray">
                <a:xfrm>
                  <a:off x="6158496" y="3789834"/>
                  <a:ext cx="216024" cy="360040"/>
                </a:xfrm>
                <a:prstGeom prst="upArrow">
                  <a:avLst/>
                </a:prstGeom>
                <a:solidFill>
                  <a:srgbClr val="FFC000"/>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3" name="直接连接符 52">
                <a:extLst>
                  <a:ext uri="{FF2B5EF4-FFF2-40B4-BE49-F238E27FC236}">
                    <a16:creationId xmlns:a16="http://schemas.microsoft.com/office/drawing/2014/main" id="{5C06ADFC-C405-4E72-BC0D-A53734D39A9E}"/>
                  </a:ext>
                </a:extLst>
              </p:cNvPr>
              <p:cNvCxnSpPr>
                <a:cxnSpLocks/>
                <a:endCxn id="60" idx="0"/>
              </p:cNvCxnSpPr>
              <p:nvPr/>
            </p:nvCxnSpPr>
            <p:spPr bwMode="gray">
              <a:xfrm flipH="1">
                <a:off x="4417959" y="4676957"/>
                <a:ext cx="1012027" cy="6194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矩形: 圆角 27">
                <a:extLst>
                  <a:ext uri="{FF2B5EF4-FFF2-40B4-BE49-F238E27FC236}">
                    <a16:creationId xmlns:a16="http://schemas.microsoft.com/office/drawing/2014/main" id="{2ED1B6ED-B5C0-48B4-8B67-35A3D99FB448}"/>
                  </a:ext>
                </a:extLst>
              </p:cNvPr>
              <p:cNvSpPr/>
              <p:nvPr/>
            </p:nvSpPr>
            <p:spPr bwMode="gray">
              <a:xfrm>
                <a:off x="5055670" y="3608148"/>
                <a:ext cx="1847296" cy="324036"/>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ts val="2200"/>
                  </a:lnSpc>
                </a:pPr>
                <a:r>
                  <a:rPr lang="en-US" sz="1400" dirty="0">
                    <a:solidFill>
                      <a:schemeClr val="accent2"/>
                    </a:solidFill>
                    <a:latin typeface="Huawei Sans" panose="020C0503030203020204" pitchFamily="34" charset="0"/>
                  </a:rPr>
                  <a:t>NETCONF server</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id="{DEA6771D-E4B2-45D2-A576-238A3B4842A4}"/>
                  </a:ext>
                </a:extLst>
              </p:cNvPr>
              <p:cNvSpPr txBox="1"/>
              <p:nvPr/>
            </p:nvSpPr>
            <p:spPr bwMode="gray">
              <a:xfrm>
                <a:off x="6208510" y="4105234"/>
                <a:ext cx="189415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400" b="1" dirty="0">
                    <a:solidFill>
                      <a:srgbClr val="EC7061"/>
                    </a:solidFill>
                    <a:latin typeface="Huawei Sans" panose="020C0503030203020204" pitchFamily="34" charset="0"/>
                  </a:rPr>
                  <a:t>NETCONF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9" name="图片 48"/>
            <p:cNvPicPr>
              <a:picLocks noChangeAspect="1"/>
            </p:cNvPicPr>
            <p:nvPr/>
          </p:nvPicPr>
          <p:blipFill rotWithShape="1">
            <a:blip r:embed="rId5" cstate="print">
              <a:extLst>
                <a:ext uri="{28A0092B-C50C-407E-A947-70E740481C1C}">
                  <a14:useLocalDpi xmlns:a14="http://schemas.microsoft.com/office/drawing/2010/main" val="0"/>
                </a:ext>
              </a:extLst>
            </a:blip>
            <a:srcRect b="82342"/>
            <a:stretch/>
          </p:blipFill>
          <p:spPr bwMode="gray">
            <a:xfrm>
              <a:off x="2672443" y="2415228"/>
              <a:ext cx="1900682" cy="383158"/>
            </a:xfrm>
            <a:prstGeom prst="rect">
              <a:avLst/>
            </a:prstGeom>
          </p:spPr>
        </p:pic>
      </p:grpSp>
    </p:spTree>
    <p:extLst>
      <p:ext uri="{BB962C8B-B14F-4D97-AF65-F5344CB8AC3E}">
        <p14:creationId xmlns:p14="http://schemas.microsoft.com/office/powerpoint/2010/main" val="1908140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圆角矩形 75"/>
          <p:cNvSpPr/>
          <p:nvPr/>
        </p:nvSpPr>
        <p:spPr bwMode="gray">
          <a:xfrm>
            <a:off x="5046345" y="3658874"/>
            <a:ext cx="6564997" cy="224631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fontAlgn="ctr"/>
            <a:r>
              <a:rPr lang="en-US" sz="2000" dirty="0" err="1">
                <a:latin typeface="Huawei Sans" panose="020C0503030203020204" pitchFamily="34" charset="0"/>
              </a:rPr>
              <a:t>NetStream</a:t>
            </a:r>
            <a:r>
              <a:rPr lang="en-US" sz="2000" dirty="0">
                <a:latin typeface="Huawei Sans" panose="020C0503030203020204" pitchFamily="34" charset="0"/>
              </a:rPr>
              <a:t> is a technology that collects statistics about and analyzes service traffic on a network based on network flow information. </a:t>
            </a:r>
            <a:r>
              <a:rPr lang="en-US" sz="2000" dirty="0" err="1">
                <a:latin typeface="Huawei Sans" panose="020C0503030203020204" pitchFamily="34" charset="0"/>
              </a:rPr>
              <a:t>NetStream</a:t>
            </a:r>
            <a:r>
              <a:rPr lang="en-US" sz="2000" dirty="0">
                <a:latin typeface="Huawei Sans" panose="020C0503030203020204" pitchFamily="34" charset="0"/>
              </a:rPr>
              <a:t> can be deployed at the access, aggregation, and core layers of a network.</a:t>
            </a:r>
            <a:endParaRPr lang="en-US" altLang="zh-CN" sz="2000" dirty="0">
              <a:latin typeface="Huawei Sans" panose="020C0503030203020204" pitchFamily="34" charset="0"/>
              <a:sym typeface="Huawei Sans" panose="020C0503030203020204" pitchFamily="34" charset="0"/>
            </a:endParaRPr>
          </a:p>
          <a:p>
            <a:pPr algn="l" fontAlgn="ctr"/>
            <a:r>
              <a:rPr lang="en-US" sz="2000" dirty="0" err="1">
                <a:latin typeface="Huawei Sans" panose="020C0503030203020204" pitchFamily="34" charset="0"/>
              </a:rPr>
              <a:t>NetStream</a:t>
            </a:r>
            <a:r>
              <a:rPr lang="en-US" sz="2000" dirty="0">
                <a:latin typeface="Huawei Sans" panose="020C0503030203020204" pitchFamily="34" charset="0"/>
              </a:rPr>
              <a:t> can collect statistics for IP packets (UDP, TCP, ICMP packets) and MPLS packets.</a:t>
            </a:r>
            <a:endParaRPr lang="en-US" altLang="zh-CN"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NetStream</a:t>
            </a:r>
            <a:endParaRPr lang="en-US" altLang="zh-CN" dirty="0">
              <a:latin typeface="Huawei Sans" panose="020C0503030203020204" pitchFamily="34" charset="0"/>
              <a:sym typeface="Huawei Sans" panose="020C0503030203020204" pitchFamily="34" charset="0"/>
            </a:endParaRPr>
          </a:p>
        </p:txBody>
      </p:sp>
      <p:sp>
        <p:nvSpPr>
          <p:cNvPr id="7" name="文本框 6"/>
          <p:cNvSpPr txBox="1"/>
          <p:nvPr/>
        </p:nvSpPr>
        <p:spPr bwMode="gray">
          <a:xfrm>
            <a:off x="6906447" y="848582"/>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8" name="圆角矩形 75"/>
          <p:cNvSpPr/>
          <p:nvPr/>
        </p:nvSpPr>
        <p:spPr bwMode="gray">
          <a:xfrm>
            <a:off x="774400" y="3658874"/>
            <a:ext cx="3933835" cy="224631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sym typeface="Huawei Sans" panose="020C0503030203020204" pitchFamily="34" charset="0"/>
            </a:endParaRPr>
          </a:p>
        </p:txBody>
      </p:sp>
      <p:grpSp>
        <p:nvGrpSpPr>
          <p:cNvPr id="9" name="组合 8"/>
          <p:cNvGrpSpPr/>
          <p:nvPr/>
        </p:nvGrpSpPr>
        <p:grpSpPr bwMode="gray">
          <a:xfrm>
            <a:off x="906462" y="4334871"/>
            <a:ext cx="1008000" cy="1218492"/>
            <a:chOff x="663534" y="4824997"/>
            <a:chExt cx="1008000" cy="1218492"/>
          </a:xfrm>
          <a:solidFill>
            <a:srgbClr val="FFF2CC"/>
          </a:solidFill>
        </p:grpSpPr>
        <p:sp>
          <p:nvSpPr>
            <p:cNvPr id="10" name="圆角矩形 9"/>
            <p:cNvSpPr/>
            <p:nvPr/>
          </p:nvSpPr>
          <p:spPr bwMode="gray">
            <a:xfrm>
              <a:off x="663534"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ndParaRPr>
            </a:p>
          </p:txBody>
        </p:sp>
        <p:sp>
          <p:nvSpPr>
            <p:cNvPr id="11" name="文本框 10"/>
            <p:cNvSpPr txBox="1"/>
            <p:nvPr/>
          </p:nvSpPr>
          <p:spPr bwMode="gray">
            <a:xfrm>
              <a:off x="885245" y="5670711"/>
              <a:ext cx="564578" cy="307777"/>
            </a:xfrm>
            <a:prstGeom prst="rect">
              <a:avLst/>
            </a:prstGeom>
            <a:noFill/>
            <a:ln>
              <a:noFill/>
            </a:ln>
          </p:spPr>
          <p:txBody>
            <a:bodyPr wrap="none" rtlCol="0">
              <a:spAutoFit/>
            </a:bodyPr>
            <a:lstStyle/>
            <a:p>
              <a:pPr algn="ctr" fontAlgn="ctr"/>
              <a:r>
                <a:rPr lang="en-US" sz="1400" dirty="0">
                  <a:latin typeface="Huawei Sans" panose="020C0503030203020204" pitchFamily="34" charset="0"/>
                </a:rPr>
                <a:t>NDE</a:t>
              </a:r>
              <a:endParaRPr lang="en-US" altLang="zh-CN" sz="1400" dirty="0">
                <a:latin typeface="Huawei Sans" panose="020C0503030203020204" pitchFamily="34" charset="0"/>
              </a:endParaRPr>
            </a:p>
          </p:txBody>
        </p:sp>
      </p:grpSp>
      <p:grpSp>
        <p:nvGrpSpPr>
          <p:cNvPr id="13" name="组合 12"/>
          <p:cNvGrpSpPr/>
          <p:nvPr/>
        </p:nvGrpSpPr>
        <p:grpSpPr bwMode="gray">
          <a:xfrm>
            <a:off x="3512704" y="4334871"/>
            <a:ext cx="1008000" cy="1218492"/>
            <a:chOff x="1971217" y="4824997"/>
            <a:chExt cx="1008000" cy="1218492"/>
          </a:xfrm>
        </p:grpSpPr>
        <p:sp>
          <p:nvSpPr>
            <p:cNvPr id="14" name="圆角矩形 13"/>
            <p:cNvSpPr/>
            <p:nvPr/>
          </p:nvSpPr>
          <p:spPr bwMode="gray">
            <a:xfrm>
              <a:off x="1971217"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ndParaRPr>
            </a:p>
          </p:txBody>
        </p:sp>
        <p:sp>
          <p:nvSpPr>
            <p:cNvPr id="15" name="文本框 14"/>
            <p:cNvSpPr txBox="1"/>
            <p:nvPr/>
          </p:nvSpPr>
          <p:spPr bwMode="gray">
            <a:xfrm>
              <a:off x="2199624" y="5670711"/>
              <a:ext cx="569387" cy="307777"/>
            </a:xfrm>
            <a:prstGeom prst="rect">
              <a:avLst/>
            </a:prstGeom>
            <a:noFill/>
          </p:spPr>
          <p:txBody>
            <a:bodyPr wrap="none" rtlCol="0">
              <a:spAutoFit/>
            </a:bodyPr>
            <a:lstStyle/>
            <a:p>
              <a:pPr algn="ctr" fontAlgn="ctr"/>
              <a:r>
                <a:rPr lang="en-US" sz="1400" dirty="0">
                  <a:latin typeface="Huawei Sans" panose="020C0503030203020204" pitchFamily="34" charset="0"/>
                </a:rPr>
                <a:t>NDA</a:t>
              </a:r>
              <a:endParaRPr lang="en-US" altLang="zh-CN" sz="1400" dirty="0">
                <a:latin typeface="Huawei Sans" panose="020C0503030203020204" pitchFamily="34" charset="0"/>
              </a:endParaRPr>
            </a:p>
          </p:txBody>
        </p:sp>
      </p:grpSp>
      <p:grpSp>
        <p:nvGrpSpPr>
          <p:cNvPr id="17" name="组合 16"/>
          <p:cNvGrpSpPr/>
          <p:nvPr/>
        </p:nvGrpSpPr>
        <p:grpSpPr bwMode="gray">
          <a:xfrm>
            <a:off x="2208559" y="4334871"/>
            <a:ext cx="1008000" cy="1218492"/>
            <a:chOff x="3278900" y="4824997"/>
            <a:chExt cx="1008000" cy="1218492"/>
          </a:xfrm>
          <a:solidFill>
            <a:srgbClr val="FFF2CC"/>
          </a:solidFill>
        </p:grpSpPr>
        <p:sp>
          <p:nvSpPr>
            <p:cNvPr id="18" name="圆角矩形 17"/>
            <p:cNvSpPr/>
            <p:nvPr/>
          </p:nvSpPr>
          <p:spPr bwMode="gray">
            <a:xfrm>
              <a:off x="3278900" y="4824997"/>
              <a:ext cx="100800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ndParaRPr>
            </a:p>
          </p:txBody>
        </p:sp>
        <p:sp>
          <p:nvSpPr>
            <p:cNvPr id="19" name="文本框 18"/>
            <p:cNvSpPr txBox="1"/>
            <p:nvPr/>
          </p:nvSpPr>
          <p:spPr bwMode="gray">
            <a:xfrm>
              <a:off x="3537913" y="5670711"/>
              <a:ext cx="527709" cy="307777"/>
            </a:xfrm>
            <a:prstGeom prst="rect">
              <a:avLst/>
            </a:prstGeom>
            <a:noFill/>
            <a:ln>
              <a:noFill/>
            </a:ln>
          </p:spPr>
          <p:txBody>
            <a:bodyPr wrap="none" rtlCol="0">
              <a:spAutoFit/>
            </a:bodyPr>
            <a:lstStyle/>
            <a:p>
              <a:pPr algn="ctr" fontAlgn="ctr"/>
              <a:r>
                <a:rPr lang="en-US" sz="1400" dirty="0">
                  <a:latin typeface="Huawei Sans" panose="020C0503030203020204" pitchFamily="34" charset="0"/>
                </a:rPr>
                <a:t>NSC</a:t>
              </a:r>
              <a:endParaRPr lang="en-US" altLang="zh-CN" sz="1400" dirty="0">
                <a:latin typeface="Huawei Sans" panose="020C0503030203020204" pitchFamily="34" charset="0"/>
              </a:endParaRPr>
            </a:p>
          </p:txBody>
        </p:sp>
      </p:grpSp>
      <p:grpSp>
        <p:nvGrpSpPr>
          <p:cNvPr id="21" name="组合 20"/>
          <p:cNvGrpSpPr/>
          <p:nvPr/>
        </p:nvGrpSpPr>
        <p:grpSpPr bwMode="gray">
          <a:xfrm>
            <a:off x="2208559" y="3727348"/>
            <a:ext cx="966931" cy="369332"/>
            <a:chOff x="1965631" y="4217474"/>
            <a:chExt cx="966931" cy="369332"/>
          </a:xfrm>
        </p:grpSpPr>
        <p:sp>
          <p:nvSpPr>
            <p:cNvPr id="22" name="文本框 21"/>
            <p:cNvSpPr txBox="1"/>
            <p:nvPr/>
          </p:nvSpPr>
          <p:spPr bwMode="gray">
            <a:xfrm>
              <a:off x="1965631" y="4217474"/>
              <a:ext cx="966931" cy="369332"/>
            </a:xfrm>
            <a:prstGeom prst="rect">
              <a:avLst/>
            </a:prstGeom>
            <a:noFill/>
          </p:spPr>
          <p:txBody>
            <a:bodyPr wrap="none" rtlCol="0">
              <a:spAutoFit/>
            </a:bodyPr>
            <a:lstStyle/>
            <a:p>
              <a:pPr fontAlgn="ctr"/>
              <a:r>
                <a:rPr lang="en-US" dirty="0">
                  <a:latin typeface="Huawei Sans" panose="020C0503030203020204" pitchFamily="34" charset="0"/>
                </a:rPr>
                <a:t>3 Roles</a:t>
              </a:r>
              <a:endParaRPr lang="en-US" altLang="zh-CN" dirty="0">
                <a:latin typeface="Huawei Sans" panose="020C0503030203020204" pitchFamily="34" charset="0"/>
              </a:endParaRPr>
            </a:p>
          </p:txBody>
        </p:sp>
        <p:cxnSp>
          <p:nvCxnSpPr>
            <p:cNvPr id="23" name="直接连接符 22"/>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nvGrpSpPr>
          <p:cNvPr id="24" name="Group 10"/>
          <p:cNvGrpSpPr/>
          <p:nvPr/>
        </p:nvGrpSpPr>
        <p:grpSpPr bwMode="gray">
          <a:xfrm>
            <a:off x="5062105" y="4217568"/>
            <a:ext cx="6461385" cy="1559017"/>
            <a:chOff x="2262907" y="4041068"/>
            <a:chExt cx="6461385" cy="1559017"/>
          </a:xfrm>
        </p:grpSpPr>
        <p:grpSp>
          <p:nvGrpSpPr>
            <p:cNvPr id="25" name="组合 8444"/>
            <p:cNvGrpSpPr/>
            <p:nvPr/>
          </p:nvGrpSpPr>
          <p:grpSpPr bwMode="gray">
            <a:xfrm>
              <a:off x="2603612" y="4725144"/>
              <a:ext cx="602062" cy="471197"/>
              <a:chOff x="5811838" y="914400"/>
              <a:chExt cx="536574" cy="420688"/>
            </a:xfrm>
            <a:solidFill>
              <a:srgbClr val="3C3C3B"/>
            </a:solidFill>
          </p:grpSpPr>
          <p:sp>
            <p:nvSpPr>
              <p:cNvPr id="46"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47"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48"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49"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0"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grpSp>
        <p:grpSp>
          <p:nvGrpSpPr>
            <p:cNvPr id="26" name="组合 8447"/>
            <p:cNvGrpSpPr/>
            <p:nvPr/>
          </p:nvGrpSpPr>
          <p:grpSpPr bwMode="gray">
            <a:xfrm>
              <a:off x="7395477" y="4616680"/>
              <a:ext cx="1328815" cy="542320"/>
              <a:chOff x="7445375" y="2132013"/>
              <a:chExt cx="1184276" cy="484188"/>
            </a:xfrm>
            <a:solidFill>
              <a:srgbClr val="3C3C3B"/>
            </a:solidFill>
          </p:grpSpPr>
          <p:sp>
            <p:nvSpPr>
              <p:cNvPr id="43" name="Freeform 160"/>
              <p:cNvSpPr>
                <a:spLocks noEditPoints="1"/>
              </p:cNvSpPr>
              <p:nvPr/>
            </p:nvSpPr>
            <p:spPr bwMode="gray">
              <a:xfrm>
                <a:off x="7445375" y="2154238"/>
                <a:ext cx="228600" cy="336550"/>
              </a:xfrm>
              <a:custGeom>
                <a:avLst/>
                <a:gdLst>
                  <a:gd name="T0" fmla="*/ 52 w 528"/>
                  <a:gd name="T1" fmla="*/ 630 h 782"/>
                  <a:gd name="T2" fmla="*/ 264 w 528"/>
                  <a:gd name="T3" fmla="*/ 688 h 782"/>
                  <a:gd name="T4" fmla="*/ 475 w 528"/>
                  <a:gd name="T5" fmla="*/ 630 h 782"/>
                  <a:gd name="T6" fmla="*/ 52 w 528"/>
                  <a:gd name="T7" fmla="*/ 630 h 782"/>
                  <a:gd name="T8" fmla="*/ 264 w 528"/>
                  <a:gd name="T9" fmla="*/ 53 h 782"/>
                  <a:gd name="T10" fmla="*/ 264 w 528"/>
                  <a:gd name="T11" fmla="*/ 252 h 782"/>
                  <a:gd name="T12" fmla="*/ 264 w 528"/>
                  <a:gd name="T13" fmla="*/ 53 h 782"/>
                  <a:gd name="T14" fmla="*/ 264 w 528"/>
                  <a:gd name="T15" fmla="*/ 353 h 782"/>
                  <a:gd name="T16" fmla="*/ 52 w 528"/>
                  <a:gd name="T17" fmla="*/ 245 h 782"/>
                  <a:gd name="T18" fmla="*/ 475 w 528"/>
                  <a:gd name="T19" fmla="*/ 245 h 782"/>
                  <a:gd name="T20" fmla="*/ 264 w 528"/>
                  <a:gd name="T21" fmla="*/ 353 h 782"/>
                  <a:gd name="T22" fmla="*/ 475 w 528"/>
                  <a:gd name="T23" fmla="*/ 347 h 782"/>
                  <a:gd name="T24" fmla="*/ 52 w 528"/>
                  <a:gd name="T25" fmla="*/ 347 h 782"/>
                  <a:gd name="T26" fmla="*/ 264 w 528"/>
                  <a:gd name="T27" fmla="*/ 406 h 782"/>
                  <a:gd name="T28" fmla="*/ 475 w 528"/>
                  <a:gd name="T29" fmla="*/ 347 h 782"/>
                  <a:gd name="T30" fmla="*/ 475 w 528"/>
                  <a:gd name="T31" fmla="*/ 441 h 782"/>
                  <a:gd name="T32" fmla="*/ 52 w 528"/>
                  <a:gd name="T33" fmla="*/ 441 h 782"/>
                  <a:gd name="T34" fmla="*/ 264 w 528"/>
                  <a:gd name="T35" fmla="*/ 500 h 782"/>
                  <a:gd name="T36" fmla="*/ 475 w 528"/>
                  <a:gd name="T37" fmla="*/ 441 h 782"/>
                  <a:gd name="T38" fmla="*/ 475 w 528"/>
                  <a:gd name="T39" fmla="*/ 536 h 782"/>
                  <a:gd name="T40" fmla="*/ 52 w 528"/>
                  <a:gd name="T41" fmla="*/ 536 h 782"/>
                  <a:gd name="T42" fmla="*/ 264 w 528"/>
                  <a:gd name="T43" fmla="*/ 594 h 782"/>
                  <a:gd name="T44" fmla="*/ 475 w 528"/>
                  <a:gd name="T45" fmla="*/ 536 h 782"/>
                  <a:gd name="T46" fmla="*/ 528 w 528"/>
                  <a:gd name="T47" fmla="*/ 630 h 782"/>
                  <a:gd name="T48" fmla="*/ 528 w 528"/>
                  <a:gd name="T49" fmla="*/ 441 h 782"/>
                  <a:gd name="T50" fmla="*/ 528 w 528"/>
                  <a:gd name="T51" fmla="*/ 348 h 782"/>
                  <a:gd name="T52" fmla="*/ 528 w 528"/>
                  <a:gd name="T53" fmla="*/ 160 h 782"/>
                  <a:gd name="T54" fmla="*/ 528 w 528"/>
                  <a:gd name="T55" fmla="*/ 152 h 782"/>
                  <a:gd name="T56" fmla="*/ 0 w 528"/>
                  <a:gd name="T57" fmla="*/ 152 h 782"/>
                  <a:gd name="T58" fmla="*/ 0 w 528"/>
                  <a:gd name="T59" fmla="*/ 160 h 782"/>
                  <a:gd name="T60" fmla="*/ 0 w 528"/>
                  <a:gd name="T61" fmla="*/ 254 h 782"/>
                  <a:gd name="T62" fmla="*/ 264 w 528"/>
                  <a:gd name="T63"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782">
                    <a:moveTo>
                      <a:pt x="52" y="630"/>
                    </a:moveTo>
                    <a:lnTo>
                      <a:pt x="52" y="630"/>
                    </a:lnTo>
                    <a:lnTo>
                      <a:pt x="52" y="628"/>
                    </a:lnTo>
                    <a:cubicBezTo>
                      <a:pt x="100" y="665"/>
                      <a:pt x="176" y="688"/>
                      <a:pt x="264" y="688"/>
                    </a:cubicBezTo>
                    <a:cubicBezTo>
                      <a:pt x="351" y="688"/>
                      <a:pt x="427" y="665"/>
                      <a:pt x="475" y="628"/>
                    </a:cubicBezTo>
                    <a:lnTo>
                      <a:pt x="475" y="630"/>
                    </a:lnTo>
                    <a:cubicBezTo>
                      <a:pt x="475" y="677"/>
                      <a:pt x="388" y="730"/>
                      <a:pt x="264" y="730"/>
                    </a:cubicBezTo>
                    <a:cubicBezTo>
                      <a:pt x="139" y="730"/>
                      <a:pt x="52" y="677"/>
                      <a:pt x="52" y="630"/>
                    </a:cubicBezTo>
                    <a:close/>
                    <a:moveTo>
                      <a:pt x="264" y="53"/>
                    </a:moveTo>
                    <a:lnTo>
                      <a:pt x="264" y="53"/>
                    </a:lnTo>
                    <a:cubicBezTo>
                      <a:pt x="388" y="53"/>
                      <a:pt x="475" y="105"/>
                      <a:pt x="475" y="152"/>
                    </a:cubicBezTo>
                    <a:cubicBezTo>
                      <a:pt x="475" y="200"/>
                      <a:pt x="388" y="252"/>
                      <a:pt x="264" y="252"/>
                    </a:cubicBezTo>
                    <a:cubicBezTo>
                      <a:pt x="139" y="252"/>
                      <a:pt x="52" y="200"/>
                      <a:pt x="52" y="152"/>
                    </a:cubicBezTo>
                    <a:cubicBezTo>
                      <a:pt x="52" y="105"/>
                      <a:pt x="139" y="53"/>
                      <a:pt x="264" y="53"/>
                    </a:cubicBezTo>
                    <a:close/>
                    <a:moveTo>
                      <a:pt x="264" y="353"/>
                    </a:moveTo>
                    <a:lnTo>
                      <a:pt x="264" y="353"/>
                    </a:lnTo>
                    <a:cubicBezTo>
                      <a:pt x="139" y="353"/>
                      <a:pt x="52" y="300"/>
                      <a:pt x="52" y="253"/>
                    </a:cubicBezTo>
                    <a:lnTo>
                      <a:pt x="52" y="245"/>
                    </a:lnTo>
                    <a:cubicBezTo>
                      <a:pt x="100" y="282"/>
                      <a:pt x="176" y="305"/>
                      <a:pt x="264" y="305"/>
                    </a:cubicBezTo>
                    <a:cubicBezTo>
                      <a:pt x="351" y="305"/>
                      <a:pt x="427" y="282"/>
                      <a:pt x="475" y="245"/>
                    </a:cubicBezTo>
                    <a:lnTo>
                      <a:pt x="475" y="253"/>
                    </a:lnTo>
                    <a:cubicBezTo>
                      <a:pt x="475" y="300"/>
                      <a:pt x="388" y="353"/>
                      <a:pt x="264" y="353"/>
                    </a:cubicBezTo>
                    <a:close/>
                    <a:moveTo>
                      <a:pt x="475" y="347"/>
                    </a:moveTo>
                    <a:lnTo>
                      <a:pt x="475" y="347"/>
                    </a:lnTo>
                    <a:cubicBezTo>
                      <a:pt x="475" y="394"/>
                      <a:pt x="388" y="447"/>
                      <a:pt x="264" y="447"/>
                    </a:cubicBezTo>
                    <a:cubicBezTo>
                      <a:pt x="139" y="447"/>
                      <a:pt x="52" y="394"/>
                      <a:pt x="52" y="347"/>
                    </a:cubicBezTo>
                    <a:lnTo>
                      <a:pt x="52" y="346"/>
                    </a:lnTo>
                    <a:cubicBezTo>
                      <a:pt x="100" y="382"/>
                      <a:pt x="176" y="406"/>
                      <a:pt x="264" y="406"/>
                    </a:cubicBezTo>
                    <a:cubicBezTo>
                      <a:pt x="351" y="406"/>
                      <a:pt x="427" y="382"/>
                      <a:pt x="475" y="346"/>
                    </a:cubicBezTo>
                    <a:lnTo>
                      <a:pt x="475" y="347"/>
                    </a:lnTo>
                    <a:close/>
                    <a:moveTo>
                      <a:pt x="475" y="441"/>
                    </a:moveTo>
                    <a:lnTo>
                      <a:pt x="475" y="441"/>
                    </a:lnTo>
                    <a:cubicBezTo>
                      <a:pt x="475" y="489"/>
                      <a:pt x="388" y="541"/>
                      <a:pt x="264" y="541"/>
                    </a:cubicBezTo>
                    <a:cubicBezTo>
                      <a:pt x="139" y="541"/>
                      <a:pt x="52" y="489"/>
                      <a:pt x="52" y="441"/>
                    </a:cubicBezTo>
                    <a:lnTo>
                      <a:pt x="52" y="440"/>
                    </a:lnTo>
                    <a:cubicBezTo>
                      <a:pt x="100" y="476"/>
                      <a:pt x="176" y="500"/>
                      <a:pt x="264" y="500"/>
                    </a:cubicBezTo>
                    <a:cubicBezTo>
                      <a:pt x="351" y="500"/>
                      <a:pt x="427" y="476"/>
                      <a:pt x="475" y="440"/>
                    </a:cubicBezTo>
                    <a:lnTo>
                      <a:pt x="475" y="441"/>
                    </a:lnTo>
                    <a:close/>
                    <a:moveTo>
                      <a:pt x="475" y="536"/>
                    </a:moveTo>
                    <a:lnTo>
                      <a:pt x="475" y="536"/>
                    </a:lnTo>
                    <a:cubicBezTo>
                      <a:pt x="475" y="583"/>
                      <a:pt x="388" y="635"/>
                      <a:pt x="264" y="635"/>
                    </a:cubicBezTo>
                    <a:cubicBezTo>
                      <a:pt x="139" y="635"/>
                      <a:pt x="52" y="583"/>
                      <a:pt x="52" y="536"/>
                    </a:cubicBezTo>
                    <a:lnTo>
                      <a:pt x="52" y="534"/>
                    </a:lnTo>
                    <a:cubicBezTo>
                      <a:pt x="100" y="571"/>
                      <a:pt x="176" y="594"/>
                      <a:pt x="264" y="594"/>
                    </a:cubicBezTo>
                    <a:cubicBezTo>
                      <a:pt x="351" y="594"/>
                      <a:pt x="427" y="571"/>
                      <a:pt x="475" y="534"/>
                    </a:cubicBezTo>
                    <a:lnTo>
                      <a:pt x="475" y="536"/>
                    </a:lnTo>
                    <a:close/>
                    <a:moveTo>
                      <a:pt x="528" y="630"/>
                    </a:moveTo>
                    <a:lnTo>
                      <a:pt x="528" y="630"/>
                    </a:lnTo>
                    <a:lnTo>
                      <a:pt x="528" y="442"/>
                    </a:lnTo>
                    <a:lnTo>
                      <a:pt x="528" y="441"/>
                    </a:lnTo>
                    <a:lnTo>
                      <a:pt x="528" y="348"/>
                    </a:lnTo>
                    <a:lnTo>
                      <a:pt x="528" y="348"/>
                    </a:lnTo>
                    <a:lnTo>
                      <a:pt x="528" y="347"/>
                    </a:lnTo>
                    <a:lnTo>
                      <a:pt x="528" y="160"/>
                    </a:lnTo>
                    <a:lnTo>
                      <a:pt x="527" y="160"/>
                    </a:lnTo>
                    <a:cubicBezTo>
                      <a:pt x="528" y="157"/>
                      <a:pt x="528" y="155"/>
                      <a:pt x="528" y="152"/>
                    </a:cubicBezTo>
                    <a:cubicBezTo>
                      <a:pt x="528" y="67"/>
                      <a:pt x="412" y="0"/>
                      <a:pt x="264" y="0"/>
                    </a:cubicBezTo>
                    <a:cubicBezTo>
                      <a:pt x="116" y="0"/>
                      <a:pt x="0" y="67"/>
                      <a:pt x="0" y="152"/>
                    </a:cubicBezTo>
                    <a:cubicBezTo>
                      <a:pt x="0" y="154"/>
                      <a:pt x="0" y="155"/>
                      <a:pt x="0" y="156"/>
                    </a:cubicBezTo>
                    <a:cubicBezTo>
                      <a:pt x="0" y="157"/>
                      <a:pt x="0" y="159"/>
                      <a:pt x="0" y="160"/>
                    </a:cubicBezTo>
                    <a:lnTo>
                      <a:pt x="0" y="253"/>
                    </a:lnTo>
                    <a:lnTo>
                      <a:pt x="0" y="254"/>
                    </a:lnTo>
                    <a:lnTo>
                      <a:pt x="0" y="630"/>
                    </a:lnTo>
                    <a:cubicBezTo>
                      <a:pt x="0" y="715"/>
                      <a:pt x="116" y="782"/>
                      <a:pt x="264" y="782"/>
                    </a:cubicBezTo>
                    <a:cubicBezTo>
                      <a:pt x="412" y="782"/>
                      <a:pt x="528" y="715"/>
                      <a:pt x="528" y="630"/>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44" name="Freeform 161"/>
              <p:cNvSpPr>
                <a:spLocks noEditPoints="1"/>
              </p:cNvSpPr>
              <p:nvPr/>
            </p:nvSpPr>
            <p:spPr bwMode="gray">
              <a:xfrm>
                <a:off x="7715250" y="2154238"/>
                <a:ext cx="228600" cy="336550"/>
              </a:xfrm>
              <a:custGeom>
                <a:avLst/>
                <a:gdLst>
                  <a:gd name="T0" fmla="*/ 264 w 529"/>
                  <a:gd name="T1" fmla="*/ 53 h 782"/>
                  <a:gd name="T2" fmla="*/ 264 w 529"/>
                  <a:gd name="T3" fmla="*/ 252 h 782"/>
                  <a:gd name="T4" fmla="*/ 264 w 529"/>
                  <a:gd name="T5" fmla="*/ 53 h 782"/>
                  <a:gd name="T6" fmla="*/ 264 w 529"/>
                  <a:gd name="T7" fmla="*/ 353 h 782"/>
                  <a:gd name="T8" fmla="*/ 53 w 529"/>
                  <a:gd name="T9" fmla="*/ 245 h 782"/>
                  <a:gd name="T10" fmla="*/ 476 w 529"/>
                  <a:gd name="T11" fmla="*/ 245 h 782"/>
                  <a:gd name="T12" fmla="*/ 264 w 529"/>
                  <a:gd name="T13" fmla="*/ 353 h 782"/>
                  <a:gd name="T14" fmla="*/ 476 w 529"/>
                  <a:gd name="T15" fmla="*/ 347 h 782"/>
                  <a:gd name="T16" fmla="*/ 53 w 529"/>
                  <a:gd name="T17" fmla="*/ 347 h 782"/>
                  <a:gd name="T18" fmla="*/ 264 w 529"/>
                  <a:gd name="T19" fmla="*/ 406 h 782"/>
                  <a:gd name="T20" fmla="*/ 476 w 529"/>
                  <a:gd name="T21" fmla="*/ 347 h 782"/>
                  <a:gd name="T22" fmla="*/ 476 w 529"/>
                  <a:gd name="T23" fmla="*/ 441 h 782"/>
                  <a:gd name="T24" fmla="*/ 53 w 529"/>
                  <a:gd name="T25" fmla="*/ 441 h 782"/>
                  <a:gd name="T26" fmla="*/ 264 w 529"/>
                  <a:gd name="T27" fmla="*/ 500 h 782"/>
                  <a:gd name="T28" fmla="*/ 476 w 529"/>
                  <a:gd name="T29" fmla="*/ 441 h 782"/>
                  <a:gd name="T30" fmla="*/ 476 w 529"/>
                  <a:gd name="T31" fmla="*/ 536 h 782"/>
                  <a:gd name="T32" fmla="*/ 53 w 529"/>
                  <a:gd name="T33" fmla="*/ 536 h 782"/>
                  <a:gd name="T34" fmla="*/ 264 w 529"/>
                  <a:gd name="T35" fmla="*/ 594 h 782"/>
                  <a:gd name="T36" fmla="*/ 476 w 529"/>
                  <a:gd name="T37" fmla="*/ 536 h 782"/>
                  <a:gd name="T38" fmla="*/ 476 w 529"/>
                  <a:gd name="T39" fmla="*/ 630 h 782"/>
                  <a:gd name="T40" fmla="*/ 53 w 529"/>
                  <a:gd name="T41" fmla="*/ 630 h 782"/>
                  <a:gd name="T42" fmla="*/ 264 w 529"/>
                  <a:gd name="T43" fmla="*/ 688 h 782"/>
                  <a:gd name="T44" fmla="*/ 476 w 529"/>
                  <a:gd name="T45" fmla="*/ 630 h 782"/>
                  <a:gd name="T46" fmla="*/ 264 w 529"/>
                  <a:gd name="T47" fmla="*/ 782 h 782"/>
                  <a:gd name="T48" fmla="*/ 529 w 529"/>
                  <a:gd name="T49" fmla="*/ 442 h 782"/>
                  <a:gd name="T50" fmla="*/ 529 w 529"/>
                  <a:gd name="T51" fmla="*/ 348 h 782"/>
                  <a:gd name="T52" fmla="*/ 529 w 529"/>
                  <a:gd name="T53" fmla="*/ 347 h 782"/>
                  <a:gd name="T54" fmla="*/ 528 w 529"/>
                  <a:gd name="T55" fmla="*/ 160 h 782"/>
                  <a:gd name="T56" fmla="*/ 264 w 529"/>
                  <a:gd name="T57" fmla="*/ 0 h 782"/>
                  <a:gd name="T58" fmla="*/ 1 w 529"/>
                  <a:gd name="T59" fmla="*/ 156 h 782"/>
                  <a:gd name="T60" fmla="*/ 0 w 529"/>
                  <a:gd name="T61" fmla="*/ 253 h 782"/>
                  <a:gd name="T62" fmla="*/ 0 w 529"/>
                  <a:gd name="T63" fmla="*/ 63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9" h="782">
                    <a:moveTo>
                      <a:pt x="264" y="53"/>
                    </a:moveTo>
                    <a:lnTo>
                      <a:pt x="264" y="53"/>
                    </a:lnTo>
                    <a:cubicBezTo>
                      <a:pt x="389" y="53"/>
                      <a:pt x="476" y="105"/>
                      <a:pt x="476" y="152"/>
                    </a:cubicBezTo>
                    <a:cubicBezTo>
                      <a:pt x="476" y="200"/>
                      <a:pt x="389" y="252"/>
                      <a:pt x="264" y="252"/>
                    </a:cubicBezTo>
                    <a:cubicBezTo>
                      <a:pt x="140" y="252"/>
                      <a:pt x="53" y="200"/>
                      <a:pt x="53" y="152"/>
                    </a:cubicBezTo>
                    <a:cubicBezTo>
                      <a:pt x="53" y="105"/>
                      <a:pt x="140" y="53"/>
                      <a:pt x="264" y="53"/>
                    </a:cubicBezTo>
                    <a:close/>
                    <a:moveTo>
                      <a:pt x="264" y="353"/>
                    </a:moveTo>
                    <a:lnTo>
                      <a:pt x="264" y="353"/>
                    </a:lnTo>
                    <a:cubicBezTo>
                      <a:pt x="140" y="353"/>
                      <a:pt x="53" y="300"/>
                      <a:pt x="53" y="253"/>
                    </a:cubicBezTo>
                    <a:lnTo>
                      <a:pt x="53" y="245"/>
                    </a:lnTo>
                    <a:cubicBezTo>
                      <a:pt x="101" y="282"/>
                      <a:pt x="177" y="305"/>
                      <a:pt x="264" y="305"/>
                    </a:cubicBezTo>
                    <a:cubicBezTo>
                      <a:pt x="352" y="305"/>
                      <a:pt x="428" y="282"/>
                      <a:pt x="476" y="245"/>
                    </a:cubicBezTo>
                    <a:lnTo>
                      <a:pt x="476" y="253"/>
                    </a:lnTo>
                    <a:cubicBezTo>
                      <a:pt x="476" y="300"/>
                      <a:pt x="389" y="353"/>
                      <a:pt x="264" y="353"/>
                    </a:cubicBezTo>
                    <a:close/>
                    <a:moveTo>
                      <a:pt x="476" y="347"/>
                    </a:moveTo>
                    <a:lnTo>
                      <a:pt x="476" y="347"/>
                    </a:lnTo>
                    <a:cubicBezTo>
                      <a:pt x="476" y="394"/>
                      <a:pt x="389" y="447"/>
                      <a:pt x="264" y="447"/>
                    </a:cubicBezTo>
                    <a:cubicBezTo>
                      <a:pt x="140" y="447"/>
                      <a:pt x="53" y="394"/>
                      <a:pt x="53" y="347"/>
                    </a:cubicBezTo>
                    <a:lnTo>
                      <a:pt x="53" y="346"/>
                    </a:lnTo>
                    <a:cubicBezTo>
                      <a:pt x="101" y="382"/>
                      <a:pt x="177" y="406"/>
                      <a:pt x="264" y="406"/>
                    </a:cubicBezTo>
                    <a:cubicBezTo>
                      <a:pt x="352" y="406"/>
                      <a:pt x="428" y="382"/>
                      <a:pt x="476" y="346"/>
                    </a:cubicBezTo>
                    <a:lnTo>
                      <a:pt x="476" y="347"/>
                    </a:lnTo>
                    <a:close/>
                    <a:moveTo>
                      <a:pt x="476" y="441"/>
                    </a:moveTo>
                    <a:lnTo>
                      <a:pt x="476" y="441"/>
                    </a:lnTo>
                    <a:cubicBezTo>
                      <a:pt x="476" y="489"/>
                      <a:pt x="389" y="541"/>
                      <a:pt x="264" y="541"/>
                    </a:cubicBezTo>
                    <a:cubicBezTo>
                      <a:pt x="140" y="541"/>
                      <a:pt x="53" y="489"/>
                      <a:pt x="53" y="441"/>
                    </a:cubicBezTo>
                    <a:lnTo>
                      <a:pt x="53" y="440"/>
                    </a:lnTo>
                    <a:cubicBezTo>
                      <a:pt x="101" y="476"/>
                      <a:pt x="177" y="500"/>
                      <a:pt x="264" y="500"/>
                    </a:cubicBezTo>
                    <a:cubicBezTo>
                      <a:pt x="352" y="500"/>
                      <a:pt x="428" y="476"/>
                      <a:pt x="476" y="440"/>
                    </a:cubicBezTo>
                    <a:lnTo>
                      <a:pt x="476" y="441"/>
                    </a:lnTo>
                    <a:close/>
                    <a:moveTo>
                      <a:pt x="476" y="536"/>
                    </a:moveTo>
                    <a:lnTo>
                      <a:pt x="476" y="536"/>
                    </a:lnTo>
                    <a:cubicBezTo>
                      <a:pt x="476" y="583"/>
                      <a:pt x="389" y="635"/>
                      <a:pt x="264" y="635"/>
                    </a:cubicBezTo>
                    <a:cubicBezTo>
                      <a:pt x="140" y="635"/>
                      <a:pt x="53" y="583"/>
                      <a:pt x="53" y="536"/>
                    </a:cubicBezTo>
                    <a:lnTo>
                      <a:pt x="53" y="534"/>
                    </a:lnTo>
                    <a:cubicBezTo>
                      <a:pt x="101" y="571"/>
                      <a:pt x="177" y="594"/>
                      <a:pt x="264" y="594"/>
                    </a:cubicBezTo>
                    <a:cubicBezTo>
                      <a:pt x="352" y="594"/>
                      <a:pt x="428" y="571"/>
                      <a:pt x="476" y="534"/>
                    </a:cubicBezTo>
                    <a:lnTo>
                      <a:pt x="476" y="536"/>
                    </a:lnTo>
                    <a:close/>
                    <a:moveTo>
                      <a:pt x="476" y="630"/>
                    </a:moveTo>
                    <a:lnTo>
                      <a:pt x="476" y="630"/>
                    </a:lnTo>
                    <a:cubicBezTo>
                      <a:pt x="476" y="677"/>
                      <a:pt x="389" y="730"/>
                      <a:pt x="264" y="730"/>
                    </a:cubicBezTo>
                    <a:cubicBezTo>
                      <a:pt x="140" y="730"/>
                      <a:pt x="53" y="677"/>
                      <a:pt x="53" y="630"/>
                    </a:cubicBezTo>
                    <a:lnTo>
                      <a:pt x="53" y="628"/>
                    </a:lnTo>
                    <a:cubicBezTo>
                      <a:pt x="101" y="665"/>
                      <a:pt x="177" y="688"/>
                      <a:pt x="264" y="688"/>
                    </a:cubicBezTo>
                    <a:cubicBezTo>
                      <a:pt x="352" y="688"/>
                      <a:pt x="428" y="665"/>
                      <a:pt x="476" y="628"/>
                    </a:cubicBezTo>
                    <a:lnTo>
                      <a:pt x="476" y="630"/>
                    </a:lnTo>
                    <a:close/>
                    <a:moveTo>
                      <a:pt x="264" y="782"/>
                    </a:moveTo>
                    <a:lnTo>
                      <a:pt x="264" y="782"/>
                    </a:lnTo>
                    <a:cubicBezTo>
                      <a:pt x="413" y="782"/>
                      <a:pt x="529" y="715"/>
                      <a:pt x="529" y="630"/>
                    </a:cubicBezTo>
                    <a:lnTo>
                      <a:pt x="529" y="442"/>
                    </a:lnTo>
                    <a:lnTo>
                      <a:pt x="529" y="441"/>
                    </a:lnTo>
                    <a:lnTo>
                      <a:pt x="529" y="348"/>
                    </a:lnTo>
                    <a:lnTo>
                      <a:pt x="529" y="348"/>
                    </a:lnTo>
                    <a:lnTo>
                      <a:pt x="529" y="347"/>
                    </a:lnTo>
                    <a:lnTo>
                      <a:pt x="529" y="160"/>
                    </a:lnTo>
                    <a:lnTo>
                      <a:pt x="528" y="160"/>
                    </a:lnTo>
                    <a:cubicBezTo>
                      <a:pt x="528" y="157"/>
                      <a:pt x="529" y="155"/>
                      <a:pt x="529" y="152"/>
                    </a:cubicBezTo>
                    <a:cubicBezTo>
                      <a:pt x="529" y="67"/>
                      <a:pt x="413" y="0"/>
                      <a:pt x="264" y="0"/>
                    </a:cubicBezTo>
                    <a:cubicBezTo>
                      <a:pt x="116" y="0"/>
                      <a:pt x="0" y="67"/>
                      <a:pt x="0" y="152"/>
                    </a:cubicBezTo>
                    <a:cubicBezTo>
                      <a:pt x="0" y="154"/>
                      <a:pt x="1" y="155"/>
                      <a:pt x="1" y="156"/>
                    </a:cubicBezTo>
                    <a:cubicBezTo>
                      <a:pt x="0" y="157"/>
                      <a:pt x="0" y="159"/>
                      <a:pt x="0" y="160"/>
                    </a:cubicBezTo>
                    <a:lnTo>
                      <a:pt x="0" y="253"/>
                    </a:lnTo>
                    <a:lnTo>
                      <a:pt x="0" y="254"/>
                    </a:lnTo>
                    <a:lnTo>
                      <a:pt x="0" y="630"/>
                    </a:lnTo>
                    <a:cubicBezTo>
                      <a:pt x="0" y="715"/>
                      <a:pt x="116" y="782"/>
                      <a:pt x="264" y="782"/>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45" name="Freeform 162"/>
              <p:cNvSpPr>
                <a:spLocks noEditPoints="1"/>
              </p:cNvSpPr>
              <p:nvPr/>
            </p:nvSpPr>
            <p:spPr bwMode="gray">
              <a:xfrm>
                <a:off x="7491413" y="2132013"/>
                <a:ext cx="1138238" cy="484188"/>
              </a:xfrm>
              <a:custGeom>
                <a:avLst/>
                <a:gdLst>
                  <a:gd name="T0" fmla="*/ 2209 w 2634"/>
                  <a:gd name="T1" fmla="*/ 531 h 1123"/>
                  <a:gd name="T2" fmla="*/ 2531 w 2634"/>
                  <a:gd name="T3" fmla="*/ 632 h 1123"/>
                  <a:gd name="T4" fmla="*/ 2209 w 2634"/>
                  <a:gd name="T5" fmla="*/ 531 h 1123"/>
                  <a:gd name="T6" fmla="*/ 2060 w 2634"/>
                  <a:gd name="T7" fmla="*/ 847 h 1123"/>
                  <a:gd name="T8" fmla="*/ 1248 w 2634"/>
                  <a:gd name="T9" fmla="*/ 765 h 1123"/>
                  <a:gd name="T10" fmla="*/ 2142 w 2634"/>
                  <a:gd name="T11" fmla="*/ 762 h 1123"/>
                  <a:gd name="T12" fmla="*/ 2142 w 2634"/>
                  <a:gd name="T13" fmla="*/ 765 h 1123"/>
                  <a:gd name="T14" fmla="*/ 2061 w 2634"/>
                  <a:gd name="T15" fmla="*/ 1023 h 1123"/>
                  <a:gd name="T16" fmla="*/ 1866 w 2634"/>
                  <a:gd name="T17" fmla="*/ 1023 h 1123"/>
                  <a:gd name="T18" fmla="*/ 2060 w 2634"/>
                  <a:gd name="T19" fmla="*/ 913 h 1123"/>
                  <a:gd name="T20" fmla="*/ 2061 w 2634"/>
                  <a:gd name="T21" fmla="*/ 1023 h 1123"/>
                  <a:gd name="T22" fmla="*/ 1584 w 2634"/>
                  <a:gd name="T23" fmla="*/ 913 h 1123"/>
                  <a:gd name="T24" fmla="*/ 1796 w 2634"/>
                  <a:gd name="T25" fmla="*/ 1023 h 1123"/>
                  <a:gd name="T26" fmla="*/ 1584 w 2634"/>
                  <a:gd name="T27" fmla="*/ 913 h 1123"/>
                  <a:gd name="T28" fmla="*/ 1330 w 2634"/>
                  <a:gd name="T29" fmla="*/ 237 h 1123"/>
                  <a:gd name="T30" fmla="*/ 2142 w 2634"/>
                  <a:gd name="T31" fmla="*/ 319 h 1123"/>
                  <a:gd name="T32" fmla="*/ 2142 w 2634"/>
                  <a:gd name="T33" fmla="*/ 696 h 1123"/>
                  <a:gd name="T34" fmla="*/ 1248 w 2634"/>
                  <a:gd name="T35" fmla="*/ 319 h 1123"/>
                  <a:gd name="T36" fmla="*/ 2127 w 2634"/>
                  <a:gd name="T37" fmla="*/ 66 h 1123"/>
                  <a:gd name="T38" fmla="*/ 2531 w 2634"/>
                  <a:gd name="T39" fmla="*/ 66 h 1123"/>
                  <a:gd name="T40" fmla="*/ 2207 w 2634"/>
                  <a:gd name="T41" fmla="*/ 298 h 1123"/>
                  <a:gd name="T42" fmla="*/ 2127 w 2634"/>
                  <a:gd name="T43" fmla="*/ 66 h 1123"/>
                  <a:gd name="T44" fmla="*/ 2209 w 2634"/>
                  <a:gd name="T45" fmla="*/ 364 h 1123"/>
                  <a:gd name="T46" fmla="*/ 2531 w 2634"/>
                  <a:gd name="T47" fmla="*/ 465 h 1123"/>
                  <a:gd name="T48" fmla="*/ 2209 w 2634"/>
                  <a:gd name="T49" fmla="*/ 364 h 1123"/>
                  <a:gd name="T50" fmla="*/ 2598 w 2634"/>
                  <a:gd name="T51" fmla="*/ 993 h 1123"/>
                  <a:gd name="T52" fmla="*/ 2565 w 2634"/>
                  <a:gd name="T53" fmla="*/ 0 h 1123"/>
                  <a:gd name="T54" fmla="*/ 2061 w 2634"/>
                  <a:gd name="T55" fmla="*/ 33 h 1123"/>
                  <a:gd name="T56" fmla="*/ 2060 w 2634"/>
                  <a:gd name="T57" fmla="*/ 171 h 1123"/>
                  <a:gd name="T58" fmla="*/ 1181 w 2634"/>
                  <a:gd name="T59" fmla="*/ 319 h 1123"/>
                  <a:gd name="T60" fmla="*/ 1330 w 2634"/>
                  <a:gd name="T61" fmla="*/ 913 h 1123"/>
                  <a:gd name="T62" fmla="*/ 1478 w 2634"/>
                  <a:gd name="T63" fmla="*/ 1023 h 1123"/>
                  <a:gd name="T64" fmla="*/ 818 w 2634"/>
                  <a:gd name="T65" fmla="*/ 919 h 1123"/>
                  <a:gd name="T66" fmla="*/ 751 w 2634"/>
                  <a:gd name="T67" fmla="*/ 919 h 1123"/>
                  <a:gd name="T68" fmla="*/ 191 w 2634"/>
                  <a:gd name="T69" fmla="*/ 1023 h 1123"/>
                  <a:gd name="T70" fmla="*/ 158 w 2634"/>
                  <a:gd name="T71" fmla="*/ 873 h 1123"/>
                  <a:gd name="T72" fmla="*/ 124 w 2634"/>
                  <a:gd name="T73" fmla="*/ 1023 h 1123"/>
                  <a:gd name="T74" fmla="*/ 0 w 2634"/>
                  <a:gd name="T75" fmla="*/ 1057 h 1123"/>
                  <a:gd name="T76" fmla="*/ 2094 w 2634"/>
                  <a:gd name="T77" fmla="*/ 1090 h 1123"/>
                  <a:gd name="T78" fmla="*/ 2292 w 2634"/>
                  <a:gd name="T79" fmla="*/ 1123 h 1123"/>
                  <a:gd name="T80" fmla="*/ 2292 w 2634"/>
                  <a:gd name="T81" fmla="*/ 984 h 1123"/>
                  <a:gd name="T82" fmla="*/ 2127 w 2634"/>
                  <a:gd name="T83" fmla="*/ 1023 h 1123"/>
                  <a:gd name="T84" fmla="*/ 2209 w 2634"/>
                  <a:gd name="T85" fmla="*/ 765 h 1123"/>
                  <a:gd name="T86" fmla="*/ 2531 w 2634"/>
                  <a:gd name="T87" fmla="*/ 699 h 1123"/>
                  <a:gd name="T88" fmla="*/ 2495 w 2634"/>
                  <a:gd name="T89" fmla="*/ 1053 h 1123"/>
                  <a:gd name="T90" fmla="*/ 2634 w 2634"/>
                  <a:gd name="T91" fmla="*/ 105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4" h="1123">
                    <a:moveTo>
                      <a:pt x="2209" y="531"/>
                    </a:moveTo>
                    <a:lnTo>
                      <a:pt x="2209" y="531"/>
                    </a:lnTo>
                    <a:lnTo>
                      <a:pt x="2531" y="531"/>
                    </a:lnTo>
                    <a:lnTo>
                      <a:pt x="2531" y="632"/>
                    </a:lnTo>
                    <a:lnTo>
                      <a:pt x="2209" y="632"/>
                    </a:lnTo>
                    <a:lnTo>
                      <a:pt x="2209" y="531"/>
                    </a:lnTo>
                    <a:close/>
                    <a:moveTo>
                      <a:pt x="2060" y="847"/>
                    </a:moveTo>
                    <a:lnTo>
                      <a:pt x="2060" y="847"/>
                    </a:lnTo>
                    <a:lnTo>
                      <a:pt x="1330" y="847"/>
                    </a:lnTo>
                    <a:cubicBezTo>
                      <a:pt x="1285" y="847"/>
                      <a:pt x="1248" y="810"/>
                      <a:pt x="1248" y="765"/>
                    </a:cubicBezTo>
                    <a:lnTo>
                      <a:pt x="1248" y="762"/>
                    </a:lnTo>
                    <a:lnTo>
                      <a:pt x="2142" y="762"/>
                    </a:lnTo>
                    <a:cubicBezTo>
                      <a:pt x="2142" y="762"/>
                      <a:pt x="2142" y="762"/>
                      <a:pt x="2142" y="762"/>
                    </a:cubicBezTo>
                    <a:lnTo>
                      <a:pt x="2142" y="765"/>
                    </a:lnTo>
                    <a:cubicBezTo>
                      <a:pt x="2142" y="810"/>
                      <a:pt x="2105" y="847"/>
                      <a:pt x="2060" y="847"/>
                    </a:cubicBezTo>
                    <a:close/>
                    <a:moveTo>
                      <a:pt x="2061" y="1023"/>
                    </a:moveTo>
                    <a:lnTo>
                      <a:pt x="2061" y="1023"/>
                    </a:lnTo>
                    <a:lnTo>
                      <a:pt x="1866" y="1023"/>
                    </a:lnTo>
                    <a:lnTo>
                      <a:pt x="1830" y="913"/>
                    </a:lnTo>
                    <a:lnTo>
                      <a:pt x="2060" y="913"/>
                    </a:lnTo>
                    <a:cubicBezTo>
                      <a:pt x="2060" y="913"/>
                      <a:pt x="2061" y="913"/>
                      <a:pt x="2061" y="913"/>
                    </a:cubicBezTo>
                    <a:lnTo>
                      <a:pt x="2061" y="1023"/>
                    </a:lnTo>
                    <a:close/>
                    <a:moveTo>
                      <a:pt x="1584" y="913"/>
                    </a:moveTo>
                    <a:lnTo>
                      <a:pt x="1584" y="913"/>
                    </a:lnTo>
                    <a:lnTo>
                      <a:pt x="1760" y="913"/>
                    </a:lnTo>
                    <a:lnTo>
                      <a:pt x="1796" y="1023"/>
                    </a:lnTo>
                    <a:lnTo>
                      <a:pt x="1548" y="1023"/>
                    </a:lnTo>
                    <a:lnTo>
                      <a:pt x="1584" y="913"/>
                    </a:lnTo>
                    <a:close/>
                    <a:moveTo>
                      <a:pt x="1330" y="237"/>
                    </a:moveTo>
                    <a:lnTo>
                      <a:pt x="1330" y="237"/>
                    </a:lnTo>
                    <a:lnTo>
                      <a:pt x="2060" y="237"/>
                    </a:lnTo>
                    <a:cubicBezTo>
                      <a:pt x="2105" y="237"/>
                      <a:pt x="2142" y="274"/>
                      <a:pt x="2142" y="319"/>
                    </a:cubicBezTo>
                    <a:lnTo>
                      <a:pt x="2142" y="696"/>
                    </a:lnTo>
                    <a:cubicBezTo>
                      <a:pt x="2142" y="696"/>
                      <a:pt x="2142" y="696"/>
                      <a:pt x="2142" y="696"/>
                    </a:cubicBezTo>
                    <a:lnTo>
                      <a:pt x="1248" y="696"/>
                    </a:lnTo>
                    <a:lnTo>
                      <a:pt x="1248" y="319"/>
                    </a:lnTo>
                    <a:cubicBezTo>
                      <a:pt x="1248" y="274"/>
                      <a:pt x="1285" y="237"/>
                      <a:pt x="1330" y="237"/>
                    </a:cubicBezTo>
                    <a:close/>
                    <a:moveTo>
                      <a:pt x="2127" y="66"/>
                    </a:moveTo>
                    <a:lnTo>
                      <a:pt x="2127" y="66"/>
                    </a:lnTo>
                    <a:lnTo>
                      <a:pt x="2531" y="66"/>
                    </a:lnTo>
                    <a:lnTo>
                      <a:pt x="2531" y="298"/>
                    </a:lnTo>
                    <a:lnTo>
                      <a:pt x="2207" y="298"/>
                    </a:lnTo>
                    <a:cubicBezTo>
                      <a:pt x="2200" y="249"/>
                      <a:pt x="2169" y="208"/>
                      <a:pt x="2127" y="187"/>
                    </a:cubicBezTo>
                    <a:lnTo>
                      <a:pt x="2127" y="66"/>
                    </a:lnTo>
                    <a:close/>
                    <a:moveTo>
                      <a:pt x="2209" y="364"/>
                    </a:moveTo>
                    <a:lnTo>
                      <a:pt x="2209" y="364"/>
                    </a:lnTo>
                    <a:lnTo>
                      <a:pt x="2531" y="364"/>
                    </a:lnTo>
                    <a:lnTo>
                      <a:pt x="2531" y="465"/>
                    </a:lnTo>
                    <a:lnTo>
                      <a:pt x="2209" y="465"/>
                    </a:lnTo>
                    <a:lnTo>
                      <a:pt x="2209" y="364"/>
                    </a:lnTo>
                    <a:close/>
                    <a:moveTo>
                      <a:pt x="2598" y="993"/>
                    </a:moveTo>
                    <a:lnTo>
                      <a:pt x="2598" y="993"/>
                    </a:lnTo>
                    <a:lnTo>
                      <a:pt x="2598" y="33"/>
                    </a:lnTo>
                    <a:cubicBezTo>
                      <a:pt x="2598" y="14"/>
                      <a:pt x="2583" y="0"/>
                      <a:pt x="2565" y="0"/>
                    </a:cubicBezTo>
                    <a:lnTo>
                      <a:pt x="2094" y="0"/>
                    </a:lnTo>
                    <a:cubicBezTo>
                      <a:pt x="2076" y="0"/>
                      <a:pt x="2061" y="14"/>
                      <a:pt x="2061" y="33"/>
                    </a:cubicBezTo>
                    <a:lnTo>
                      <a:pt x="2061" y="171"/>
                    </a:lnTo>
                    <a:cubicBezTo>
                      <a:pt x="2061" y="171"/>
                      <a:pt x="2060" y="171"/>
                      <a:pt x="2060" y="171"/>
                    </a:cubicBezTo>
                    <a:lnTo>
                      <a:pt x="1330" y="171"/>
                    </a:lnTo>
                    <a:cubicBezTo>
                      <a:pt x="1248" y="171"/>
                      <a:pt x="1181" y="237"/>
                      <a:pt x="1181" y="319"/>
                    </a:cubicBezTo>
                    <a:lnTo>
                      <a:pt x="1181" y="765"/>
                    </a:lnTo>
                    <a:cubicBezTo>
                      <a:pt x="1181" y="847"/>
                      <a:pt x="1248" y="913"/>
                      <a:pt x="1330" y="913"/>
                    </a:cubicBezTo>
                    <a:lnTo>
                      <a:pt x="1514" y="913"/>
                    </a:lnTo>
                    <a:lnTo>
                      <a:pt x="1478" y="1023"/>
                    </a:lnTo>
                    <a:lnTo>
                      <a:pt x="818" y="1023"/>
                    </a:lnTo>
                    <a:lnTo>
                      <a:pt x="818" y="919"/>
                    </a:lnTo>
                    <a:cubicBezTo>
                      <a:pt x="818" y="900"/>
                      <a:pt x="803" y="885"/>
                      <a:pt x="785" y="885"/>
                    </a:cubicBezTo>
                    <a:cubicBezTo>
                      <a:pt x="766" y="885"/>
                      <a:pt x="751" y="900"/>
                      <a:pt x="751" y="919"/>
                    </a:cubicBezTo>
                    <a:lnTo>
                      <a:pt x="751" y="1023"/>
                    </a:lnTo>
                    <a:lnTo>
                      <a:pt x="191" y="1023"/>
                    </a:lnTo>
                    <a:lnTo>
                      <a:pt x="191" y="906"/>
                    </a:lnTo>
                    <a:cubicBezTo>
                      <a:pt x="191" y="888"/>
                      <a:pt x="176" y="873"/>
                      <a:pt x="158" y="873"/>
                    </a:cubicBezTo>
                    <a:cubicBezTo>
                      <a:pt x="139" y="873"/>
                      <a:pt x="124" y="888"/>
                      <a:pt x="124" y="906"/>
                    </a:cubicBezTo>
                    <a:lnTo>
                      <a:pt x="124" y="1023"/>
                    </a:lnTo>
                    <a:lnTo>
                      <a:pt x="33" y="1023"/>
                    </a:lnTo>
                    <a:cubicBezTo>
                      <a:pt x="15" y="1023"/>
                      <a:pt x="0" y="1038"/>
                      <a:pt x="0" y="1057"/>
                    </a:cubicBezTo>
                    <a:cubicBezTo>
                      <a:pt x="0" y="1075"/>
                      <a:pt x="15" y="1090"/>
                      <a:pt x="33" y="1090"/>
                    </a:cubicBezTo>
                    <a:lnTo>
                      <a:pt x="2094" y="1090"/>
                    </a:lnTo>
                    <a:lnTo>
                      <a:pt x="2234" y="1090"/>
                    </a:lnTo>
                    <a:cubicBezTo>
                      <a:pt x="2246" y="1109"/>
                      <a:pt x="2267" y="1123"/>
                      <a:pt x="2292" y="1123"/>
                    </a:cubicBezTo>
                    <a:cubicBezTo>
                      <a:pt x="2330" y="1123"/>
                      <a:pt x="2362" y="1091"/>
                      <a:pt x="2362" y="1053"/>
                    </a:cubicBezTo>
                    <a:cubicBezTo>
                      <a:pt x="2362" y="1015"/>
                      <a:pt x="2330" y="984"/>
                      <a:pt x="2292" y="984"/>
                    </a:cubicBezTo>
                    <a:cubicBezTo>
                      <a:pt x="2264" y="984"/>
                      <a:pt x="2241" y="1000"/>
                      <a:pt x="2230" y="1023"/>
                    </a:cubicBezTo>
                    <a:lnTo>
                      <a:pt x="2127" y="1023"/>
                    </a:lnTo>
                    <a:lnTo>
                      <a:pt x="2127" y="897"/>
                    </a:lnTo>
                    <a:cubicBezTo>
                      <a:pt x="2176" y="873"/>
                      <a:pt x="2209" y="822"/>
                      <a:pt x="2209" y="765"/>
                    </a:cubicBezTo>
                    <a:lnTo>
                      <a:pt x="2209" y="699"/>
                    </a:lnTo>
                    <a:lnTo>
                      <a:pt x="2531" y="699"/>
                    </a:lnTo>
                    <a:lnTo>
                      <a:pt x="2531" y="992"/>
                    </a:lnTo>
                    <a:cubicBezTo>
                      <a:pt x="2510" y="1004"/>
                      <a:pt x="2495" y="1027"/>
                      <a:pt x="2495" y="1053"/>
                    </a:cubicBezTo>
                    <a:cubicBezTo>
                      <a:pt x="2495" y="1091"/>
                      <a:pt x="2526" y="1123"/>
                      <a:pt x="2565" y="1123"/>
                    </a:cubicBezTo>
                    <a:cubicBezTo>
                      <a:pt x="2603" y="1123"/>
                      <a:pt x="2634" y="1091"/>
                      <a:pt x="2634" y="1053"/>
                    </a:cubicBezTo>
                    <a:cubicBezTo>
                      <a:pt x="2634" y="1027"/>
                      <a:pt x="2619" y="1004"/>
                      <a:pt x="2598" y="993"/>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grpSp>
        <p:grpSp>
          <p:nvGrpSpPr>
            <p:cNvPr id="27" name="组合 327"/>
            <p:cNvGrpSpPr>
              <a:grpSpLocks/>
            </p:cNvGrpSpPr>
            <p:nvPr/>
          </p:nvGrpSpPr>
          <p:grpSpPr bwMode="gray">
            <a:xfrm>
              <a:off x="5045471" y="4316881"/>
              <a:ext cx="455613" cy="844550"/>
              <a:chOff x="727075" y="3775076"/>
              <a:chExt cx="406400" cy="754063"/>
            </a:xfrm>
          </p:grpSpPr>
          <p:sp>
            <p:nvSpPr>
              <p:cNvPr id="36" name="Freeform 95"/>
              <p:cNvSpPr>
                <a:spLocks/>
              </p:cNvSpPr>
              <p:nvPr/>
            </p:nvSpPr>
            <p:spPr bwMode="gray">
              <a:xfrm>
                <a:off x="727075" y="3775076"/>
                <a:ext cx="406400" cy="739775"/>
              </a:xfrm>
              <a:custGeom>
                <a:avLst/>
                <a:gdLst>
                  <a:gd name="T0" fmla="*/ 2147483646 w 967"/>
                  <a:gd name="T1" fmla="*/ 2147483646 h 1760"/>
                  <a:gd name="T2" fmla="*/ 2147483646 w 967"/>
                  <a:gd name="T3" fmla="*/ 2147483646 h 1760"/>
                  <a:gd name="T4" fmla="*/ 2147483646 w 967"/>
                  <a:gd name="T5" fmla="*/ 2147483646 h 1760"/>
                  <a:gd name="T6" fmla="*/ 2147483646 w 967"/>
                  <a:gd name="T7" fmla="*/ 2147483646 h 1760"/>
                  <a:gd name="T8" fmla="*/ 2147483646 w 967"/>
                  <a:gd name="T9" fmla="*/ 2147483646 h 1760"/>
                  <a:gd name="T10" fmla="*/ 2147483646 w 967"/>
                  <a:gd name="T11" fmla="*/ 2147483646 h 1760"/>
                  <a:gd name="T12" fmla="*/ 2147483646 w 967"/>
                  <a:gd name="T13" fmla="*/ 2147483646 h 1760"/>
                  <a:gd name="T14" fmla="*/ 2147483646 w 967"/>
                  <a:gd name="T15" fmla="*/ 2147483646 h 1760"/>
                  <a:gd name="T16" fmla="*/ 2147483646 w 967"/>
                  <a:gd name="T17" fmla="*/ 2147483646 h 1760"/>
                  <a:gd name="T18" fmla="*/ 2147483646 w 967"/>
                  <a:gd name="T19" fmla="*/ 2147483646 h 1760"/>
                  <a:gd name="T20" fmla="*/ 2147483646 w 967"/>
                  <a:gd name="T21" fmla="*/ 2147483646 h 1760"/>
                  <a:gd name="T22" fmla="*/ 2147483646 w 967"/>
                  <a:gd name="T23" fmla="*/ 2147483646 h 1760"/>
                  <a:gd name="T24" fmla="*/ 2147483646 w 967"/>
                  <a:gd name="T25" fmla="*/ 2147483646 h 1760"/>
                  <a:gd name="T26" fmla="*/ 2147483646 w 967"/>
                  <a:gd name="T27" fmla="*/ 2147483646 h 1760"/>
                  <a:gd name="T28" fmla="*/ 2147483646 w 967"/>
                  <a:gd name="T29" fmla="*/ 2147483646 h 1760"/>
                  <a:gd name="T30" fmla="*/ 0 w 967"/>
                  <a:gd name="T31" fmla="*/ 2147483646 h 1760"/>
                  <a:gd name="T32" fmla="*/ 0 w 967"/>
                  <a:gd name="T33" fmla="*/ 2147483646 h 1760"/>
                  <a:gd name="T34" fmla="*/ 2147483646 w 967"/>
                  <a:gd name="T35" fmla="*/ 0 h 1760"/>
                  <a:gd name="T36" fmla="*/ 2147483646 w 967"/>
                  <a:gd name="T37" fmla="*/ 0 h 1760"/>
                  <a:gd name="T38" fmla="*/ 2147483646 w 967"/>
                  <a:gd name="T39" fmla="*/ 2147483646 h 1760"/>
                  <a:gd name="T40" fmla="*/ 2147483646 w 967"/>
                  <a:gd name="T41" fmla="*/ 2147483646 h 1760"/>
                  <a:gd name="T42" fmla="*/ 2147483646 w 967"/>
                  <a:gd name="T43" fmla="*/ 2147483646 h 17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7"/>
                  <a:gd name="T67" fmla="*/ 0 h 1760"/>
                  <a:gd name="T68" fmla="*/ 967 w 967"/>
                  <a:gd name="T69" fmla="*/ 1760 h 17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7" h="1760">
                    <a:moveTo>
                      <a:pt x="854" y="1760"/>
                    </a:moveTo>
                    <a:lnTo>
                      <a:pt x="854" y="1760"/>
                    </a:lnTo>
                    <a:lnTo>
                      <a:pt x="585" y="1760"/>
                    </a:lnTo>
                    <a:lnTo>
                      <a:pt x="585" y="1693"/>
                    </a:lnTo>
                    <a:lnTo>
                      <a:pt x="854" y="1693"/>
                    </a:lnTo>
                    <a:cubicBezTo>
                      <a:pt x="879" y="1693"/>
                      <a:pt x="900" y="1672"/>
                      <a:pt x="900" y="1647"/>
                    </a:cubicBezTo>
                    <a:lnTo>
                      <a:pt x="900" y="113"/>
                    </a:lnTo>
                    <a:cubicBezTo>
                      <a:pt x="900" y="88"/>
                      <a:pt x="879" y="67"/>
                      <a:pt x="854" y="67"/>
                    </a:cubicBezTo>
                    <a:lnTo>
                      <a:pt x="113" y="67"/>
                    </a:lnTo>
                    <a:cubicBezTo>
                      <a:pt x="88" y="67"/>
                      <a:pt x="67" y="88"/>
                      <a:pt x="67" y="113"/>
                    </a:cubicBezTo>
                    <a:lnTo>
                      <a:pt x="67" y="1647"/>
                    </a:lnTo>
                    <a:cubicBezTo>
                      <a:pt x="67" y="1672"/>
                      <a:pt x="88" y="1693"/>
                      <a:pt x="113" y="1693"/>
                    </a:cubicBezTo>
                    <a:lnTo>
                      <a:pt x="385" y="1693"/>
                    </a:lnTo>
                    <a:lnTo>
                      <a:pt x="385" y="1760"/>
                    </a:lnTo>
                    <a:lnTo>
                      <a:pt x="113" y="1760"/>
                    </a:lnTo>
                    <a:cubicBezTo>
                      <a:pt x="51" y="1760"/>
                      <a:pt x="0" y="1709"/>
                      <a:pt x="0" y="1647"/>
                    </a:cubicBezTo>
                    <a:lnTo>
                      <a:pt x="0" y="113"/>
                    </a:lnTo>
                    <a:cubicBezTo>
                      <a:pt x="0" y="51"/>
                      <a:pt x="51" y="0"/>
                      <a:pt x="113" y="0"/>
                    </a:cubicBezTo>
                    <a:lnTo>
                      <a:pt x="854" y="0"/>
                    </a:lnTo>
                    <a:cubicBezTo>
                      <a:pt x="916" y="0"/>
                      <a:pt x="967" y="51"/>
                      <a:pt x="967" y="113"/>
                    </a:cubicBezTo>
                    <a:lnTo>
                      <a:pt x="967" y="1647"/>
                    </a:lnTo>
                    <a:cubicBezTo>
                      <a:pt x="967" y="1709"/>
                      <a:pt x="916" y="1760"/>
                      <a:pt x="854" y="176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37" name="Freeform 96"/>
              <p:cNvSpPr>
                <a:spLocks noEditPoints="1"/>
              </p:cNvSpPr>
              <p:nvPr/>
            </p:nvSpPr>
            <p:spPr bwMode="gray">
              <a:xfrm>
                <a:off x="798513" y="3886201"/>
                <a:ext cx="263525" cy="120650"/>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38" name="Freeform 97"/>
              <p:cNvSpPr>
                <a:spLocks noEditPoints="1"/>
              </p:cNvSpPr>
              <p:nvPr/>
            </p:nvSpPr>
            <p:spPr bwMode="gray">
              <a:xfrm>
                <a:off x="798513" y="4043363"/>
                <a:ext cx="263525" cy="122238"/>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39" name="Freeform 98"/>
              <p:cNvSpPr>
                <a:spLocks/>
              </p:cNvSpPr>
              <p:nvPr/>
            </p:nvSpPr>
            <p:spPr bwMode="gray">
              <a:xfrm>
                <a:off x="996950" y="4202113"/>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0" name="Freeform 99"/>
              <p:cNvSpPr>
                <a:spLocks/>
              </p:cNvSpPr>
              <p:nvPr/>
            </p:nvSpPr>
            <p:spPr bwMode="gray">
              <a:xfrm>
                <a:off x="996950" y="4256088"/>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1" name="Freeform 100"/>
              <p:cNvSpPr>
                <a:spLocks/>
              </p:cNvSpPr>
              <p:nvPr/>
            </p:nvSpPr>
            <p:spPr bwMode="gray">
              <a:xfrm>
                <a:off x="8572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42" name="Freeform 101"/>
              <p:cNvSpPr>
                <a:spLocks/>
              </p:cNvSpPr>
              <p:nvPr/>
            </p:nvSpPr>
            <p:spPr bwMode="gray">
              <a:xfrm>
                <a:off x="9461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cxnSp>
          <p:nvCxnSpPr>
            <p:cNvPr id="28" name="Straight Arrow Connector 44"/>
            <p:cNvCxnSpPr/>
            <p:nvPr/>
          </p:nvCxnSpPr>
          <p:spPr bwMode="gray">
            <a:xfrm>
              <a:off x="2919672" y="4041068"/>
              <a:ext cx="0" cy="548957"/>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9" name="TextBox 46"/>
            <p:cNvSpPr txBox="1"/>
            <p:nvPr/>
          </p:nvSpPr>
          <p:spPr bwMode="gray">
            <a:xfrm>
              <a:off x="2584165" y="5265204"/>
              <a:ext cx="60852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NDE</a:t>
              </a:r>
              <a:endParaRPr lang="en-US" altLang="zh-CN" dirty="0">
                <a:latin typeface="Huawei Sans" panose="020C0503030203020204" pitchFamily="34" charset="0"/>
              </a:endParaRPr>
            </a:p>
          </p:txBody>
        </p:sp>
        <p:sp>
          <p:nvSpPr>
            <p:cNvPr id="30" name="TextBox 48"/>
            <p:cNvSpPr txBox="1"/>
            <p:nvPr/>
          </p:nvSpPr>
          <p:spPr bwMode="gray">
            <a:xfrm>
              <a:off x="4973022" y="5265204"/>
              <a:ext cx="56845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NSC</a:t>
              </a:r>
              <a:endParaRPr lang="en-US" altLang="zh-CN" dirty="0">
                <a:latin typeface="Huawei Sans" panose="020C0503030203020204" pitchFamily="34" charset="0"/>
              </a:endParaRPr>
            </a:p>
          </p:txBody>
        </p:sp>
        <p:sp>
          <p:nvSpPr>
            <p:cNvPr id="31" name="TextBox 53"/>
            <p:cNvSpPr txBox="1"/>
            <p:nvPr/>
          </p:nvSpPr>
          <p:spPr bwMode="gray">
            <a:xfrm>
              <a:off x="7785457" y="5265204"/>
              <a:ext cx="61814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NDA</a:t>
              </a:r>
              <a:endParaRPr lang="en-US" altLang="zh-CN" dirty="0">
                <a:latin typeface="Huawei Sans" panose="020C0503030203020204" pitchFamily="34" charset="0"/>
              </a:endParaRPr>
            </a:p>
          </p:txBody>
        </p:sp>
        <p:cxnSp>
          <p:nvCxnSpPr>
            <p:cNvPr id="32" name="Straight Arrow Connector 54"/>
            <p:cNvCxnSpPr/>
            <p:nvPr/>
          </p:nvCxnSpPr>
          <p:spPr bwMode="gray">
            <a:xfrm flipV="1">
              <a:off x="3293153" y="4887839"/>
              <a:ext cx="1679869" cy="1"/>
            </a:xfrm>
            <a:prstGeom prst="straightConnector1">
              <a:avLst/>
            </a:prstGeom>
            <a:solidFill>
              <a:schemeClr val="accent1"/>
            </a:solidFill>
            <a:ln w="76200" cap="flat" cmpd="sng" algn="ctr">
              <a:solidFill>
                <a:srgbClr val="FFD17D"/>
              </a:solidFill>
              <a:prstDash val="solid"/>
              <a:round/>
              <a:headEnd type="none" w="med" len="med"/>
              <a:tailEnd type="triangle"/>
            </a:ln>
            <a:effectLst/>
          </p:spPr>
        </p:cxnSp>
        <p:cxnSp>
          <p:nvCxnSpPr>
            <p:cNvPr id="33" name="Straight Arrow Connector 55"/>
            <p:cNvCxnSpPr/>
            <p:nvPr/>
          </p:nvCxnSpPr>
          <p:spPr bwMode="gray">
            <a:xfrm flipV="1">
              <a:off x="5578773" y="4887839"/>
              <a:ext cx="1679869" cy="1"/>
            </a:xfrm>
            <a:prstGeom prst="straightConnector1">
              <a:avLst/>
            </a:prstGeom>
            <a:solidFill>
              <a:schemeClr val="accent1"/>
            </a:solidFill>
            <a:ln w="76200" cap="flat" cmpd="sng" algn="ctr">
              <a:solidFill>
                <a:srgbClr val="FFD17D"/>
              </a:solidFill>
              <a:prstDash val="solid"/>
              <a:round/>
              <a:headEnd type="none" w="med" len="med"/>
              <a:tailEnd type="triangle"/>
            </a:ln>
            <a:effectLst/>
          </p:spPr>
        </p:cxnSp>
        <p:sp>
          <p:nvSpPr>
            <p:cNvPr id="34" name="TextBox 56"/>
            <p:cNvSpPr txBox="1"/>
            <p:nvPr/>
          </p:nvSpPr>
          <p:spPr bwMode="gray">
            <a:xfrm>
              <a:off x="3067775" y="4242832"/>
              <a:ext cx="1793877" cy="55032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Statistics records</a:t>
              </a:r>
              <a:endParaRPr lang="en-US" altLang="zh-CN" sz="1600" dirty="0">
                <a:latin typeface="Huawei Sans" panose="020C0503030203020204" pitchFamily="34" charset="0"/>
              </a:endParaRPr>
            </a:p>
            <a:p>
              <a:pPr algn="ctr" fontAlgn="ctr"/>
              <a:r>
                <a:rPr lang="en-US" sz="1400" dirty="0">
                  <a:latin typeface="Huawei Sans" panose="020C0503030203020204" pitchFamily="34" charset="0"/>
                </a:rPr>
                <a:t>V5/v8/v9</a:t>
              </a:r>
              <a:endParaRPr lang="en-US" altLang="zh-CN" sz="1400" dirty="0">
                <a:latin typeface="Huawei Sans" panose="020C0503030203020204" pitchFamily="34" charset="0"/>
              </a:endParaRPr>
            </a:p>
          </p:txBody>
        </p:sp>
        <p:sp>
          <p:nvSpPr>
            <p:cNvPr id="35" name="TextBox 57"/>
            <p:cNvSpPr txBox="1"/>
            <p:nvPr/>
          </p:nvSpPr>
          <p:spPr bwMode="gray">
            <a:xfrm>
              <a:off x="2262907" y="4149410"/>
              <a:ext cx="62295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a:latin typeface="Huawei Sans" panose="020C0503030203020204" pitchFamily="34" charset="0"/>
                </a:rPr>
                <a:t>Flow</a:t>
              </a:r>
              <a:endParaRPr lang="en-US" altLang="zh-CN" dirty="0">
                <a:latin typeface="Huawei Sans" panose="020C0503030203020204" pitchFamily="34" charset="0"/>
              </a:endParaRPr>
            </a:p>
          </p:txBody>
        </p:sp>
      </p:grpSp>
      <p:grpSp>
        <p:nvGrpSpPr>
          <p:cNvPr id="51" name="组合 8444"/>
          <p:cNvGrpSpPr/>
          <p:nvPr/>
        </p:nvGrpSpPr>
        <p:grpSpPr bwMode="gray">
          <a:xfrm>
            <a:off x="1109430" y="4593605"/>
            <a:ext cx="602062" cy="471197"/>
            <a:chOff x="5811838" y="914400"/>
            <a:chExt cx="536574" cy="420688"/>
          </a:xfrm>
          <a:solidFill>
            <a:srgbClr val="3C3C3B"/>
          </a:solidFill>
        </p:grpSpPr>
        <p:sp>
          <p:nvSpPr>
            <p:cNvPr id="52"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3"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4"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5"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6"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grpSp>
      <p:grpSp>
        <p:nvGrpSpPr>
          <p:cNvPr id="57" name="组合 8447"/>
          <p:cNvGrpSpPr/>
          <p:nvPr/>
        </p:nvGrpSpPr>
        <p:grpSpPr bwMode="gray">
          <a:xfrm>
            <a:off x="3641696" y="4641614"/>
            <a:ext cx="769502" cy="473744"/>
            <a:chOff x="7445375" y="2132013"/>
            <a:chExt cx="1184276" cy="484188"/>
          </a:xfrm>
          <a:solidFill>
            <a:srgbClr val="3C3C3B"/>
          </a:solidFill>
        </p:grpSpPr>
        <p:sp>
          <p:nvSpPr>
            <p:cNvPr id="58" name="Freeform 160"/>
            <p:cNvSpPr>
              <a:spLocks noEditPoints="1"/>
            </p:cNvSpPr>
            <p:nvPr/>
          </p:nvSpPr>
          <p:spPr bwMode="gray">
            <a:xfrm>
              <a:off x="7445375" y="2154238"/>
              <a:ext cx="228600" cy="336550"/>
            </a:xfrm>
            <a:custGeom>
              <a:avLst/>
              <a:gdLst>
                <a:gd name="T0" fmla="*/ 52 w 528"/>
                <a:gd name="T1" fmla="*/ 630 h 782"/>
                <a:gd name="T2" fmla="*/ 264 w 528"/>
                <a:gd name="T3" fmla="*/ 688 h 782"/>
                <a:gd name="T4" fmla="*/ 475 w 528"/>
                <a:gd name="T5" fmla="*/ 630 h 782"/>
                <a:gd name="T6" fmla="*/ 52 w 528"/>
                <a:gd name="T7" fmla="*/ 630 h 782"/>
                <a:gd name="T8" fmla="*/ 264 w 528"/>
                <a:gd name="T9" fmla="*/ 53 h 782"/>
                <a:gd name="T10" fmla="*/ 264 w 528"/>
                <a:gd name="T11" fmla="*/ 252 h 782"/>
                <a:gd name="T12" fmla="*/ 264 w 528"/>
                <a:gd name="T13" fmla="*/ 53 h 782"/>
                <a:gd name="T14" fmla="*/ 264 w 528"/>
                <a:gd name="T15" fmla="*/ 353 h 782"/>
                <a:gd name="T16" fmla="*/ 52 w 528"/>
                <a:gd name="T17" fmla="*/ 245 h 782"/>
                <a:gd name="T18" fmla="*/ 475 w 528"/>
                <a:gd name="T19" fmla="*/ 245 h 782"/>
                <a:gd name="T20" fmla="*/ 264 w 528"/>
                <a:gd name="T21" fmla="*/ 353 h 782"/>
                <a:gd name="T22" fmla="*/ 475 w 528"/>
                <a:gd name="T23" fmla="*/ 347 h 782"/>
                <a:gd name="T24" fmla="*/ 52 w 528"/>
                <a:gd name="T25" fmla="*/ 347 h 782"/>
                <a:gd name="T26" fmla="*/ 264 w 528"/>
                <a:gd name="T27" fmla="*/ 406 h 782"/>
                <a:gd name="T28" fmla="*/ 475 w 528"/>
                <a:gd name="T29" fmla="*/ 347 h 782"/>
                <a:gd name="T30" fmla="*/ 475 w 528"/>
                <a:gd name="T31" fmla="*/ 441 h 782"/>
                <a:gd name="T32" fmla="*/ 52 w 528"/>
                <a:gd name="T33" fmla="*/ 441 h 782"/>
                <a:gd name="T34" fmla="*/ 264 w 528"/>
                <a:gd name="T35" fmla="*/ 500 h 782"/>
                <a:gd name="T36" fmla="*/ 475 w 528"/>
                <a:gd name="T37" fmla="*/ 441 h 782"/>
                <a:gd name="T38" fmla="*/ 475 w 528"/>
                <a:gd name="T39" fmla="*/ 536 h 782"/>
                <a:gd name="T40" fmla="*/ 52 w 528"/>
                <a:gd name="T41" fmla="*/ 536 h 782"/>
                <a:gd name="T42" fmla="*/ 264 w 528"/>
                <a:gd name="T43" fmla="*/ 594 h 782"/>
                <a:gd name="T44" fmla="*/ 475 w 528"/>
                <a:gd name="T45" fmla="*/ 536 h 782"/>
                <a:gd name="T46" fmla="*/ 528 w 528"/>
                <a:gd name="T47" fmla="*/ 630 h 782"/>
                <a:gd name="T48" fmla="*/ 528 w 528"/>
                <a:gd name="T49" fmla="*/ 441 h 782"/>
                <a:gd name="T50" fmla="*/ 528 w 528"/>
                <a:gd name="T51" fmla="*/ 348 h 782"/>
                <a:gd name="T52" fmla="*/ 528 w 528"/>
                <a:gd name="T53" fmla="*/ 160 h 782"/>
                <a:gd name="T54" fmla="*/ 528 w 528"/>
                <a:gd name="T55" fmla="*/ 152 h 782"/>
                <a:gd name="T56" fmla="*/ 0 w 528"/>
                <a:gd name="T57" fmla="*/ 152 h 782"/>
                <a:gd name="T58" fmla="*/ 0 w 528"/>
                <a:gd name="T59" fmla="*/ 160 h 782"/>
                <a:gd name="T60" fmla="*/ 0 w 528"/>
                <a:gd name="T61" fmla="*/ 254 h 782"/>
                <a:gd name="T62" fmla="*/ 264 w 528"/>
                <a:gd name="T63" fmla="*/ 78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8" h="782">
                  <a:moveTo>
                    <a:pt x="52" y="630"/>
                  </a:moveTo>
                  <a:lnTo>
                    <a:pt x="52" y="630"/>
                  </a:lnTo>
                  <a:lnTo>
                    <a:pt x="52" y="628"/>
                  </a:lnTo>
                  <a:cubicBezTo>
                    <a:pt x="100" y="665"/>
                    <a:pt x="176" y="688"/>
                    <a:pt x="264" y="688"/>
                  </a:cubicBezTo>
                  <a:cubicBezTo>
                    <a:pt x="351" y="688"/>
                    <a:pt x="427" y="665"/>
                    <a:pt x="475" y="628"/>
                  </a:cubicBezTo>
                  <a:lnTo>
                    <a:pt x="475" y="630"/>
                  </a:lnTo>
                  <a:cubicBezTo>
                    <a:pt x="475" y="677"/>
                    <a:pt x="388" y="730"/>
                    <a:pt x="264" y="730"/>
                  </a:cubicBezTo>
                  <a:cubicBezTo>
                    <a:pt x="139" y="730"/>
                    <a:pt x="52" y="677"/>
                    <a:pt x="52" y="630"/>
                  </a:cubicBezTo>
                  <a:close/>
                  <a:moveTo>
                    <a:pt x="264" y="53"/>
                  </a:moveTo>
                  <a:lnTo>
                    <a:pt x="264" y="53"/>
                  </a:lnTo>
                  <a:cubicBezTo>
                    <a:pt x="388" y="53"/>
                    <a:pt x="475" y="105"/>
                    <a:pt x="475" y="152"/>
                  </a:cubicBezTo>
                  <a:cubicBezTo>
                    <a:pt x="475" y="200"/>
                    <a:pt x="388" y="252"/>
                    <a:pt x="264" y="252"/>
                  </a:cubicBezTo>
                  <a:cubicBezTo>
                    <a:pt x="139" y="252"/>
                    <a:pt x="52" y="200"/>
                    <a:pt x="52" y="152"/>
                  </a:cubicBezTo>
                  <a:cubicBezTo>
                    <a:pt x="52" y="105"/>
                    <a:pt x="139" y="53"/>
                    <a:pt x="264" y="53"/>
                  </a:cubicBezTo>
                  <a:close/>
                  <a:moveTo>
                    <a:pt x="264" y="353"/>
                  </a:moveTo>
                  <a:lnTo>
                    <a:pt x="264" y="353"/>
                  </a:lnTo>
                  <a:cubicBezTo>
                    <a:pt x="139" y="353"/>
                    <a:pt x="52" y="300"/>
                    <a:pt x="52" y="253"/>
                  </a:cubicBezTo>
                  <a:lnTo>
                    <a:pt x="52" y="245"/>
                  </a:lnTo>
                  <a:cubicBezTo>
                    <a:pt x="100" y="282"/>
                    <a:pt x="176" y="305"/>
                    <a:pt x="264" y="305"/>
                  </a:cubicBezTo>
                  <a:cubicBezTo>
                    <a:pt x="351" y="305"/>
                    <a:pt x="427" y="282"/>
                    <a:pt x="475" y="245"/>
                  </a:cubicBezTo>
                  <a:lnTo>
                    <a:pt x="475" y="253"/>
                  </a:lnTo>
                  <a:cubicBezTo>
                    <a:pt x="475" y="300"/>
                    <a:pt x="388" y="353"/>
                    <a:pt x="264" y="353"/>
                  </a:cubicBezTo>
                  <a:close/>
                  <a:moveTo>
                    <a:pt x="475" y="347"/>
                  </a:moveTo>
                  <a:lnTo>
                    <a:pt x="475" y="347"/>
                  </a:lnTo>
                  <a:cubicBezTo>
                    <a:pt x="475" y="394"/>
                    <a:pt x="388" y="447"/>
                    <a:pt x="264" y="447"/>
                  </a:cubicBezTo>
                  <a:cubicBezTo>
                    <a:pt x="139" y="447"/>
                    <a:pt x="52" y="394"/>
                    <a:pt x="52" y="347"/>
                  </a:cubicBezTo>
                  <a:lnTo>
                    <a:pt x="52" y="346"/>
                  </a:lnTo>
                  <a:cubicBezTo>
                    <a:pt x="100" y="382"/>
                    <a:pt x="176" y="406"/>
                    <a:pt x="264" y="406"/>
                  </a:cubicBezTo>
                  <a:cubicBezTo>
                    <a:pt x="351" y="406"/>
                    <a:pt x="427" y="382"/>
                    <a:pt x="475" y="346"/>
                  </a:cubicBezTo>
                  <a:lnTo>
                    <a:pt x="475" y="347"/>
                  </a:lnTo>
                  <a:close/>
                  <a:moveTo>
                    <a:pt x="475" y="441"/>
                  </a:moveTo>
                  <a:lnTo>
                    <a:pt x="475" y="441"/>
                  </a:lnTo>
                  <a:cubicBezTo>
                    <a:pt x="475" y="489"/>
                    <a:pt x="388" y="541"/>
                    <a:pt x="264" y="541"/>
                  </a:cubicBezTo>
                  <a:cubicBezTo>
                    <a:pt x="139" y="541"/>
                    <a:pt x="52" y="489"/>
                    <a:pt x="52" y="441"/>
                  </a:cubicBezTo>
                  <a:lnTo>
                    <a:pt x="52" y="440"/>
                  </a:lnTo>
                  <a:cubicBezTo>
                    <a:pt x="100" y="476"/>
                    <a:pt x="176" y="500"/>
                    <a:pt x="264" y="500"/>
                  </a:cubicBezTo>
                  <a:cubicBezTo>
                    <a:pt x="351" y="500"/>
                    <a:pt x="427" y="476"/>
                    <a:pt x="475" y="440"/>
                  </a:cubicBezTo>
                  <a:lnTo>
                    <a:pt x="475" y="441"/>
                  </a:lnTo>
                  <a:close/>
                  <a:moveTo>
                    <a:pt x="475" y="536"/>
                  </a:moveTo>
                  <a:lnTo>
                    <a:pt x="475" y="536"/>
                  </a:lnTo>
                  <a:cubicBezTo>
                    <a:pt x="475" y="583"/>
                    <a:pt x="388" y="635"/>
                    <a:pt x="264" y="635"/>
                  </a:cubicBezTo>
                  <a:cubicBezTo>
                    <a:pt x="139" y="635"/>
                    <a:pt x="52" y="583"/>
                    <a:pt x="52" y="536"/>
                  </a:cubicBezTo>
                  <a:lnTo>
                    <a:pt x="52" y="534"/>
                  </a:lnTo>
                  <a:cubicBezTo>
                    <a:pt x="100" y="571"/>
                    <a:pt x="176" y="594"/>
                    <a:pt x="264" y="594"/>
                  </a:cubicBezTo>
                  <a:cubicBezTo>
                    <a:pt x="351" y="594"/>
                    <a:pt x="427" y="571"/>
                    <a:pt x="475" y="534"/>
                  </a:cubicBezTo>
                  <a:lnTo>
                    <a:pt x="475" y="536"/>
                  </a:lnTo>
                  <a:close/>
                  <a:moveTo>
                    <a:pt x="528" y="630"/>
                  </a:moveTo>
                  <a:lnTo>
                    <a:pt x="528" y="630"/>
                  </a:lnTo>
                  <a:lnTo>
                    <a:pt x="528" y="442"/>
                  </a:lnTo>
                  <a:lnTo>
                    <a:pt x="528" y="441"/>
                  </a:lnTo>
                  <a:lnTo>
                    <a:pt x="528" y="348"/>
                  </a:lnTo>
                  <a:lnTo>
                    <a:pt x="528" y="348"/>
                  </a:lnTo>
                  <a:lnTo>
                    <a:pt x="528" y="347"/>
                  </a:lnTo>
                  <a:lnTo>
                    <a:pt x="528" y="160"/>
                  </a:lnTo>
                  <a:lnTo>
                    <a:pt x="527" y="160"/>
                  </a:lnTo>
                  <a:cubicBezTo>
                    <a:pt x="528" y="157"/>
                    <a:pt x="528" y="155"/>
                    <a:pt x="528" y="152"/>
                  </a:cubicBezTo>
                  <a:cubicBezTo>
                    <a:pt x="528" y="67"/>
                    <a:pt x="412" y="0"/>
                    <a:pt x="264" y="0"/>
                  </a:cubicBezTo>
                  <a:cubicBezTo>
                    <a:pt x="116" y="0"/>
                    <a:pt x="0" y="67"/>
                    <a:pt x="0" y="152"/>
                  </a:cubicBezTo>
                  <a:cubicBezTo>
                    <a:pt x="0" y="154"/>
                    <a:pt x="0" y="155"/>
                    <a:pt x="0" y="156"/>
                  </a:cubicBezTo>
                  <a:cubicBezTo>
                    <a:pt x="0" y="157"/>
                    <a:pt x="0" y="159"/>
                    <a:pt x="0" y="160"/>
                  </a:cubicBezTo>
                  <a:lnTo>
                    <a:pt x="0" y="253"/>
                  </a:lnTo>
                  <a:lnTo>
                    <a:pt x="0" y="254"/>
                  </a:lnTo>
                  <a:lnTo>
                    <a:pt x="0" y="630"/>
                  </a:lnTo>
                  <a:cubicBezTo>
                    <a:pt x="0" y="715"/>
                    <a:pt x="116" y="782"/>
                    <a:pt x="264" y="782"/>
                  </a:cubicBezTo>
                  <a:cubicBezTo>
                    <a:pt x="412" y="782"/>
                    <a:pt x="528" y="715"/>
                    <a:pt x="528" y="630"/>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59" name="Freeform 161"/>
            <p:cNvSpPr>
              <a:spLocks noEditPoints="1"/>
            </p:cNvSpPr>
            <p:nvPr/>
          </p:nvSpPr>
          <p:spPr bwMode="gray">
            <a:xfrm>
              <a:off x="7715250" y="2154238"/>
              <a:ext cx="228600" cy="336550"/>
            </a:xfrm>
            <a:custGeom>
              <a:avLst/>
              <a:gdLst>
                <a:gd name="T0" fmla="*/ 264 w 529"/>
                <a:gd name="T1" fmla="*/ 53 h 782"/>
                <a:gd name="T2" fmla="*/ 264 w 529"/>
                <a:gd name="T3" fmla="*/ 252 h 782"/>
                <a:gd name="T4" fmla="*/ 264 w 529"/>
                <a:gd name="T5" fmla="*/ 53 h 782"/>
                <a:gd name="T6" fmla="*/ 264 w 529"/>
                <a:gd name="T7" fmla="*/ 353 h 782"/>
                <a:gd name="T8" fmla="*/ 53 w 529"/>
                <a:gd name="T9" fmla="*/ 245 h 782"/>
                <a:gd name="T10" fmla="*/ 476 w 529"/>
                <a:gd name="T11" fmla="*/ 245 h 782"/>
                <a:gd name="T12" fmla="*/ 264 w 529"/>
                <a:gd name="T13" fmla="*/ 353 h 782"/>
                <a:gd name="T14" fmla="*/ 476 w 529"/>
                <a:gd name="T15" fmla="*/ 347 h 782"/>
                <a:gd name="T16" fmla="*/ 53 w 529"/>
                <a:gd name="T17" fmla="*/ 347 h 782"/>
                <a:gd name="T18" fmla="*/ 264 w 529"/>
                <a:gd name="T19" fmla="*/ 406 h 782"/>
                <a:gd name="T20" fmla="*/ 476 w 529"/>
                <a:gd name="T21" fmla="*/ 347 h 782"/>
                <a:gd name="T22" fmla="*/ 476 w 529"/>
                <a:gd name="T23" fmla="*/ 441 h 782"/>
                <a:gd name="T24" fmla="*/ 53 w 529"/>
                <a:gd name="T25" fmla="*/ 441 h 782"/>
                <a:gd name="T26" fmla="*/ 264 w 529"/>
                <a:gd name="T27" fmla="*/ 500 h 782"/>
                <a:gd name="T28" fmla="*/ 476 w 529"/>
                <a:gd name="T29" fmla="*/ 441 h 782"/>
                <a:gd name="T30" fmla="*/ 476 w 529"/>
                <a:gd name="T31" fmla="*/ 536 h 782"/>
                <a:gd name="T32" fmla="*/ 53 w 529"/>
                <a:gd name="T33" fmla="*/ 536 h 782"/>
                <a:gd name="T34" fmla="*/ 264 w 529"/>
                <a:gd name="T35" fmla="*/ 594 h 782"/>
                <a:gd name="T36" fmla="*/ 476 w 529"/>
                <a:gd name="T37" fmla="*/ 536 h 782"/>
                <a:gd name="T38" fmla="*/ 476 w 529"/>
                <a:gd name="T39" fmla="*/ 630 h 782"/>
                <a:gd name="T40" fmla="*/ 53 w 529"/>
                <a:gd name="T41" fmla="*/ 630 h 782"/>
                <a:gd name="T42" fmla="*/ 264 w 529"/>
                <a:gd name="T43" fmla="*/ 688 h 782"/>
                <a:gd name="T44" fmla="*/ 476 w 529"/>
                <a:gd name="T45" fmla="*/ 630 h 782"/>
                <a:gd name="T46" fmla="*/ 264 w 529"/>
                <a:gd name="T47" fmla="*/ 782 h 782"/>
                <a:gd name="T48" fmla="*/ 529 w 529"/>
                <a:gd name="T49" fmla="*/ 442 h 782"/>
                <a:gd name="T50" fmla="*/ 529 w 529"/>
                <a:gd name="T51" fmla="*/ 348 h 782"/>
                <a:gd name="T52" fmla="*/ 529 w 529"/>
                <a:gd name="T53" fmla="*/ 347 h 782"/>
                <a:gd name="T54" fmla="*/ 528 w 529"/>
                <a:gd name="T55" fmla="*/ 160 h 782"/>
                <a:gd name="T56" fmla="*/ 264 w 529"/>
                <a:gd name="T57" fmla="*/ 0 h 782"/>
                <a:gd name="T58" fmla="*/ 1 w 529"/>
                <a:gd name="T59" fmla="*/ 156 h 782"/>
                <a:gd name="T60" fmla="*/ 0 w 529"/>
                <a:gd name="T61" fmla="*/ 253 h 782"/>
                <a:gd name="T62" fmla="*/ 0 w 529"/>
                <a:gd name="T63" fmla="*/ 63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9" h="782">
                  <a:moveTo>
                    <a:pt x="264" y="53"/>
                  </a:moveTo>
                  <a:lnTo>
                    <a:pt x="264" y="53"/>
                  </a:lnTo>
                  <a:cubicBezTo>
                    <a:pt x="389" y="53"/>
                    <a:pt x="476" y="105"/>
                    <a:pt x="476" y="152"/>
                  </a:cubicBezTo>
                  <a:cubicBezTo>
                    <a:pt x="476" y="200"/>
                    <a:pt x="389" y="252"/>
                    <a:pt x="264" y="252"/>
                  </a:cubicBezTo>
                  <a:cubicBezTo>
                    <a:pt x="140" y="252"/>
                    <a:pt x="53" y="200"/>
                    <a:pt x="53" y="152"/>
                  </a:cubicBezTo>
                  <a:cubicBezTo>
                    <a:pt x="53" y="105"/>
                    <a:pt x="140" y="53"/>
                    <a:pt x="264" y="53"/>
                  </a:cubicBezTo>
                  <a:close/>
                  <a:moveTo>
                    <a:pt x="264" y="353"/>
                  </a:moveTo>
                  <a:lnTo>
                    <a:pt x="264" y="353"/>
                  </a:lnTo>
                  <a:cubicBezTo>
                    <a:pt x="140" y="353"/>
                    <a:pt x="53" y="300"/>
                    <a:pt x="53" y="253"/>
                  </a:cubicBezTo>
                  <a:lnTo>
                    <a:pt x="53" y="245"/>
                  </a:lnTo>
                  <a:cubicBezTo>
                    <a:pt x="101" y="282"/>
                    <a:pt x="177" y="305"/>
                    <a:pt x="264" y="305"/>
                  </a:cubicBezTo>
                  <a:cubicBezTo>
                    <a:pt x="352" y="305"/>
                    <a:pt x="428" y="282"/>
                    <a:pt x="476" y="245"/>
                  </a:cubicBezTo>
                  <a:lnTo>
                    <a:pt x="476" y="253"/>
                  </a:lnTo>
                  <a:cubicBezTo>
                    <a:pt x="476" y="300"/>
                    <a:pt x="389" y="353"/>
                    <a:pt x="264" y="353"/>
                  </a:cubicBezTo>
                  <a:close/>
                  <a:moveTo>
                    <a:pt x="476" y="347"/>
                  </a:moveTo>
                  <a:lnTo>
                    <a:pt x="476" y="347"/>
                  </a:lnTo>
                  <a:cubicBezTo>
                    <a:pt x="476" y="394"/>
                    <a:pt x="389" y="447"/>
                    <a:pt x="264" y="447"/>
                  </a:cubicBezTo>
                  <a:cubicBezTo>
                    <a:pt x="140" y="447"/>
                    <a:pt x="53" y="394"/>
                    <a:pt x="53" y="347"/>
                  </a:cubicBezTo>
                  <a:lnTo>
                    <a:pt x="53" y="346"/>
                  </a:lnTo>
                  <a:cubicBezTo>
                    <a:pt x="101" y="382"/>
                    <a:pt x="177" y="406"/>
                    <a:pt x="264" y="406"/>
                  </a:cubicBezTo>
                  <a:cubicBezTo>
                    <a:pt x="352" y="406"/>
                    <a:pt x="428" y="382"/>
                    <a:pt x="476" y="346"/>
                  </a:cubicBezTo>
                  <a:lnTo>
                    <a:pt x="476" y="347"/>
                  </a:lnTo>
                  <a:close/>
                  <a:moveTo>
                    <a:pt x="476" y="441"/>
                  </a:moveTo>
                  <a:lnTo>
                    <a:pt x="476" y="441"/>
                  </a:lnTo>
                  <a:cubicBezTo>
                    <a:pt x="476" y="489"/>
                    <a:pt x="389" y="541"/>
                    <a:pt x="264" y="541"/>
                  </a:cubicBezTo>
                  <a:cubicBezTo>
                    <a:pt x="140" y="541"/>
                    <a:pt x="53" y="489"/>
                    <a:pt x="53" y="441"/>
                  </a:cubicBezTo>
                  <a:lnTo>
                    <a:pt x="53" y="440"/>
                  </a:lnTo>
                  <a:cubicBezTo>
                    <a:pt x="101" y="476"/>
                    <a:pt x="177" y="500"/>
                    <a:pt x="264" y="500"/>
                  </a:cubicBezTo>
                  <a:cubicBezTo>
                    <a:pt x="352" y="500"/>
                    <a:pt x="428" y="476"/>
                    <a:pt x="476" y="440"/>
                  </a:cubicBezTo>
                  <a:lnTo>
                    <a:pt x="476" y="441"/>
                  </a:lnTo>
                  <a:close/>
                  <a:moveTo>
                    <a:pt x="476" y="536"/>
                  </a:moveTo>
                  <a:lnTo>
                    <a:pt x="476" y="536"/>
                  </a:lnTo>
                  <a:cubicBezTo>
                    <a:pt x="476" y="583"/>
                    <a:pt x="389" y="635"/>
                    <a:pt x="264" y="635"/>
                  </a:cubicBezTo>
                  <a:cubicBezTo>
                    <a:pt x="140" y="635"/>
                    <a:pt x="53" y="583"/>
                    <a:pt x="53" y="536"/>
                  </a:cubicBezTo>
                  <a:lnTo>
                    <a:pt x="53" y="534"/>
                  </a:lnTo>
                  <a:cubicBezTo>
                    <a:pt x="101" y="571"/>
                    <a:pt x="177" y="594"/>
                    <a:pt x="264" y="594"/>
                  </a:cubicBezTo>
                  <a:cubicBezTo>
                    <a:pt x="352" y="594"/>
                    <a:pt x="428" y="571"/>
                    <a:pt x="476" y="534"/>
                  </a:cubicBezTo>
                  <a:lnTo>
                    <a:pt x="476" y="536"/>
                  </a:lnTo>
                  <a:close/>
                  <a:moveTo>
                    <a:pt x="476" y="630"/>
                  </a:moveTo>
                  <a:lnTo>
                    <a:pt x="476" y="630"/>
                  </a:lnTo>
                  <a:cubicBezTo>
                    <a:pt x="476" y="677"/>
                    <a:pt x="389" y="730"/>
                    <a:pt x="264" y="730"/>
                  </a:cubicBezTo>
                  <a:cubicBezTo>
                    <a:pt x="140" y="730"/>
                    <a:pt x="53" y="677"/>
                    <a:pt x="53" y="630"/>
                  </a:cubicBezTo>
                  <a:lnTo>
                    <a:pt x="53" y="628"/>
                  </a:lnTo>
                  <a:cubicBezTo>
                    <a:pt x="101" y="665"/>
                    <a:pt x="177" y="688"/>
                    <a:pt x="264" y="688"/>
                  </a:cubicBezTo>
                  <a:cubicBezTo>
                    <a:pt x="352" y="688"/>
                    <a:pt x="428" y="665"/>
                    <a:pt x="476" y="628"/>
                  </a:cubicBezTo>
                  <a:lnTo>
                    <a:pt x="476" y="630"/>
                  </a:lnTo>
                  <a:close/>
                  <a:moveTo>
                    <a:pt x="264" y="782"/>
                  </a:moveTo>
                  <a:lnTo>
                    <a:pt x="264" y="782"/>
                  </a:lnTo>
                  <a:cubicBezTo>
                    <a:pt x="413" y="782"/>
                    <a:pt x="529" y="715"/>
                    <a:pt x="529" y="630"/>
                  </a:cubicBezTo>
                  <a:lnTo>
                    <a:pt x="529" y="442"/>
                  </a:lnTo>
                  <a:lnTo>
                    <a:pt x="529" y="441"/>
                  </a:lnTo>
                  <a:lnTo>
                    <a:pt x="529" y="348"/>
                  </a:lnTo>
                  <a:lnTo>
                    <a:pt x="529" y="348"/>
                  </a:lnTo>
                  <a:lnTo>
                    <a:pt x="529" y="347"/>
                  </a:lnTo>
                  <a:lnTo>
                    <a:pt x="529" y="160"/>
                  </a:lnTo>
                  <a:lnTo>
                    <a:pt x="528" y="160"/>
                  </a:lnTo>
                  <a:cubicBezTo>
                    <a:pt x="528" y="157"/>
                    <a:pt x="529" y="155"/>
                    <a:pt x="529" y="152"/>
                  </a:cubicBezTo>
                  <a:cubicBezTo>
                    <a:pt x="529" y="67"/>
                    <a:pt x="413" y="0"/>
                    <a:pt x="264" y="0"/>
                  </a:cubicBezTo>
                  <a:cubicBezTo>
                    <a:pt x="116" y="0"/>
                    <a:pt x="0" y="67"/>
                    <a:pt x="0" y="152"/>
                  </a:cubicBezTo>
                  <a:cubicBezTo>
                    <a:pt x="0" y="154"/>
                    <a:pt x="1" y="155"/>
                    <a:pt x="1" y="156"/>
                  </a:cubicBezTo>
                  <a:cubicBezTo>
                    <a:pt x="0" y="157"/>
                    <a:pt x="0" y="159"/>
                    <a:pt x="0" y="160"/>
                  </a:cubicBezTo>
                  <a:lnTo>
                    <a:pt x="0" y="253"/>
                  </a:lnTo>
                  <a:lnTo>
                    <a:pt x="0" y="254"/>
                  </a:lnTo>
                  <a:lnTo>
                    <a:pt x="0" y="630"/>
                  </a:lnTo>
                  <a:cubicBezTo>
                    <a:pt x="0" y="715"/>
                    <a:pt x="116" y="782"/>
                    <a:pt x="264" y="782"/>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sp>
          <p:nvSpPr>
            <p:cNvPr id="60" name="Freeform 162"/>
            <p:cNvSpPr>
              <a:spLocks noEditPoints="1"/>
            </p:cNvSpPr>
            <p:nvPr/>
          </p:nvSpPr>
          <p:spPr bwMode="gray">
            <a:xfrm>
              <a:off x="7491413" y="2132013"/>
              <a:ext cx="1138238" cy="484188"/>
            </a:xfrm>
            <a:custGeom>
              <a:avLst/>
              <a:gdLst>
                <a:gd name="T0" fmla="*/ 2209 w 2634"/>
                <a:gd name="T1" fmla="*/ 531 h 1123"/>
                <a:gd name="T2" fmla="*/ 2531 w 2634"/>
                <a:gd name="T3" fmla="*/ 632 h 1123"/>
                <a:gd name="T4" fmla="*/ 2209 w 2634"/>
                <a:gd name="T5" fmla="*/ 531 h 1123"/>
                <a:gd name="T6" fmla="*/ 2060 w 2634"/>
                <a:gd name="T7" fmla="*/ 847 h 1123"/>
                <a:gd name="T8" fmla="*/ 1248 w 2634"/>
                <a:gd name="T9" fmla="*/ 765 h 1123"/>
                <a:gd name="T10" fmla="*/ 2142 w 2634"/>
                <a:gd name="T11" fmla="*/ 762 h 1123"/>
                <a:gd name="T12" fmla="*/ 2142 w 2634"/>
                <a:gd name="T13" fmla="*/ 765 h 1123"/>
                <a:gd name="T14" fmla="*/ 2061 w 2634"/>
                <a:gd name="T15" fmla="*/ 1023 h 1123"/>
                <a:gd name="T16" fmla="*/ 1866 w 2634"/>
                <a:gd name="T17" fmla="*/ 1023 h 1123"/>
                <a:gd name="T18" fmla="*/ 2060 w 2634"/>
                <a:gd name="T19" fmla="*/ 913 h 1123"/>
                <a:gd name="T20" fmla="*/ 2061 w 2634"/>
                <a:gd name="T21" fmla="*/ 1023 h 1123"/>
                <a:gd name="T22" fmla="*/ 1584 w 2634"/>
                <a:gd name="T23" fmla="*/ 913 h 1123"/>
                <a:gd name="T24" fmla="*/ 1796 w 2634"/>
                <a:gd name="T25" fmla="*/ 1023 h 1123"/>
                <a:gd name="T26" fmla="*/ 1584 w 2634"/>
                <a:gd name="T27" fmla="*/ 913 h 1123"/>
                <a:gd name="T28" fmla="*/ 1330 w 2634"/>
                <a:gd name="T29" fmla="*/ 237 h 1123"/>
                <a:gd name="T30" fmla="*/ 2142 w 2634"/>
                <a:gd name="T31" fmla="*/ 319 h 1123"/>
                <a:gd name="T32" fmla="*/ 2142 w 2634"/>
                <a:gd name="T33" fmla="*/ 696 h 1123"/>
                <a:gd name="T34" fmla="*/ 1248 w 2634"/>
                <a:gd name="T35" fmla="*/ 319 h 1123"/>
                <a:gd name="T36" fmla="*/ 2127 w 2634"/>
                <a:gd name="T37" fmla="*/ 66 h 1123"/>
                <a:gd name="T38" fmla="*/ 2531 w 2634"/>
                <a:gd name="T39" fmla="*/ 66 h 1123"/>
                <a:gd name="T40" fmla="*/ 2207 w 2634"/>
                <a:gd name="T41" fmla="*/ 298 h 1123"/>
                <a:gd name="T42" fmla="*/ 2127 w 2634"/>
                <a:gd name="T43" fmla="*/ 66 h 1123"/>
                <a:gd name="T44" fmla="*/ 2209 w 2634"/>
                <a:gd name="T45" fmla="*/ 364 h 1123"/>
                <a:gd name="T46" fmla="*/ 2531 w 2634"/>
                <a:gd name="T47" fmla="*/ 465 h 1123"/>
                <a:gd name="T48" fmla="*/ 2209 w 2634"/>
                <a:gd name="T49" fmla="*/ 364 h 1123"/>
                <a:gd name="T50" fmla="*/ 2598 w 2634"/>
                <a:gd name="T51" fmla="*/ 993 h 1123"/>
                <a:gd name="T52" fmla="*/ 2565 w 2634"/>
                <a:gd name="T53" fmla="*/ 0 h 1123"/>
                <a:gd name="T54" fmla="*/ 2061 w 2634"/>
                <a:gd name="T55" fmla="*/ 33 h 1123"/>
                <a:gd name="T56" fmla="*/ 2060 w 2634"/>
                <a:gd name="T57" fmla="*/ 171 h 1123"/>
                <a:gd name="T58" fmla="*/ 1181 w 2634"/>
                <a:gd name="T59" fmla="*/ 319 h 1123"/>
                <a:gd name="T60" fmla="*/ 1330 w 2634"/>
                <a:gd name="T61" fmla="*/ 913 h 1123"/>
                <a:gd name="T62" fmla="*/ 1478 w 2634"/>
                <a:gd name="T63" fmla="*/ 1023 h 1123"/>
                <a:gd name="T64" fmla="*/ 818 w 2634"/>
                <a:gd name="T65" fmla="*/ 919 h 1123"/>
                <a:gd name="T66" fmla="*/ 751 w 2634"/>
                <a:gd name="T67" fmla="*/ 919 h 1123"/>
                <a:gd name="T68" fmla="*/ 191 w 2634"/>
                <a:gd name="T69" fmla="*/ 1023 h 1123"/>
                <a:gd name="T70" fmla="*/ 158 w 2634"/>
                <a:gd name="T71" fmla="*/ 873 h 1123"/>
                <a:gd name="T72" fmla="*/ 124 w 2634"/>
                <a:gd name="T73" fmla="*/ 1023 h 1123"/>
                <a:gd name="T74" fmla="*/ 0 w 2634"/>
                <a:gd name="T75" fmla="*/ 1057 h 1123"/>
                <a:gd name="T76" fmla="*/ 2094 w 2634"/>
                <a:gd name="T77" fmla="*/ 1090 h 1123"/>
                <a:gd name="T78" fmla="*/ 2292 w 2634"/>
                <a:gd name="T79" fmla="*/ 1123 h 1123"/>
                <a:gd name="T80" fmla="*/ 2292 w 2634"/>
                <a:gd name="T81" fmla="*/ 984 h 1123"/>
                <a:gd name="T82" fmla="*/ 2127 w 2634"/>
                <a:gd name="T83" fmla="*/ 1023 h 1123"/>
                <a:gd name="T84" fmla="*/ 2209 w 2634"/>
                <a:gd name="T85" fmla="*/ 765 h 1123"/>
                <a:gd name="T86" fmla="*/ 2531 w 2634"/>
                <a:gd name="T87" fmla="*/ 699 h 1123"/>
                <a:gd name="T88" fmla="*/ 2495 w 2634"/>
                <a:gd name="T89" fmla="*/ 1053 h 1123"/>
                <a:gd name="T90" fmla="*/ 2634 w 2634"/>
                <a:gd name="T91" fmla="*/ 105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4" h="1123">
                  <a:moveTo>
                    <a:pt x="2209" y="531"/>
                  </a:moveTo>
                  <a:lnTo>
                    <a:pt x="2209" y="531"/>
                  </a:lnTo>
                  <a:lnTo>
                    <a:pt x="2531" y="531"/>
                  </a:lnTo>
                  <a:lnTo>
                    <a:pt x="2531" y="632"/>
                  </a:lnTo>
                  <a:lnTo>
                    <a:pt x="2209" y="632"/>
                  </a:lnTo>
                  <a:lnTo>
                    <a:pt x="2209" y="531"/>
                  </a:lnTo>
                  <a:close/>
                  <a:moveTo>
                    <a:pt x="2060" y="847"/>
                  </a:moveTo>
                  <a:lnTo>
                    <a:pt x="2060" y="847"/>
                  </a:lnTo>
                  <a:lnTo>
                    <a:pt x="1330" y="847"/>
                  </a:lnTo>
                  <a:cubicBezTo>
                    <a:pt x="1285" y="847"/>
                    <a:pt x="1248" y="810"/>
                    <a:pt x="1248" y="765"/>
                  </a:cubicBezTo>
                  <a:lnTo>
                    <a:pt x="1248" y="762"/>
                  </a:lnTo>
                  <a:lnTo>
                    <a:pt x="2142" y="762"/>
                  </a:lnTo>
                  <a:cubicBezTo>
                    <a:pt x="2142" y="762"/>
                    <a:pt x="2142" y="762"/>
                    <a:pt x="2142" y="762"/>
                  </a:cubicBezTo>
                  <a:lnTo>
                    <a:pt x="2142" y="765"/>
                  </a:lnTo>
                  <a:cubicBezTo>
                    <a:pt x="2142" y="810"/>
                    <a:pt x="2105" y="847"/>
                    <a:pt x="2060" y="847"/>
                  </a:cubicBezTo>
                  <a:close/>
                  <a:moveTo>
                    <a:pt x="2061" y="1023"/>
                  </a:moveTo>
                  <a:lnTo>
                    <a:pt x="2061" y="1023"/>
                  </a:lnTo>
                  <a:lnTo>
                    <a:pt x="1866" y="1023"/>
                  </a:lnTo>
                  <a:lnTo>
                    <a:pt x="1830" y="913"/>
                  </a:lnTo>
                  <a:lnTo>
                    <a:pt x="2060" y="913"/>
                  </a:lnTo>
                  <a:cubicBezTo>
                    <a:pt x="2060" y="913"/>
                    <a:pt x="2061" y="913"/>
                    <a:pt x="2061" y="913"/>
                  </a:cubicBezTo>
                  <a:lnTo>
                    <a:pt x="2061" y="1023"/>
                  </a:lnTo>
                  <a:close/>
                  <a:moveTo>
                    <a:pt x="1584" y="913"/>
                  </a:moveTo>
                  <a:lnTo>
                    <a:pt x="1584" y="913"/>
                  </a:lnTo>
                  <a:lnTo>
                    <a:pt x="1760" y="913"/>
                  </a:lnTo>
                  <a:lnTo>
                    <a:pt x="1796" y="1023"/>
                  </a:lnTo>
                  <a:lnTo>
                    <a:pt x="1548" y="1023"/>
                  </a:lnTo>
                  <a:lnTo>
                    <a:pt x="1584" y="913"/>
                  </a:lnTo>
                  <a:close/>
                  <a:moveTo>
                    <a:pt x="1330" y="237"/>
                  </a:moveTo>
                  <a:lnTo>
                    <a:pt x="1330" y="237"/>
                  </a:lnTo>
                  <a:lnTo>
                    <a:pt x="2060" y="237"/>
                  </a:lnTo>
                  <a:cubicBezTo>
                    <a:pt x="2105" y="237"/>
                    <a:pt x="2142" y="274"/>
                    <a:pt x="2142" y="319"/>
                  </a:cubicBezTo>
                  <a:lnTo>
                    <a:pt x="2142" y="696"/>
                  </a:lnTo>
                  <a:cubicBezTo>
                    <a:pt x="2142" y="696"/>
                    <a:pt x="2142" y="696"/>
                    <a:pt x="2142" y="696"/>
                  </a:cubicBezTo>
                  <a:lnTo>
                    <a:pt x="1248" y="696"/>
                  </a:lnTo>
                  <a:lnTo>
                    <a:pt x="1248" y="319"/>
                  </a:lnTo>
                  <a:cubicBezTo>
                    <a:pt x="1248" y="274"/>
                    <a:pt x="1285" y="237"/>
                    <a:pt x="1330" y="237"/>
                  </a:cubicBezTo>
                  <a:close/>
                  <a:moveTo>
                    <a:pt x="2127" y="66"/>
                  </a:moveTo>
                  <a:lnTo>
                    <a:pt x="2127" y="66"/>
                  </a:lnTo>
                  <a:lnTo>
                    <a:pt x="2531" y="66"/>
                  </a:lnTo>
                  <a:lnTo>
                    <a:pt x="2531" y="298"/>
                  </a:lnTo>
                  <a:lnTo>
                    <a:pt x="2207" y="298"/>
                  </a:lnTo>
                  <a:cubicBezTo>
                    <a:pt x="2200" y="249"/>
                    <a:pt x="2169" y="208"/>
                    <a:pt x="2127" y="187"/>
                  </a:cubicBezTo>
                  <a:lnTo>
                    <a:pt x="2127" y="66"/>
                  </a:lnTo>
                  <a:close/>
                  <a:moveTo>
                    <a:pt x="2209" y="364"/>
                  </a:moveTo>
                  <a:lnTo>
                    <a:pt x="2209" y="364"/>
                  </a:lnTo>
                  <a:lnTo>
                    <a:pt x="2531" y="364"/>
                  </a:lnTo>
                  <a:lnTo>
                    <a:pt x="2531" y="465"/>
                  </a:lnTo>
                  <a:lnTo>
                    <a:pt x="2209" y="465"/>
                  </a:lnTo>
                  <a:lnTo>
                    <a:pt x="2209" y="364"/>
                  </a:lnTo>
                  <a:close/>
                  <a:moveTo>
                    <a:pt x="2598" y="993"/>
                  </a:moveTo>
                  <a:lnTo>
                    <a:pt x="2598" y="993"/>
                  </a:lnTo>
                  <a:lnTo>
                    <a:pt x="2598" y="33"/>
                  </a:lnTo>
                  <a:cubicBezTo>
                    <a:pt x="2598" y="14"/>
                    <a:pt x="2583" y="0"/>
                    <a:pt x="2565" y="0"/>
                  </a:cubicBezTo>
                  <a:lnTo>
                    <a:pt x="2094" y="0"/>
                  </a:lnTo>
                  <a:cubicBezTo>
                    <a:pt x="2076" y="0"/>
                    <a:pt x="2061" y="14"/>
                    <a:pt x="2061" y="33"/>
                  </a:cubicBezTo>
                  <a:lnTo>
                    <a:pt x="2061" y="171"/>
                  </a:lnTo>
                  <a:cubicBezTo>
                    <a:pt x="2061" y="171"/>
                    <a:pt x="2060" y="171"/>
                    <a:pt x="2060" y="171"/>
                  </a:cubicBezTo>
                  <a:lnTo>
                    <a:pt x="1330" y="171"/>
                  </a:lnTo>
                  <a:cubicBezTo>
                    <a:pt x="1248" y="171"/>
                    <a:pt x="1181" y="237"/>
                    <a:pt x="1181" y="319"/>
                  </a:cubicBezTo>
                  <a:lnTo>
                    <a:pt x="1181" y="765"/>
                  </a:lnTo>
                  <a:cubicBezTo>
                    <a:pt x="1181" y="847"/>
                    <a:pt x="1248" y="913"/>
                    <a:pt x="1330" y="913"/>
                  </a:cubicBezTo>
                  <a:lnTo>
                    <a:pt x="1514" y="913"/>
                  </a:lnTo>
                  <a:lnTo>
                    <a:pt x="1478" y="1023"/>
                  </a:lnTo>
                  <a:lnTo>
                    <a:pt x="818" y="1023"/>
                  </a:lnTo>
                  <a:lnTo>
                    <a:pt x="818" y="919"/>
                  </a:lnTo>
                  <a:cubicBezTo>
                    <a:pt x="818" y="900"/>
                    <a:pt x="803" y="885"/>
                    <a:pt x="785" y="885"/>
                  </a:cubicBezTo>
                  <a:cubicBezTo>
                    <a:pt x="766" y="885"/>
                    <a:pt x="751" y="900"/>
                    <a:pt x="751" y="919"/>
                  </a:cubicBezTo>
                  <a:lnTo>
                    <a:pt x="751" y="1023"/>
                  </a:lnTo>
                  <a:lnTo>
                    <a:pt x="191" y="1023"/>
                  </a:lnTo>
                  <a:lnTo>
                    <a:pt x="191" y="906"/>
                  </a:lnTo>
                  <a:cubicBezTo>
                    <a:pt x="191" y="888"/>
                    <a:pt x="176" y="873"/>
                    <a:pt x="158" y="873"/>
                  </a:cubicBezTo>
                  <a:cubicBezTo>
                    <a:pt x="139" y="873"/>
                    <a:pt x="124" y="888"/>
                    <a:pt x="124" y="906"/>
                  </a:cubicBezTo>
                  <a:lnTo>
                    <a:pt x="124" y="1023"/>
                  </a:lnTo>
                  <a:lnTo>
                    <a:pt x="33" y="1023"/>
                  </a:lnTo>
                  <a:cubicBezTo>
                    <a:pt x="15" y="1023"/>
                    <a:pt x="0" y="1038"/>
                    <a:pt x="0" y="1057"/>
                  </a:cubicBezTo>
                  <a:cubicBezTo>
                    <a:pt x="0" y="1075"/>
                    <a:pt x="15" y="1090"/>
                    <a:pt x="33" y="1090"/>
                  </a:cubicBezTo>
                  <a:lnTo>
                    <a:pt x="2094" y="1090"/>
                  </a:lnTo>
                  <a:lnTo>
                    <a:pt x="2234" y="1090"/>
                  </a:lnTo>
                  <a:cubicBezTo>
                    <a:pt x="2246" y="1109"/>
                    <a:pt x="2267" y="1123"/>
                    <a:pt x="2292" y="1123"/>
                  </a:cubicBezTo>
                  <a:cubicBezTo>
                    <a:pt x="2330" y="1123"/>
                    <a:pt x="2362" y="1091"/>
                    <a:pt x="2362" y="1053"/>
                  </a:cubicBezTo>
                  <a:cubicBezTo>
                    <a:pt x="2362" y="1015"/>
                    <a:pt x="2330" y="984"/>
                    <a:pt x="2292" y="984"/>
                  </a:cubicBezTo>
                  <a:cubicBezTo>
                    <a:pt x="2264" y="984"/>
                    <a:pt x="2241" y="1000"/>
                    <a:pt x="2230" y="1023"/>
                  </a:cubicBezTo>
                  <a:lnTo>
                    <a:pt x="2127" y="1023"/>
                  </a:lnTo>
                  <a:lnTo>
                    <a:pt x="2127" y="897"/>
                  </a:lnTo>
                  <a:cubicBezTo>
                    <a:pt x="2176" y="873"/>
                    <a:pt x="2209" y="822"/>
                    <a:pt x="2209" y="765"/>
                  </a:cubicBezTo>
                  <a:lnTo>
                    <a:pt x="2209" y="699"/>
                  </a:lnTo>
                  <a:lnTo>
                    <a:pt x="2531" y="699"/>
                  </a:lnTo>
                  <a:lnTo>
                    <a:pt x="2531" y="992"/>
                  </a:lnTo>
                  <a:cubicBezTo>
                    <a:pt x="2510" y="1004"/>
                    <a:pt x="2495" y="1027"/>
                    <a:pt x="2495" y="1053"/>
                  </a:cubicBezTo>
                  <a:cubicBezTo>
                    <a:pt x="2495" y="1091"/>
                    <a:pt x="2526" y="1123"/>
                    <a:pt x="2565" y="1123"/>
                  </a:cubicBezTo>
                  <a:cubicBezTo>
                    <a:pt x="2603" y="1123"/>
                    <a:pt x="2634" y="1091"/>
                    <a:pt x="2634" y="1053"/>
                  </a:cubicBezTo>
                  <a:cubicBezTo>
                    <a:pt x="2634" y="1027"/>
                    <a:pt x="2619" y="1004"/>
                    <a:pt x="2598" y="993"/>
                  </a:cubicBezTo>
                  <a:close/>
                </a:path>
              </a:pathLst>
            </a:custGeom>
            <a:grpFill/>
            <a:ln w="0">
              <a:noFill/>
              <a:prstDash val="solid"/>
              <a:round/>
              <a:headEnd/>
              <a:tailEnd/>
            </a:ln>
          </p:spPr>
          <p:txBody>
            <a:bodyPr/>
            <a:lstStyle/>
            <a:p>
              <a:pPr defTabSz="511816" eaLnBrk="1" fontAlgn="ctr" hangingPunct="1">
                <a:defRPr/>
              </a:pPr>
              <a:endParaRPr lang="en-US" altLang="zh-CN" dirty="0">
                <a:latin typeface="Huawei Sans" panose="020C0503030203020204" pitchFamily="34" charset="0"/>
              </a:endParaRPr>
            </a:p>
          </p:txBody>
        </p:sp>
      </p:grpSp>
      <p:grpSp>
        <p:nvGrpSpPr>
          <p:cNvPr id="61" name="组合 327"/>
          <p:cNvGrpSpPr>
            <a:grpSpLocks/>
          </p:cNvGrpSpPr>
          <p:nvPr/>
        </p:nvGrpSpPr>
        <p:grpSpPr bwMode="gray">
          <a:xfrm>
            <a:off x="2516598" y="4493222"/>
            <a:ext cx="375524" cy="701730"/>
            <a:chOff x="727075" y="3775076"/>
            <a:chExt cx="406400" cy="754063"/>
          </a:xfrm>
        </p:grpSpPr>
        <p:sp>
          <p:nvSpPr>
            <p:cNvPr id="62" name="Freeform 95"/>
            <p:cNvSpPr>
              <a:spLocks/>
            </p:cNvSpPr>
            <p:nvPr/>
          </p:nvSpPr>
          <p:spPr bwMode="gray">
            <a:xfrm>
              <a:off x="727075" y="3775076"/>
              <a:ext cx="406400" cy="739775"/>
            </a:xfrm>
            <a:custGeom>
              <a:avLst/>
              <a:gdLst>
                <a:gd name="T0" fmla="*/ 2147483646 w 967"/>
                <a:gd name="T1" fmla="*/ 2147483646 h 1760"/>
                <a:gd name="T2" fmla="*/ 2147483646 w 967"/>
                <a:gd name="T3" fmla="*/ 2147483646 h 1760"/>
                <a:gd name="T4" fmla="*/ 2147483646 w 967"/>
                <a:gd name="T5" fmla="*/ 2147483646 h 1760"/>
                <a:gd name="T6" fmla="*/ 2147483646 w 967"/>
                <a:gd name="T7" fmla="*/ 2147483646 h 1760"/>
                <a:gd name="T8" fmla="*/ 2147483646 w 967"/>
                <a:gd name="T9" fmla="*/ 2147483646 h 1760"/>
                <a:gd name="T10" fmla="*/ 2147483646 w 967"/>
                <a:gd name="T11" fmla="*/ 2147483646 h 1760"/>
                <a:gd name="T12" fmla="*/ 2147483646 w 967"/>
                <a:gd name="T13" fmla="*/ 2147483646 h 1760"/>
                <a:gd name="T14" fmla="*/ 2147483646 w 967"/>
                <a:gd name="T15" fmla="*/ 2147483646 h 1760"/>
                <a:gd name="T16" fmla="*/ 2147483646 w 967"/>
                <a:gd name="T17" fmla="*/ 2147483646 h 1760"/>
                <a:gd name="T18" fmla="*/ 2147483646 w 967"/>
                <a:gd name="T19" fmla="*/ 2147483646 h 1760"/>
                <a:gd name="T20" fmla="*/ 2147483646 w 967"/>
                <a:gd name="T21" fmla="*/ 2147483646 h 1760"/>
                <a:gd name="T22" fmla="*/ 2147483646 w 967"/>
                <a:gd name="T23" fmla="*/ 2147483646 h 1760"/>
                <a:gd name="T24" fmla="*/ 2147483646 w 967"/>
                <a:gd name="T25" fmla="*/ 2147483646 h 1760"/>
                <a:gd name="T26" fmla="*/ 2147483646 w 967"/>
                <a:gd name="T27" fmla="*/ 2147483646 h 1760"/>
                <a:gd name="T28" fmla="*/ 2147483646 w 967"/>
                <a:gd name="T29" fmla="*/ 2147483646 h 1760"/>
                <a:gd name="T30" fmla="*/ 0 w 967"/>
                <a:gd name="T31" fmla="*/ 2147483646 h 1760"/>
                <a:gd name="T32" fmla="*/ 0 w 967"/>
                <a:gd name="T33" fmla="*/ 2147483646 h 1760"/>
                <a:gd name="T34" fmla="*/ 2147483646 w 967"/>
                <a:gd name="T35" fmla="*/ 0 h 1760"/>
                <a:gd name="T36" fmla="*/ 2147483646 w 967"/>
                <a:gd name="T37" fmla="*/ 0 h 1760"/>
                <a:gd name="T38" fmla="*/ 2147483646 w 967"/>
                <a:gd name="T39" fmla="*/ 2147483646 h 1760"/>
                <a:gd name="T40" fmla="*/ 2147483646 w 967"/>
                <a:gd name="T41" fmla="*/ 2147483646 h 1760"/>
                <a:gd name="T42" fmla="*/ 2147483646 w 967"/>
                <a:gd name="T43" fmla="*/ 2147483646 h 17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7"/>
                <a:gd name="T67" fmla="*/ 0 h 1760"/>
                <a:gd name="T68" fmla="*/ 967 w 967"/>
                <a:gd name="T69" fmla="*/ 1760 h 17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7" h="1760">
                  <a:moveTo>
                    <a:pt x="854" y="1760"/>
                  </a:moveTo>
                  <a:lnTo>
                    <a:pt x="854" y="1760"/>
                  </a:lnTo>
                  <a:lnTo>
                    <a:pt x="585" y="1760"/>
                  </a:lnTo>
                  <a:lnTo>
                    <a:pt x="585" y="1693"/>
                  </a:lnTo>
                  <a:lnTo>
                    <a:pt x="854" y="1693"/>
                  </a:lnTo>
                  <a:cubicBezTo>
                    <a:pt x="879" y="1693"/>
                    <a:pt x="900" y="1672"/>
                    <a:pt x="900" y="1647"/>
                  </a:cubicBezTo>
                  <a:lnTo>
                    <a:pt x="900" y="113"/>
                  </a:lnTo>
                  <a:cubicBezTo>
                    <a:pt x="900" y="88"/>
                    <a:pt x="879" y="67"/>
                    <a:pt x="854" y="67"/>
                  </a:cubicBezTo>
                  <a:lnTo>
                    <a:pt x="113" y="67"/>
                  </a:lnTo>
                  <a:cubicBezTo>
                    <a:pt x="88" y="67"/>
                    <a:pt x="67" y="88"/>
                    <a:pt x="67" y="113"/>
                  </a:cubicBezTo>
                  <a:lnTo>
                    <a:pt x="67" y="1647"/>
                  </a:lnTo>
                  <a:cubicBezTo>
                    <a:pt x="67" y="1672"/>
                    <a:pt x="88" y="1693"/>
                    <a:pt x="113" y="1693"/>
                  </a:cubicBezTo>
                  <a:lnTo>
                    <a:pt x="385" y="1693"/>
                  </a:lnTo>
                  <a:lnTo>
                    <a:pt x="385" y="1760"/>
                  </a:lnTo>
                  <a:lnTo>
                    <a:pt x="113" y="1760"/>
                  </a:lnTo>
                  <a:cubicBezTo>
                    <a:pt x="51" y="1760"/>
                    <a:pt x="0" y="1709"/>
                    <a:pt x="0" y="1647"/>
                  </a:cubicBezTo>
                  <a:lnTo>
                    <a:pt x="0" y="113"/>
                  </a:lnTo>
                  <a:cubicBezTo>
                    <a:pt x="0" y="51"/>
                    <a:pt x="51" y="0"/>
                    <a:pt x="113" y="0"/>
                  </a:cubicBezTo>
                  <a:lnTo>
                    <a:pt x="854" y="0"/>
                  </a:lnTo>
                  <a:cubicBezTo>
                    <a:pt x="916" y="0"/>
                    <a:pt x="967" y="51"/>
                    <a:pt x="967" y="113"/>
                  </a:cubicBezTo>
                  <a:lnTo>
                    <a:pt x="967" y="1647"/>
                  </a:lnTo>
                  <a:cubicBezTo>
                    <a:pt x="967" y="1709"/>
                    <a:pt x="916" y="1760"/>
                    <a:pt x="854" y="176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3" name="Freeform 96"/>
            <p:cNvSpPr>
              <a:spLocks noEditPoints="1"/>
            </p:cNvSpPr>
            <p:nvPr/>
          </p:nvSpPr>
          <p:spPr bwMode="gray">
            <a:xfrm>
              <a:off x="798513" y="3886201"/>
              <a:ext cx="263525" cy="120650"/>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4" name="Freeform 97"/>
            <p:cNvSpPr>
              <a:spLocks noEditPoints="1"/>
            </p:cNvSpPr>
            <p:nvPr/>
          </p:nvSpPr>
          <p:spPr bwMode="gray">
            <a:xfrm>
              <a:off x="798513" y="4043363"/>
              <a:ext cx="263525" cy="122238"/>
            </a:xfrm>
            <a:custGeom>
              <a:avLst/>
              <a:gdLst>
                <a:gd name="T0" fmla="*/ 2147483646 w 629"/>
                <a:gd name="T1" fmla="*/ 2147483646 h 290"/>
                <a:gd name="T2" fmla="*/ 2147483646 w 629"/>
                <a:gd name="T3" fmla="*/ 2147483646 h 290"/>
                <a:gd name="T4" fmla="*/ 2147483646 w 629"/>
                <a:gd name="T5" fmla="*/ 2147483646 h 290"/>
                <a:gd name="T6" fmla="*/ 2147483646 w 629"/>
                <a:gd name="T7" fmla="*/ 2147483646 h 290"/>
                <a:gd name="T8" fmla="*/ 2147483646 w 629"/>
                <a:gd name="T9" fmla="*/ 2147483646 h 290"/>
                <a:gd name="T10" fmla="*/ 2147483646 w 629"/>
                <a:gd name="T11" fmla="*/ 2147483646 h 290"/>
                <a:gd name="T12" fmla="*/ 2147483646 w 629"/>
                <a:gd name="T13" fmla="*/ 2147483646 h 290"/>
                <a:gd name="T14" fmla="*/ 2147483646 w 629"/>
                <a:gd name="T15" fmla="*/ 2147483646 h 290"/>
                <a:gd name="T16" fmla="*/ 0 w 629"/>
                <a:gd name="T17" fmla="*/ 2147483646 h 290"/>
                <a:gd name="T18" fmla="*/ 0 w 629"/>
                <a:gd name="T19" fmla="*/ 0 h 290"/>
                <a:gd name="T20" fmla="*/ 2147483646 w 629"/>
                <a:gd name="T21" fmla="*/ 0 h 290"/>
                <a:gd name="T22" fmla="*/ 2147483646 w 629"/>
                <a:gd name="T23" fmla="*/ 2147483646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290"/>
                <a:gd name="T38" fmla="*/ 629 w 629"/>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290">
                  <a:moveTo>
                    <a:pt x="40" y="250"/>
                  </a:moveTo>
                  <a:lnTo>
                    <a:pt x="40" y="250"/>
                  </a:lnTo>
                  <a:lnTo>
                    <a:pt x="589" y="250"/>
                  </a:lnTo>
                  <a:lnTo>
                    <a:pt x="589" y="40"/>
                  </a:lnTo>
                  <a:lnTo>
                    <a:pt x="40" y="40"/>
                  </a:lnTo>
                  <a:lnTo>
                    <a:pt x="40" y="250"/>
                  </a:lnTo>
                  <a:close/>
                  <a:moveTo>
                    <a:pt x="629" y="290"/>
                  </a:moveTo>
                  <a:lnTo>
                    <a:pt x="629" y="290"/>
                  </a:lnTo>
                  <a:lnTo>
                    <a:pt x="0" y="290"/>
                  </a:lnTo>
                  <a:lnTo>
                    <a:pt x="0" y="0"/>
                  </a:lnTo>
                  <a:lnTo>
                    <a:pt x="629" y="0"/>
                  </a:lnTo>
                  <a:lnTo>
                    <a:pt x="629" y="2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5" name="Freeform 98"/>
            <p:cNvSpPr>
              <a:spLocks/>
            </p:cNvSpPr>
            <p:nvPr/>
          </p:nvSpPr>
          <p:spPr bwMode="gray">
            <a:xfrm>
              <a:off x="996950" y="4202113"/>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6" name="Freeform 99"/>
            <p:cNvSpPr>
              <a:spLocks/>
            </p:cNvSpPr>
            <p:nvPr/>
          </p:nvSpPr>
          <p:spPr bwMode="gray">
            <a:xfrm>
              <a:off x="996950" y="4256088"/>
              <a:ext cx="57150" cy="33338"/>
            </a:xfrm>
            <a:custGeom>
              <a:avLst/>
              <a:gdLst>
                <a:gd name="T0" fmla="*/ 0 w 136"/>
                <a:gd name="T1" fmla="*/ 2147483646 h 79"/>
                <a:gd name="T2" fmla="*/ 0 w 136"/>
                <a:gd name="T3" fmla="*/ 2147483646 h 79"/>
                <a:gd name="T4" fmla="*/ 2147483646 w 136"/>
                <a:gd name="T5" fmla="*/ 2147483646 h 79"/>
                <a:gd name="T6" fmla="*/ 2147483646 w 136"/>
                <a:gd name="T7" fmla="*/ 0 h 79"/>
                <a:gd name="T8" fmla="*/ 0 w 136"/>
                <a:gd name="T9" fmla="*/ 0 h 79"/>
                <a:gd name="T10" fmla="*/ 0 w 136"/>
                <a:gd name="T11" fmla="*/ 2147483646 h 79"/>
                <a:gd name="T12" fmla="*/ 0 60000 65536"/>
                <a:gd name="T13" fmla="*/ 0 60000 65536"/>
                <a:gd name="T14" fmla="*/ 0 60000 65536"/>
                <a:gd name="T15" fmla="*/ 0 60000 65536"/>
                <a:gd name="T16" fmla="*/ 0 60000 65536"/>
                <a:gd name="T17" fmla="*/ 0 60000 65536"/>
                <a:gd name="T18" fmla="*/ 0 w 136"/>
                <a:gd name="T19" fmla="*/ 0 h 79"/>
                <a:gd name="T20" fmla="*/ 136 w 13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136" h="79">
                  <a:moveTo>
                    <a:pt x="0" y="79"/>
                  </a:moveTo>
                  <a:lnTo>
                    <a:pt x="0" y="79"/>
                  </a:lnTo>
                  <a:lnTo>
                    <a:pt x="136" y="79"/>
                  </a:lnTo>
                  <a:lnTo>
                    <a:pt x="136" y="0"/>
                  </a:lnTo>
                  <a:lnTo>
                    <a:pt x="0" y="0"/>
                  </a:lnTo>
                  <a:lnTo>
                    <a:pt x="0"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7" name="Freeform 100"/>
            <p:cNvSpPr>
              <a:spLocks/>
            </p:cNvSpPr>
            <p:nvPr/>
          </p:nvSpPr>
          <p:spPr bwMode="gray">
            <a:xfrm>
              <a:off x="8572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sp>
          <p:nvSpPr>
            <p:cNvPr id="68" name="Freeform 101"/>
            <p:cNvSpPr>
              <a:spLocks/>
            </p:cNvSpPr>
            <p:nvPr/>
          </p:nvSpPr>
          <p:spPr bwMode="gray">
            <a:xfrm>
              <a:off x="946150" y="4470401"/>
              <a:ext cx="57150"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ndParaRPr>
            </a:p>
          </p:txBody>
        </p:sp>
      </p:grpSp>
      <p:grpSp>
        <p:nvGrpSpPr>
          <p:cNvPr id="70" name="组合 69"/>
          <p:cNvGrpSpPr/>
          <p:nvPr/>
        </p:nvGrpSpPr>
        <p:grpSpPr bwMode="gray">
          <a:xfrm>
            <a:off x="6906741" y="3727348"/>
            <a:ext cx="3275256" cy="369332"/>
            <a:chOff x="1274632" y="4217474"/>
            <a:chExt cx="3275256" cy="369332"/>
          </a:xfrm>
        </p:grpSpPr>
        <p:sp>
          <p:nvSpPr>
            <p:cNvPr id="71" name="文本框 70"/>
            <p:cNvSpPr txBox="1"/>
            <p:nvPr/>
          </p:nvSpPr>
          <p:spPr bwMode="gray">
            <a:xfrm>
              <a:off x="1274632" y="4217474"/>
              <a:ext cx="3275256" cy="369332"/>
            </a:xfrm>
            <a:prstGeom prst="rect">
              <a:avLst/>
            </a:prstGeom>
            <a:noFill/>
          </p:spPr>
          <p:txBody>
            <a:bodyPr wrap="none" rtlCol="0">
              <a:spAutoFit/>
            </a:bodyPr>
            <a:lstStyle/>
            <a:p>
              <a:pPr fontAlgn="ctr"/>
              <a:r>
                <a:rPr lang="en-US" dirty="0">
                  <a:latin typeface="Huawei Sans" panose="020C0503030203020204" pitchFamily="34" charset="0"/>
                </a:rPr>
                <a:t>1 Typical Management Mode</a:t>
              </a:r>
              <a:endParaRPr lang="en-US" altLang="zh-CN" dirty="0">
                <a:latin typeface="Huawei Sans" panose="020C0503030203020204" pitchFamily="34" charset="0"/>
              </a:endParaRPr>
            </a:p>
          </p:txBody>
        </p:sp>
        <p:cxnSp>
          <p:nvCxnSpPr>
            <p:cNvPr id="72" name="直接连接符 71"/>
            <p:cNvCxnSpPr/>
            <p:nvPr/>
          </p:nvCxnSpPr>
          <p:spPr bwMode="gray">
            <a:xfrm>
              <a:off x="1340191" y="4586806"/>
              <a:ext cx="30069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2065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a:t>
            </a:r>
            <a:r>
              <a:rPr lang="en-US" dirty="0" err="1">
                <a:latin typeface="Huawei Sans" panose="020C0503030203020204" pitchFamily="34" charset="0"/>
              </a:rPr>
              <a:t>NetStream</a:t>
            </a:r>
            <a:endParaRPr lang="en-US" altLang="zh-CN" dirty="0">
              <a:latin typeface="Huawei Sans" panose="020C0503030203020204" pitchFamily="34" charset="0"/>
            </a:endParaRPr>
          </a:p>
        </p:txBody>
      </p:sp>
      <p:grpSp>
        <p:nvGrpSpPr>
          <p:cNvPr id="4" name="组合 3"/>
          <p:cNvGrpSpPr/>
          <p:nvPr/>
        </p:nvGrpSpPr>
        <p:grpSpPr bwMode="gray">
          <a:xfrm>
            <a:off x="7402197" y="2041071"/>
            <a:ext cx="4328858" cy="3076052"/>
            <a:chOff x="7534171" y="1916999"/>
            <a:chExt cx="4328858" cy="3076052"/>
          </a:xfrm>
          <a:solidFill>
            <a:srgbClr val="FFF2CC"/>
          </a:solidFill>
        </p:grpSpPr>
        <p:sp>
          <p:nvSpPr>
            <p:cNvPr id="5" name="圆角矩形 4"/>
            <p:cNvSpPr/>
            <p:nvPr/>
          </p:nvSpPr>
          <p:spPr bwMode="gray">
            <a:xfrm>
              <a:off x="7534171" y="1916999"/>
              <a:ext cx="4328858" cy="3076052"/>
            </a:xfrm>
            <a:prstGeom prst="roundRect">
              <a:avLst>
                <a:gd name="adj" fmla="val 9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6" name="文本框 5"/>
            <p:cNvSpPr txBox="1"/>
            <p:nvPr/>
          </p:nvSpPr>
          <p:spPr bwMode="gray">
            <a:xfrm>
              <a:off x="7606170" y="1969612"/>
              <a:ext cx="4256859" cy="3000821"/>
            </a:xfrm>
            <a:prstGeom prst="rect">
              <a:avLst/>
            </a:prstGeom>
            <a:noFill/>
            <a:ln>
              <a:noFill/>
            </a:ln>
          </p:spPr>
          <p:txBody>
            <a:bodyPr wrap="square" rtlCol="0">
              <a:spAutoFit/>
            </a:bodyPr>
            <a:lstStyle/>
            <a:p>
              <a:pPr fontAlgn="ctr">
                <a:lnSpc>
                  <a:spcPct val="150000"/>
                </a:lnSpc>
              </a:pPr>
              <a:r>
                <a:rPr lang="en-US" sz="1400" dirty="0">
                  <a:latin typeface="Huawei Sans" panose="020C0503030203020204" pitchFamily="34" charset="0"/>
                </a:rPr>
                <a:t>How </a:t>
              </a:r>
              <a:r>
                <a:rPr lang="en-US" sz="1400" dirty="0" err="1">
                  <a:latin typeface="Huawei Sans" panose="020C0503030203020204" pitchFamily="34" charset="0"/>
                </a:rPr>
                <a:t>NetStream</a:t>
              </a:r>
              <a:r>
                <a:rPr lang="en-US" sz="1400" dirty="0">
                  <a:latin typeface="Huawei Sans" panose="020C0503030203020204" pitchFamily="34" charset="0"/>
                </a:rPr>
                <a:t> works:</a:t>
              </a:r>
              <a:endParaRPr lang="en-US" altLang="zh-CN" sz="14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rPr>
                <a:t>The device configured with </a:t>
              </a:r>
              <a:r>
                <a:rPr lang="en-US" sz="1400" dirty="0" err="1">
                  <a:latin typeface="Huawei Sans" panose="020C0503030203020204" pitchFamily="34" charset="0"/>
                </a:rPr>
                <a:t>NetStream</a:t>
              </a:r>
              <a:r>
                <a:rPr lang="en-US" sz="1400" dirty="0">
                  <a:latin typeface="Huawei Sans" panose="020C0503030203020204" pitchFamily="34" charset="0"/>
                </a:rPr>
                <a:t> (that is, NDE) periodically sends collected flow statistics to the NSC.</a:t>
              </a:r>
              <a:endParaRPr lang="en-US" altLang="zh-CN" sz="14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rPr>
                <a:t>The NSC processes the flow statistics and sends them to the NDA.</a:t>
              </a:r>
              <a:endParaRPr lang="en-US" altLang="zh-CN" sz="1400" dirty="0">
                <a:latin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rPr>
                <a:t>The NDA analyzes the traffic statistics and provides them for use in scenarios such as accounting and network planning.</a:t>
              </a:r>
              <a:endParaRPr lang="en-US" altLang="zh-CN" sz="1400" dirty="0">
                <a:latin typeface="Huawei Sans" panose="020C0503030203020204" pitchFamily="34" charset="0"/>
              </a:endParaRPr>
            </a:p>
          </p:txBody>
        </p:sp>
      </p:grpSp>
      <p:cxnSp>
        <p:nvCxnSpPr>
          <p:cNvPr id="12" name="Straight Connector 361"/>
          <p:cNvCxnSpPr/>
          <p:nvPr/>
        </p:nvCxnSpPr>
        <p:spPr bwMode="gray">
          <a:xfrm>
            <a:off x="3955991" y="35596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3" name="Straight Connector 365"/>
          <p:cNvCxnSpPr/>
          <p:nvPr/>
        </p:nvCxnSpPr>
        <p:spPr bwMode="gray">
          <a:xfrm>
            <a:off x="3955991" y="34961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4" name="直接连接符 52"/>
          <p:cNvCxnSpPr/>
          <p:nvPr/>
        </p:nvCxnSpPr>
        <p:spPr bwMode="gray">
          <a:xfrm>
            <a:off x="3962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52"/>
          <p:cNvCxnSpPr/>
          <p:nvPr/>
        </p:nvCxnSpPr>
        <p:spPr bwMode="gray">
          <a:xfrm>
            <a:off x="6121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6" name="Oval 370"/>
          <p:cNvSpPr/>
          <p:nvPr/>
        </p:nvSpPr>
        <p:spPr bwMode="gray">
          <a:xfrm>
            <a:off x="4971909" y="3415269"/>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17" name="直接连接符 64"/>
          <p:cNvCxnSpPr/>
          <p:nvPr/>
        </p:nvCxnSpPr>
        <p:spPr bwMode="gray">
          <a:xfrm>
            <a:off x="4226771" y="2656036"/>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8" name="直接连接符 52"/>
          <p:cNvCxnSpPr/>
          <p:nvPr/>
        </p:nvCxnSpPr>
        <p:spPr bwMode="gray">
          <a:xfrm flipH="1">
            <a:off x="3733591" y="4310054"/>
            <a:ext cx="26035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52"/>
          <p:cNvCxnSpPr/>
          <p:nvPr/>
        </p:nvCxnSpPr>
        <p:spPr bwMode="gray">
          <a:xfrm>
            <a:off x="3962043" y="3641826"/>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52"/>
          <p:cNvCxnSpPr/>
          <p:nvPr/>
        </p:nvCxnSpPr>
        <p:spPr bwMode="gray">
          <a:xfrm>
            <a:off x="37335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52"/>
          <p:cNvCxnSpPr/>
          <p:nvPr/>
        </p:nvCxnSpPr>
        <p:spPr bwMode="gray">
          <a:xfrm>
            <a:off x="50416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52"/>
          <p:cNvCxnSpPr/>
          <p:nvPr/>
        </p:nvCxnSpPr>
        <p:spPr bwMode="gray">
          <a:xfrm>
            <a:off x="63370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52"/>
          <p:cNvCxnSpPr/>
          <p:nvPr/>
        </p:nvCxnSpPr>
        <p:spPr bwMode="gray">
          <a:xfrm>
            <a:off x="6121043" y="3492424"/>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5" name="直接连接符 52"/>
          <p:cNvCxnSpPr/>
          <p:nvPr/>
        </p:nvCxnSpPr>
        <p:spPr bwMode="gray">
          <a:xfrm flipH="1">
            <a:off x="3861427" y="4439883"/>
            <a:ext cx="26153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6" name="直接连接符 52"/>
          <p:cNvCxnSpPr/>
          <p:nvPr/>
        </p:nvCxnSpPr>
        <p:spPr bwMode="gray">
          <a:xfrm>
            <a:off x="38732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7" name="直接连接符 52"/>
          <p:cNvCxnSpPr/>
          <p:nvPr/>
        </p:nvCxnSpPr>
        <p:spPr bwMode="gray">
          <a:xfrm>
            <a:off x="51813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8" name="直接连接符 52"/>
          <p:cNvCxnSpPr/>
          <p:nvPr/>
        </p:nvCxnSpPr>
        <p:spPr bwMode="gray">
          <a:xfrm>
            <a:off x="64767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30" name="直接连接符 52"/>
          <p:cNvCxnSpPr/>
          <p:nvPr/>
        </p:nvCxnSpPr>
        <p:spPr bwMode="gray">
          <a:xfrm>
            <a:off x="2813067" y="3912440"/>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1" name="直接连接符 52"/>
          <p:cNvCxnSpPr/>
          <p:nvPr/>
        </p:nvCxnSpPr>
        <p:spPr bwMode="gray">
          <a:xfrm>
            <a:off x="2813067" y="4039440"/>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32" name="直接连接符 52"/>
          <p:cNvCxnSpPr/>
          <p:nvPr/>
        </p:nvCxnSpPr>
        <p:spPr bwMode="gray">
          <a:xfrm>
            <a:off x="2429919" y="3977200"/>
            <a:ext cx="5653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3" name="直接连接符 96"/>
          <p:cNvCxnSpPr/>
          <p:nvPr/>
        </p:nvCxnSpPr>
        <p:spPr bwMode="gray">
          <a:xfrm>
            <a:off x="2069879" y="3672779"/>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97"/>
          <p:cNvCxnSpPr/>
          <p:nvPr/>
        </p:nvCxnSpPr>
        <p:spPr bwMode="gray">
          <a:xfrm>
            <a:off x="2429919" y="3528763"/>
            <a:ext cx="0" cy="10801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直接连接符 247"/>
          <p:cNvCxnSpPr/>
          <p:nvPr/>
        </p:nvCxnSpPr>
        <p:spPr bwMode="gray">
          <a:xfrm>
            <a:off x="2069879" y="4444075"/>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7" name="TextBox 358"/>
          <p:cNvSpPr txBox="1"/>
          <p:nvPr/>
        </p:nvSpPr>
        <p:spPr bwMode="gray">
          <a:xfrm>
            <a:off x="1690810" y="2692168"/>
            <a:ext cx="1973618" cy="307777"/>
          </a:xfrm>
          <a:prstGeom prst="rect">
            <a:avLst/>
          </a:prstGeom>
          <a:noFill/>
        </p:spPr>
        <p:txBody>
          <a:bodyPr wrap="none" rtlCol="0">
            <a:spAutoFit/>
          </a:bodyPr>
          <a:lstStyle/>
          <a:p>
            <a:pPr algn="r" fontAlgn="ctr"/>
            <a:r>
              <a:rPr lang="en-US" sz="1400" dirty="0">
                <a:solidFill>
                  <a:srgbClr val="EC7061"/>
                </a:solidFill>
                <a:latin typeface="Huawei Sans" panose="020C0503030203020204" pitchFamily="34" charset="0"/>
              </a:rPr>
              <a:t>Full buffer/flow aging</a:t>
            </a:r>
            <a:endParaRPr lang="en-US" altLang="zh-CN" sz="1400" dirty="0">
              <a:solidFill>
                <a:srgbClr val="EC7061"/>
              </a:solidFill>
              <a:latin typeface="Huawei Sans" panose="020C0503030203020204" pitchFamily="34" charset="0"/>
            </a:endParaRPr>
          </a:p>
        </p:txBody>
      </p:sp>
      <p:sp>
        <p:nvSpPr>
          <p:cNvPr id="38" name="Freeform 2"/>
          <p:cNvSpPr/>
          <p:nvPr/>
        </p:nvSpPr>
        <p:spPr bwMode="gray">
          <a:xfrm rot="10800000" flipH="1" flipV="1">
            <a:off x="1803044" y="3044204"/>
            <a:ext cx="1845563" cy="371065"/>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r" fontAlgn="ctr"/>
            <a:endParaRPr lang="en-US" altLang="zh-CN" dirty="0">
              <a:latin typeface="Huawei Sans" panose="020C0503030203020204" pitchFamily="34" charset="0"/>
            </a:endParaRPr>
          </a:p>
        </p:txBody>
      </p:sp>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35480" y="3247352"/>
            <a:ext cx="540000" cy="442800"/>
          </a:xfrm>
          <a:prstGeom prst="rect">
            <a:avLst/>
          </a:prstGeom>
        </p:spPr>
      </p:pic>
      <p:pic>
        <p:nvPicPr>
          <p:cNvPr id="40" name="图片 39"/>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733591" y="2404744"/>
            <a:ext cx="540000" cy="442174"/>
          </a:xfrm>
          <a:prstGeom prst="rect">
            <a:avLst/>
          </a:prstGeom>
        </p:spPr>
      </p:pic>
      <p:pic>
        <p:nvPicPr>
          <p:cNvPr id="41" name="图片 40"/>
          <p:cNvPicPr>
            <a:picLocks/>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05083" y="3726988"/>
            <a:ext cx="540000" cy="442800"/>
          </a:xfrm>
          <a:prstGeom prst="rect">
            <a:avLst/>
          </a:prstGeom>
        </p:spPr>
      </p:pic>
      <p:pic>
        <p:nvPicPr>
          <p:cNvPr id="42" name="图片 41"/>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8073" y="3247352"/>
            <a:ext cx="540000" cy="442800"/>
          </a:xfrm>
          <a:prstGeom prst="rect">
            <a:avLst/>
          </a:prstGeom>
        </p:spPr>
      </p:pic>
      <p:pic>
        <p:nvPicPr>
          <p:cNvPr id="43" name="图片 42"/>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6184" y="2404744"/>
            <a:ext cx="540000" cy="442174"/>
          </a:xfrm>
          <a:prstGeom prst="rect">
            <a:avLst/>
          </a:prstGeom>
        </p:spPr>
      </p:pic>
      <p:pic>
        <p:nvPicPr>
          <p:cNvPr id="44" name="图片 43"/>
          <p:cNvPicPr>
            <a:picLocks/>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25537" y="4862918"/>
            <a:ext cx="540000" cy="442800"/>
          </a:xfrm>
          <a:prstGeom prst="rect">
            <a:avLst/>
          </a:prstGeom>
        </p:spPr>
      </p:pic>
      <p:pic>
        <p:nvPicPr>
          <p:cNvPr id="45" name="图片 44"/>
          <p:cNvPicPr>
            <a:picLocks/>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833830" y="4862918"/>
            <a:ext cx="540000" cy="442800"/>
          </a:xfrm>
          <a:prstGeom prst="rect">
            <a:avLst/>
          </a:prstGeom>
        </p:spPr>
      </p:pic>
      <p:pic>
        <p:nvPicPr>
          <p:cNvPr id="47" name="图片 46"/>
          <p:cNvPicPr>
            <a:picLocks/>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2123" y="4862918"/>
            <a:ext cx="540000" cy="442800"/>
          </a:xfrm>
          <a:prstGeom prst="rect">
            <a:avLst/>
          </a:prstGeom>
        </p:spPr>
      </p:pic>
      <p:pic>
        <p:nvPicPr>
          <p:cNvPr id="48" name="图片 47"/>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94962" y="2002979"/>
            <a:ext cx="810701" cy="408398"/>
          </a:xfrm>
          <a:prstGeom prst="rect">
            <a:avLst/>
          </a:prstGeom>
        </p:spPr>
      </p:pic>
      <p:cxnSp>
        <p:nvCxnSpPr>
          <p:cNvPr id="49" name="直接连接符 52"/>
          <p:cNvCxnSpPr>
            <a:stCxn id="48" idx="1"/>
            <a:endCxn id="40" idx="0"/>
          </p:cNvCxnSpPr>
          <p:nvPr/>
        </p:nvCxnSpPr>
        <p:spPr bwMode="gray">
          <a:xfrm flipH="1">
            <a:off x="4003591" y="2207178"/>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0" name="直接连接符 52"/>
          <p:cNvCxnSpPr>
            <a:stCxn id="48" idx="3"/>
            <a:endCxn id="43" idx="0"/>
          </p:cNvCxnSpPr>
          <p:nvPr/>
        </p:nvCxnSpPr>
        <p:spPr bwMode="gray">
          <a:xfrm>
            <a:off x="5505663" y="2207178"/>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51" name="图片 5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1601798" y="3448198"/>
            <a:ext cx="540000" cy="442800"/>
          </a:xfrm>
          <a:prstGeom prst="rect">
            <a:avLst/>
          </a:prstGeom>
        </p:spPr>
      </p:pic>
      <p:pic>
        <p:nvPicPr>
          <p:cNvPr id="52" name="图片 51"/>
          <p:cNvPicPr>
            <a:picLocks/>
          </p:cNvPicPr>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601798" y="4230233"/>
            <a:ext cx="540000" cy="442800"/>
          </a:xfrm>
          <a:prstGeom prst="rect">
            <a:avLst/>
          </a:prstGeom>
        </p:spPr>
      </p:pic>
      <p:sp>
        <p:nvSpPr>
          <p:cNvPr id="54" name="TextBox 718"/>
          <p:cNvSpPr txBox="1"/>
          <p:nvPr/>
        </p:nvSpPr>
        <p:spPr bwMode="gray">
          <a:xfrm>
            <a:off x="462571" y="3423202"/>
            <a:ext cx="1130439" cy="553998"/>
          </a:xfrm>
          <a:prstGeom prst="rect">
            <a:avLst/>
          </a:prstGeom>
          <a:noFill/>
        </p:spPr>
        <p:txBody>
          <a:bodyPr wrap="none" rtlCol="0">
            <a:spAutoFit/>
          </a:bodyPr>
          <a:lstStyle/>
          <a:p>
            <a:pPr algn="r" fontAlgn="ctr"/>
            <a:r>
              <a:rPr lang="en-US" sz="1500" dirty="0" err="1">
                <a:latin typeface="Huawei Sans" panose="020C0503030203020204" pitchFamily="34" charset="0"/>
              </a:rPr>
              <a:t>NetStream</a:t>
            </a:r>
            <a:endParaRPr lang="en-US" altLang="zh-CN" sz="1500" dirty="0">
              <a:latin typeface="Huawei Sans" panose="020C0503030203020204" pitchFamily="34" charset="0"/>
            </a:endParaRPr>
          </a:p>
          <a:p>
            <a:pPr algn="ctr" fontAlgn="ctr"/>
            <a:r>
              <a:rPr lang="en-US" sz="1500" dirty="0">
                <a:latin typeface="Huawei Sans" panose="020C0503030203020204" pitchFamily="34" charset="0"/>
              </a:rPr>
              <a:t>server</a:t>
            </a:r>
          </a:p>
        </p:txBody>
      </p:sp>
      <p:sp>
        <p:nvSpPr>
          <p:cNvPr id="55" name="TextBox 718"/>
          <p:cNvSpPr txBox="1"/>
          <p:nvPr/>
        </p:nvSpPr>
        <p:spPr bwMode="gray">
          <a:xfrm>
            <a:off x="3239802" y="3312931"/>
            <a:ext cx="564578" cy="307777"/>
          </a:xfrm>
          <a:prstGeom prst="rect">
            <a:avLst/>
          </a:prstGeom>
          <a:noFill/>
        </p:spPr>
        <p:txBody>
          <a:bodyPr wrap="none" rtlCol="0">
            <a:spAutoFit/>
          </a:bodyPr>
          <a:lstStyle/>
          <a:p>
            <a:pPr algn="r" fontAlgn="ctr"/>
            <a:r>
              <a:rPr lang="en-US" sz="1400" dirty="0">
                <a:latin typeface="Huawei Sans" panose="020C0503030203020204" pitchFamily="34" charset="0"/>
              </a:rPr>
              <a:t>NDE</a:t>
            </a:r>
            <a:endParaRPr lang="en-US" altLang="zh-CN" sz="1400" dirty="0">
              <a:latin typeface="Huawei Sans" panose="020C0503030203020204" pitchFamily="34" charset="0"/>
            </a:endParaRPr>
          </a:p>
        </p:txBody>
      </p:sp>
      <p:sp>
        <p:nvSpPr>
          <p:cNvPr id="56" name="TextBox 718"/>
          <p:cNvSpPr txBox="1"/>
          <p:nvPr/>
        </p:nvSpPr>
        <p:spPr bwMode="gray">
          <a:xfrm>
            <a:off x="3094844" y="1932102"/>
            <a:ext cx="1600118" cy="323165"/>
          </a:xfrm>
          <a:prstGeom prst="rect">
            <a:avLst/>
          </a:prstGeom>
          <a:noFill/>
        </p:spPr>
        <p:txBody>
          <a:bodyPr wrap="none" rtlCol="0">
            <a:spAutoFit/>
          </a:bodyPr>
          <a:lstStyle/>
          <a:p>
            <a:pPr algn="r" fontAlgn="ctr"/>
            <a:r>
              <a:rPr lang="en-US" sz="1500" dirty="0">
                <a:latin typeface="Huawei Sans" panose="020C0503030203020204" pitchFamily="34" charset="0"/>
              </a:rPr>
              <a:t>Managed device</a:t>
            </a:r>
            <a:endParaRPr lang="en-US" altLang="zh-CN" sz="1500" dirty="0">
              <a:latin typeface="Huawei Sans" panose="020C0503030203020204" pitchFamily="34" charset="0"/>
            </a:endParaRPr>
          </a:p>
        </p:txBody>
      </p:sp>
      <p:sp>
        <p:nvSpPr>
          <p:cNvPr id="59" name="TextBox 718"/>
          <p:cNvSpPr txBox="1"/>
          <p:nvPr/>
        </p:nvSpPr>
        <p:spPr bwMode="gray">
          <a:xfrm>
            <a:off x="4011151" y="2957174"/>
            <a:ext cx="851515" cy="307777"/>
          </a:xfrm>
          <a:prstGeom prst="rect">
            <a:avLst/>
          </a:prstGeom>
          <a:noFill/>
        </p:spPr>
        <p:txBody>
          <a:bodyPr wrap="none" rtlCol="0">
            <a:spAutoFit/>
          </a:bodyPr>
          <a:lstStyle/>
          <a:p>
            <a:pPr algn="r" fontAlgn="ctr"/>
            <a:r>
              <a:rPr lang="en-US" sz="1400" dirty="0">
                <a:latin typeface="Huawei Sans" panose="020C0503030203020204" pitchFamily="34" charset="0"/>
              </a:rPr>
              <a:t>GE0/0/1</a:t>
            </a:r>
            <a:endParaRPr lang="en-US" altLang="zh-CN" sz="1400" dirty="0">
              <a:latin typeface="Huawei Sans" panose="020C0503030203020204" pitchFamily="34" charset="0"/>
            </a:endParaRPr>
          </a:p>
        </p:txBody>
      </p:sp>
      <p:sp>
        <p:nvSpPr>
          <p:cNvPr id="60" name="Right Arrow 158"/>
          <p:cNvSpPr/>
          <p:nvPr/>
        </p:nvSpPr>
        <p:spPr bwMode="gray">
          <a:xfrm rot="16200000">
            <a:off x="3806161" y="3029660"/>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61" name="Right Arrow 158"/>
          <p:cNvSpPr/>
          <p:nvPr/>
        </p:nvSpPr>
        <p:spPr bwMode="gray">
          <a:xfrm rot="16200000">
            <a:off x="1512047" y="5089488"/>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62" name="TextBox 718"/>
          <p:cNvSpPr txBox="1"/>
          <p:nvPr/>
        </p:nvSpPr>
        <p:spPr bwMode="gray">
          <a:xfrm>
            <a:off x="1634663" y="4939996"/>
            <a:ext cx="992580" cy="307777"/>
          </a:xfrm>
          <a:prstGeom prst="rect">
            <a:avLst/>
          </a:prstGeom>
          <a:noFill/>
        </p:spPr>
        <p:txBody>
          <a:bodyPr wrap="none" rtlCol="0">
            <a:spAutoFit/>
          </a:bodyPr>
          <a:lstStyle/>
          <a:p>
            <a:pPr algn="r" fontAlgn="ctr"/>
            <a:r>
              <a:rPr lang="en-US" sz="1400" dirty="0">
                <a:latin typeface="Huawei Sans" panose="020C0503030203020204" pitchFamily="34" charset="0"/>
              </a:rPr>
              <a:t>Data flow</a:t>
            </a:r>
            <a:endParaRPr lang="en-US" altLang="zh-CN" sz="1400" dirty="0">
              <a:latin typeface="Huawei Sans" panose="020C0503030203020204" pitchFamily="34" charset="0"/>
            </a:endParaRPr>
          </a:p>
        </p:txBody>
      </p:sp>
      <p:sp>
        <p:nvSpPr>
          <p:cNvPr id="63" name="Right Arrow 158"/>
          <p:cNvSpPr/>
          <p:nvPr/>
        </p:nvSpPr>
        <p:spPr bwMode="gray">
          <a:xfrm rot="16200000">
            <a:off x="3806161" y="4110257"/>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64" name="图片 63"/>
          <p:cNvPicPr>
            <a:picLocks noChangeAspect="1"/>
          </p:cNvPicPr>
          <p:nvPr/>
        </p:nvPicPr>
        <p:blipFill>
          <a:blip r:embed="rId9"/>
          <a:stretch>
            <a:fillRect/>
          </a:stretch>
        </p:blipFill>
        <p:spPr bwMode="gray">
          <a:xfrm>
            <a:off x="688558" y="2156456"/>
            <a:ext cx="837101" cy="620075"/>
          </a:xfrm>
          <a:prstGeom prst="rect">
            <a:avLst/>
          </a:prstGeom>
        </p:spPr>
      </p:pic>
      <p:sp>
        <p:nvSpPr>
          <p:cNvPr id="67" name="Freeform 222"/>
          <p:cNvSpPr/>
          <p:nvPr/>
        </p:nvSpPr>
        <p:spPr bwMode="gray">
          <a:xfrm rot="4078687" flipH="1">
            <a:off x="1050912" y="2875916"/>
            <a:ext cx="696109" cy="387020"/>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solidFill>
            <a:srgbClr val="F3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718"/>
          <p:cNvSpPr txBox="1"/>
          <p:nvPr/>
        </p:nvSpPr>
        <p:spPr bwMode="gray">
          <a:xfrm>
            <a:off x="1367199" y="3878902"/>
            <a:ext cx="994183" cy="307777"/>
          </a:xfrm>
          <a:prstGeom prst="rect">
            <a:avLst/>
          </a:prstGeom>
          <a:noFill/>
        </p:spPr>
        <p:txBody>
          <a:bodyPr wrap="none" rtlCol="0">
            <a:spAutoFit/>
          </a:bodyPr>
          <a:lstStyle/>
          <a:p>
            <a:pPr algn="r" fontAlgn="ctr"/>
            <a:r>
              <a:rPr lang="en-US" sz="1400" dirty="0">
                <a:latin typeface="Huawei Sans" panose="020C0503030203020204" pitchFamily="34" charset="0"/>
              </a:rPr>
              <a:t>NSC/NDA</a:t>
            </a:r>
            <a:endParaRPr lang="en-US" altLang="zh-CN" sz="1400" dirty="0">
              <a:latin typeface="Huawei Sans" panose="020C0503030203020204" pitchFamily="34" charset="0"/>
            </a:endParaRPr>
          </a:p>
        </p:txBody>
      </p:sp>
    </p:spTree>
    <p:custDataLst>
      <p:tags r:id="rId1"/>
    </p:custDataLst>
    <p:extLst>
      <p:ext uri="{BB962C8B-B14F-4D97-AF65-F5344CB8AC3E}">
        <p14:creationId xmlns:p14="http://schemas.microsoft.com/office/powerpoint/2010/main" val="226859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2000" dirty="0">
                <a:latin typeface="Huawei Sans" panose="020C0503030203020204" pitchFamily="34" charset="0"/>
              </a:rPr>
              <a:t>Sampled flow (</a:t>
            </a:r>
            <a:r>
              <a:rPr lang="en-US" sz="2000" dirty="0" err="1">
                <a:latin typeface="Huawei Sans" panose="020C0503030203020204" pitchFamily="34" charset="0"/>
              </a:rPr>
              <a:t>sFlow</a:t>
            </a:r>
            <a:r>
              <a:rPr lang="en-US" sz="2000" dirty="0">
                <a:latin typeface="Huawei Sans" panose="020C0503030203020204" pitchFamily="34" charset="0"/>
              </a:rPr>
              <a:t>) is a network traffic monitoring technology based on packet sampling. </a:t>
            </a:r>
            <a:endParaRPr lang="en-US" altLang="zh-CN" sz="2000" dirty="0">
              <a:latin typeface="Huawei Sans" panose="020C0503030203020204" pitchFamily="34" charset="0"/>
              <a:sym typeface="Huawei Sans" panose="020C0503030203020204" pitchFamily="34" charset="0"/>
            </a:endParaRPr>
          </a:p>
          <a:p>
            <a:pPr algn="l" fontAlgn="ctr"/>
            <a:r>
              <a:rPr lang="en-US" sz="2000" dirty="0">
                <a:latin typeface="Huawei Sans" panose="020C0503030203020204" pitchFamily="34" charset="0"/>
              </a:rPr>
              <a:t>The </a:t>
            </a:r>
            <a:r>
              <a:rPr lang="en-US" sz="2000" dirty="0" err="1">
                <a:latin typeface="Huawei Sans" panose="020C0503030203020204" pitchFamily="34" charset="0"/>
              </a:rPr>
              <a:t>sFlow</a:t>
            </a:r>
            <a:r>
              <a:rPr lang="en-US" sz="2000" dirty="0">
                <a:latin typeface="Huawei Sans" panose="020C0503030203020204" pitchFamily="34" charset="0"/>
              </a:rPr>
              <a:t> system involves an </a:t>
            </a:r>
            <a:r>
              <a:rPr lang="en-US" sz="2000" dirty="0" err="1">
                <a:latin typeface="Huawei Sans" panose="020C0503030203020204" pitchFamily="34" charset="0"/>
              </a:rPr>
              <a:t>sFlow</a:t>
            </a:r>
            <a:r>
              <a:rPr lang="en-US" sz="2000" dirty="0">
                <a:latin typeface="Huawei Sans" panose="020C0503030203020204" pitchFamily="34" charset="0"/>
              </a:rPr>
              <a:t> agent embedded in a device and a remote </a:t>
            </a:r>
            <a:r>
              <a:rPr lang="en-US" sz="2000" dirty="0" err="1">
                <a:latin typeface="Huawei Sans" panose="020C0503030203020204" pitchFamily="34" charset="0"/>
              </a:rPr>
              <a:t>sFlow</a:t>
            </a:r>
            <a:r>
              <a:rPr lang="en-US" sz="2000" dirty="0">
                <a:latin typeface="Huawei Sans" panose="020C0503030203020204" pitchFamily="34" charset="0"/>
              </a:rPr>
              <a:t> collector. The </a:t>
            </a:r>
            <a:r>
              <a:rPr lang="en-US" sz="2000" dirty="0" err="1">
                <a:latin typeface="Huawei Sans" panose="020C0503030203020204" pitchFamily="34" charset="0"/>
              </a:rPr>
              <a:t>sFlow</a:t>
            </a:r>
            <a:r>
              <a:rPr lang="en-US" sz="2000" dirty="0">
                <a:latin typeface="Huawei Sans" panose="020C0503030203020204" pitchFamily="34" charset="0"/>
              </a:rPr>
              <a:t> agent obtains traffic statistics on an interface using </a:t>
            </a:r>
            <a:r>
              <a:rPr lang="en-US" sz="2000" b="1" dirty="0">
                <a:latin typeface="Huawei Sans" panose="020C0503030203020204" pitchFamily="34" charset="0"/>
              </a:rPr>
              <a:t>sampling</a:t>
            </a:r>
            <a:r>
              <a:rPr lang="en-US" sz="2000" dirty="0">
                <a:latin typeface="Huawei Sans" panose="020C0503030203020204" pitchFamily="34" charset="0"/>
              </a:rPr>
              <a:t>, encapsulates them into </a:t>
            </a:r>
            <a:r>
              <a:rPr lang="en-US" sz="2000" b="1" dirty="0" err="1">
                <a:latin typeface="Huawei Sans" panose="020C0503030203020204" pitchFamily="34" charset="0"/>
              </a:rPr>
              <a:t>sFlow</a:t>
            </a:r>
            <a:r>
              <a:rPr lang="en-US" sz="2000" b="1" dirty="0">
                <a:latin typeface="Huawei Sans" panose="020C0503030203020204" pitchFamily="34" charset="0"/>
              </a:rPr>
              <a:t> packets</a:t>
            </a:r>
            <a:r>
              <a:rPr lang="en-US" sz="2000" dirty="0">
                <a:latin typeface="Huawei Sans" panose="020C0503030203020204" pitchFamily="34" charset="0"/>
              </a:rPr>
              <a:t>, and sends the packets to the designated </a:t>
            </a:r>
            <a:r>
              <a:rPr lang="en-US" sz="2000" dirty="0" err="1">
                <a:latin typeface="Huawei Sans" panose="020C0503030203020204" pitchFamily="34" charset="0"/>
              </a:rPr>
              <a:t>sFlow</a:t>
            </a:r>
            <a:r>
              <a:rPr lang="en-US" sz="2000" dirty="0">
                <a:latin typeface="Huawei Sans" panose="020C0503030203020204" pitchFamily="34" charset="0"/>
              </a:rPr>
              <a:t> collector. The </a:t>
            </a:r>
            <a:r>
              <a:rPr lang="en-US" sz="2000" dirty="0" err="1">
                <a:latin typeface="Huawei Sans" panose="020C0503030203020204" pitchFamily="34" charset="0"/>
              </a:rPr>
              <a:t>sFlow</a:t>
            </a:r>
            <a:r>
              <a:rPr lang="en-US" sz="2000" dirty="0">
                <a:latin typeface="Huawei Sans" panose="020C0503030203020204" pitchFamily="34" charset="0"/>
              </a:rPr>
              <a:t> collector analyzes the </a:t>
            </a:r>
            <a:r>
              <a:rPr lang="en-US" sz="2000" dirty="0" err="1">
                <a:latin typeface="Huawei Sans" panose="020C0503030203020204" pitchFamily="34" charset="0"/>
              </a:rPr>
              <a:t>sFlow</a:t>
            </a:r>
            <a:r>
              <a:rPr lang="en-US" sz="2000" dirty="0">
                <a:latin typeface="Huawei Sans" panose="020C0503030203020204" pitchFamily="34" charset="0"/>
              </a:rPr>
              <a:t> packets and displays the traffic statistics.</a:t>
            </a: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sFlow</a:t>
            </a:r>
            <a:endParaRPr lang="en-US" altLang="zh-CN" dirty="0">
              <a:latin typeface="Huawei Sans" panose="020C0503030203020204" pitchFamily="34" charset="0"/>
              <a:sym typeface="Huawei Sans" panose="020C0503030203020204" pitchFamily="34" charset="0"/>
            </a:endParaRPr>
          </a:p>
        </p:txBody>
      </p:sp>
      <p:sp>
        <p:nvSpPr>
          <p:cNvPr id="5" name="文本框 4"/>
          <p:cNvSpPr txBox="1"/>
          <p:nvPr/>
        </p:nvSpPr>
        <p:spPr bwMode="gray">
          <a:xfrm>
            <a:off x="6906447" y="848582"/>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6" name="圆角矩形 75"/>
          <p:cNvSpPr/>
          <p:nvPr/>
        </p:nvSpPr>
        <p:spPr bwMode="gray">
          <a:xfrm>
            <a:off x="521580" y="4149000"/>
            <a:ext cx="3933835"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663534" y="4824997"/>
            <a:ext cx="1574164" cy="1218492"/>
            <a:chOff x="663534" y="4824997"/>
            <a:chExt cx="1574164" cy="1218492"/>
          </a:xfrm>
        </p:grpSpPr>
        <p:sp>
          <p:nvSpPr>
            <p:cNvPr id="8" name="圆角矩形 7"/>
            <p:cNvSpPr/>
            <p:nvPr/>
          </p:nvSpPr>
          <p:spPr bwMode="gray">
            <a:xfrm>
              <a:off x="663534" y="4824997"/>
              <a:ext cx="1574164"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9" name="文本框 8"/>
            <p:cNvSpPr txBox="1"/>
            <p:nvPr/>
          </p:nvSpPr>
          <p:spPr bwMode="gray">
            <a:xfrm>
              <a:off x="805896" y="5670711"/>
              <a:ext cx="1404552" cy="307777"/>
            </a:xfrm>
            <a:prstGeom prst="rect">
              <a:avLst/>
            </a:prstGeom>
            <a:noFill/>
          </p:spPr>
          <p:txBody>
            <a:bodyPr wrap="none" rtlCol="0">
              <a:spAutoFit/>
            </a:bodyPr>
            <a:lstStyle/>
            <a:p>
              <a:pPr fontAlgn="ctr"/>
              <a:r>
                <a:rPr lang="en-US" sz="1400" dirty="0" err="1">
                  <a:latin typeface="Huawei Sans" panose="020C0503030203020204" pitchFamily="34" charset="0"/>
                </a:rPr>
                <a:t>sFlow</a:t>
              </a:r>
              <a:r>
                <a:rPr lang="en-US" sz="1400" dirty="0">
                  <a:latin typeface="Huawei Sans" panose="020C0503030203020204" pitchFamily="34" charset="0"/>
                </a:rPr>
                <a:t> collector</a:t>
              </a:r>
            </a:p>
          </p:txBody>
        </p:sp>
        <p:sp>
          <p:nvSpPr>
            <p:cNvPr id="10" name="laptop-hand-drawn-tool_57338"/>
            <p:cNvSpPr>
              <a:spLocks noChangeAspect="1"/>
            </p:cNvSpPr>
            <p:nvPr/>
          </p:nvSpPr>
          <p:spPr bwMode="gray">
            <a:xfrm>
              <a:off x="1098080" y="4981969"/>
              <a:ext cx="705071" cy="531771"/>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sp>
      </p:grpSp>
      <p:grpSp>
        <p:nvGrpSpPr>
          <p:cNvPr id="11" name="组合 10"/>
          <p:cNvGrpSpPr/>
          <p:nvPr/>
        </p:nvGrpSpPr>
        <p:grpSpPr bwMode="gray">
          <a:xfrm>
            <a:off x="2784000" y="4824997"/>
            <a:ext cx="1493776" cy="1218492"/>
            <a:chOff x="1485441" y="4824997"/>
            <a:chExt cx="1493776" cy="1218492"/>
          </a:xfrm>
        </p:grpSpPr>
        <p:sp>
          <p:nvSpPr>
            <p:cNvPr id="12" name="圆角矩形 11"/>
            <p:cNvSpPr/>
            <p:nvPr/>
          </p:nvSpPr>
          <p:spPr bwMode="gray">
            <a:xfrm>
              <a:off x="1485441" y="4824997"/>
              <a:ext cx="1493776"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13" name="文本框 12"/>
            <p:cNvSpPr txBox="1"/>
            <p:nvPr/>
          </p:nvSpPr>
          <p:spPr bwMode="gray">
            <a:xfrm>
              <a:off x="1681265" y="5670711"/>
              <a:ext cx="1172117" cy="307777"/>
            </a:xfrm>
            <a:prstGeom prst="rect">
              <a:avLst/>
            </a:prstGeom>
            <a:noFill/>
          </p:spPr>
          <p:txBody>
            <a:bodyPr wrap="none" rtlCol="0">
              <a:spAutoFit/>
            </a:bodyPr>
            <a:lstStyle/>
            <a:p>
              <a:pPr algn="ctr" fontAlgn="ctr"/>
              <a:r>
                <a:rPr lang="en-US" sz="1400" dirty="0" err="1">
                  <a:latin typeface="Huawei Sans" panose="020C0503030203020204" pitchFamily="34" charset="0"/>
                </a:rPr>
                <a:t>sFlow</a:t>
              </a:r>
              <a:r>
                <a:rPr lang="en-US" sz="1400" dirty="0">
                  <a:latin typeface="Huawei Sans" panose="020C0503030203020204" pitchFamily="34" charset="0"/>
                </a:rPr>
                <a:t> agent</a:t>
              </a:r>
              <a:endParaRPr lang="en-US" altLang="zh-CN" sz="1400" dirty="0">
                <a:latin typeface="Huawei Sans" panose="020C0503030203020204" pitchFamily="34" charset="0"/>
              </a:endParaRPr>
            </a:p>
          </p:txBody>
        </p:sp>
        <p:sp>
          <p:nvSpPr>
            <p:cNvPr id="14" name="router_337803"/>
            <p:cNvSpPr>
              <a:spLocks noChangeAspect="1"/>
            </p:cNvSpPr>
            <p:nvPr/>
          </p:nvSpPr>
          <p:spPr bwMode="gray">
            <a:xfrm>
              <a:off x="1924760" y="5012699"/>
              <a:ext cx="609685" cy="583361"/>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grpSp>
      <p:grpSp>
        <p:nvGrpSpPr>
          <p:cNvPr id="19" name="组合 18"/>
          <p:cNvGrpSpPr/>
          <p:nvPr/>
        </p:nvGrpSpPr>
        <p:grpSpPr bwMode="gray">
          <a:xfrm>
            <a:off x="1965631" y="4217474"/>
            <a:ext cx="966931" cy="369332"/>
            <a:chOff x="1965631" y="4217474"/>
            <a:chExt cx="966931" cy="369332"/>
          </a:xfrm>
        </p:grpSpPr>
        <p:sp>
          <p:nvSpPr>
            <p:cNvPr id="20" name="文本框 19"/>
            <p:cNvSpPr txBox="1"/>
            <p:nvPr/>
          </p:nvSpPr>
          <p:spPr bwMode="gray">
            <a:xfrm>
              <a:off x="1965631" y="4217474"/>
              <a:ext cx="966931" cy="369332"/>
            </a:xfrm>
            <a:prstGeom prst="rect">
              <a:avLst/>
            </a:prstGeom>
            <a:noFill/>
          </p:spPr>
          <p:txBody>
            <a:bodyPr wrap="none" rtlCol="0">
              <a:spAutoFit/>
            </a:bodyPr>
            <a:lstStyle/>
            <a:p>
              <a:pPr fontAlgn="ctr"/>
              <a:r>
                <a:rPr lang="en-US" dirty="0">
                  <a:latin typeface="Huawei Sans" panose="020C0503030203020204" pitchFamily="34" charset="0"/>
                </a:rPr>
                <a:t>2 Roles</a:t>
              </a:r>
              <a:endParaRPr lang="en-US" altLang="zh-CN" dirty="0">
                <a:latin typeface="Huawei Sans" panose="020C0503030203020204" pitchFamily="34" charset="0"/>
              </a:endParaRPr>
            </a:p>
          </p:txBody>
        </p:sp>
        <p:cxnSp>
          <p:nvCxnSpPr>
            <p:cNvPr id="21" name="直接连接符 20"/>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2" name="圆角矩形 75"/>
          <p:cNvSpPr/>
          <p:nvPr/>
        </p:nvSpPr>
        <p:spPr bwMode="gray">
          <a:xfrm>
            <a:off x="4717095" y="3910809"/>
            <a:ext cx="7027405" cy="2326191"/>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6714461" y="3964334"/>
            <a:ext cx="3275256" cy="369332"/>
            <a:chOff x="4236263" y="4217474"/>
            <a:chExt cx="3275256" cy="369332"/>
          </a:xfrm>
        </p:grpSpPr>
        <p:sp>
          <p:nvSpPr>
            <p:cNvPr id="24" name="文本框 23"/>
            <p:cNvSpPr txBox="1"/>
            <p:nvPr/>
          </p:nvSpPr>
          <p:spPr bwMode="gray">
            <a:xfrm>
              <a:off x="4236263" y="4217474"/>
              <a:ext cx="3275256" cy="369332"/>
            </a:xfrm>
            <a:prstGeom prst="rect">
              <a:avLst/>
            </a:prstGeom>
            <a:noFill/>
          </p:spPr>
          <p:txBody>
            <a:bodyPr wrap="none" rtlCol="0">
              <a:spAutoFit/>
            </a:bodyPr>
            <a:lstStyle/>
            <a:p>
              <a:pPr fontAlgn="ctr"/>
              <a:r>
                <a:rPr lang="en-US" dirty="0">
                  <a:latin typeface="Huawei Sans" panose="020C0503030203020204" pitchFamily="34" charset="0"/>
                </a:rPr>
                <a:t>1 Typical Management Mode</a:t>
              </a:r>
              <a:endParaRPr lang="en-US" altLang="zh-CN" dirty="0">
                <a:latin typeface="Huawei Sans" panose="020C0503030203020204" pitchFamily="34" charset="0"/>
              </a:endParaRPr>
            </a:p>
          </p:txBody>
        </p:sp>
        <p:cxnSp>
          <p:nvCxnSpPr>
            <p:cNvPr id="25" name="直接连接符 24"/>
            <p:cNvCxnSpPr/>
            <p:nvPr/>
          </p:nvCxnSpPr>
          <p:spPr bwMode="gray">
            <a:xfrm>
              <a:off x="4362217" y="4586806"/>
              <a:ext cx="2910254"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6" name="laptop-hand-drawn-tool_57338"/>
          <p:cNvSpPr>
            <a:spLocks noChangeAspect="1"/>
          </p:cNvSpPr>
          <p:nvPr/>
        </p:nvSpPr>
        <p:spPr bwMode="gray">
          <a:xfrm>
            <a:off x="5232454" y="5408728"/>
            <a:ext cx="634487" cy="478536"/>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27" name="router_337803"/>
          <p:cNvSpPr>
            <a:spLocks noChangeAspect="1"/>
          </p:cNvSpPr>
          <p:nvPr/>
        </p:nvSpPr>
        <p:spPr bwMode="gray">
          <a:xfrm>
            <a:off x="10920000" y="5468912"/>
            <a:ext cx="459371" cy="439537"/>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28" name="直接连接符 27"/>
          <p:cNvCxnSpPr/>
          <p:nvPr/>
        </p:nvCxnSpPr>
        <p:spPr bwMode="gray">
          <a:xfrm>
            <a:off x="5866941" y="5682139"/>
            <a:ext cx="50530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gray">
          <a:xfrm flipH="1">
            <a:off x="5069102" y="5193000"/>
            <a:ext cx="5096603"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bwMode="gray">
          <a:xfrm>
            <a:off x="4801252" y="5908449"/>
            <a:ext cx="1404552" cy="307777"/>
          </a:xfrm>
          <a:prstGeom prst="rect">
            <a:avLst/>
          </a:prstGeom>
          <a:noFill/>
        </p:spPr>
        <p:txBody>
          <a:bodyPr wrap="none" rtlCol="0">
            <a:spAutoFit/>
          </a:bodyPr>
          <a:lstStyle/>
          <a:p>
            <a:pPr fontAlgn="ctr"/>
            <a:r>
              <a:rPr lang="en-US" sz="1400" dirty="0" err="1">
                <a:latin typeface="Huawei Sans" panose="020C0503030203020204" pitchFamily="34" charset="0"/>
              </a:rPr>
              <a:t>sFlow</a:t>
            </a:r>
            <a:r>
              <a:rPr lang="en-US" sz="1400" dirty="0">
                <a:latin typeface="Huawei Sans" panose="020C0503030203020204" pitchFamily="34" charset="0"/>
              </a:rPr>
              <a:t> collector</a:t>
            </a:r>
            <a:endParaRPr lang="en-US" altLang="zh-CN" sz="1400" dirty="0">
              <a:latin typeface="Huawei Sans" panose="020C0503030203020204" pitchFamily="34" charset="0"/>
            </a:endParaRPr>
          </a:p>
        </p:txBody>
      </p:sp>
      <p:sp>
        <p:nvSpPr>
          <p:cNvPr id="45" name="文本框 44"/>
          <p:cNvSpPr txBox="1"/>
          <p:nvPr/>
        </p:nvSpPr>
        <p:spPr bwMode="gray">
          <a:xfrm>
            <a:off x="10573262" y="5908449"/>
            <a:ext cx="1189749" cy="307777"/>
          </a:xfrm>
          <a:prstGeom prst="rect">
            <a:avLst/>
          </a:prstGeom>
          <a:noFill/>
        </p:spPr>
        <p:txBody>
          <a:bodyPr wrap="none" rtlCol="0">
            <a:spAutoFit/>
          </a:bodyPr>
          <a:lstStyle/>
          <a:p>
            <a:pPr fontAlgn="ctr"/>
            <a:r>
              <a:rPr lang="en-US" sz="1400" dirty="0" err="1">
                <a:latin typeface="Huawei Sans" panose="020C0503030203020204" pitchFamily="34" charset="0"/>
              </a:rPr>
              <a:t>sFlow</a:t>
            </a:r>
            <a:r>
              <a:rPr lang="en-US" sz="1400" dirty="0">
                <a:latin typeface="Huawei Sans" panose="020C0503030203020204" pitchFamily="34" charset="0"/>
              </a:rPr>
              <a:t> agent</a:t>
            </a:r>
            <a:endParaRPr lang="en-US" altLang="zh-CN" sz="1400" dirty="0">
              <a:latin typeface="Huawei Sans" panose="020C0503030203020204" pitchFamily="34" charset="0"/>
            </a:endParaRPr>
          </a:p>
        </p:txBody>
      </p:sp>
      <p:sp>
        <p:nvSpPr>
          <p:cNvPr id="49" name="圆角矩形 48"/>
          <p:cNvSpPr/>
          <p:nvPr/>
        </p:nvSpPr>
        <p:spPr bwMode="gray">
          <a:xfrm>
            <a:off x="10260315" y="4080614"/>
            <a:ext cx="1319370"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grpSp>
        <p:nvGrpSpPr>
          <p:cNvPr id="66" name="组合 65"/>
          <p:cNvGrpSpPr/>
          <p:nvPr/>
        </p:nvGrpSpPr>
        <p:grpSpPr bwMode="gray">
          <a:xfrm>
            <a:off x="5035409" y="4716777"/>
            <a:ext cx="5130296" cy="325928"/>
            <a:chOff x="5001717" y="4796792"/>
            <a:chExt cx="5130296" cy="325928"/>
          </a:xfrm>
          <a:solidFill>
            <a:srgbClr val="99DFF9"/>
          </a:solidFill>
        </p:grpSpPr>
        <p:grpSp>
          <p:nvGrpSpPr>
            <p:cNvPr id="52" name="组合 51"/>
            <p:cNvGrpSpPr/>
            <p:nvPr/>
          </p:nvGrpSpPr>
          <p:grpSpPr bwMode="gray">
            <a:xfrm>
              <a:off x="7682998" y="4814943"/>
              <a:ext cx="989373" cy="307777"/>
              <a:chOff x="2570135" y="2640634"/>
              <a:chExt cx="989373" cy="307777"/>
            </a:xfrm>
            <a:grpFill/>
          </p:grpSpPr>
          <p:sp>
            <p:nvSpPr>
              <p:cNvPr id="53" name="矩形 52"/>
              <p:cNvSpPr/>
              <p:nvPr/>
            </p:nvSpPr>
            <p:spPr bwMode="gray">
              <a:xfrm>
                <a:off x="2616681" y="2654397"/>
                <a:ext cx="890175"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4" name="文本框 53"/>
              <p:cNvSpPr txBox="1"/>
              <p:nvPr/>
            </p:nvSpPr>
            <p:spPr bwMode="gray">
              <a:xfrm>
                <a:off x="2570135" y="2640634"/>
                <a:ext cx="989373" cy="307777"/>
              </a:xfrm>
              <a:prstGeom prst="rect">
                <a:avLst/>
              </a:prstGeom>
              <a:noFill/>
            </p:spPr>
            <p:txBody>
              <a:bodyPr wrap="none" rtlCol="0">
                <a:spAutoFit/>
              </a:bodyPr>
              <a:lstStyle/>
              <a:p>
                <a:pPr fontAlgn="ctr"/>
                <a:r>
                  <a:rPr lang="en-US" sz="1400" dirty="0">
                    <a:latin typeface="Huawei Sans" panose="020C0503030203020204" pitchFamily="34" charset="0"/>
                  </a:rPr>
                  <a:t>IP Header</a:t>
                </a:r>
                <a:endParaRPr lang="en-US" altLang="zh-CN" sz="1400" dirty="0">
                  <a:latin typeface="Huawei Sans" panose="020C0503030203020204" pitchFamily="34" charset="0"/>
                </a:endParaRPr>
              </a:p>
            </p:txBody>
          </p:sp>
        </p:grpSp>
        <p:grpSp>
          <p:nvGrpSpPr>
            <p:cNvPr id="55" name="组合 54"/>
            <p:cNvGrpSpPr/>
            <p:nvPr/>
          </p:nvGrpSpPr>
          <p:grpSpPr bwMode="gray">
            <a:xfrm>
              <a:off x="6565950" y="4800409"/>
              <a:ext cx="1276524" cy="307777"/>
              <a:chOff x="2098381" y="2626100"/>
              <a:chExt cx="1276524" cy="307777"/>
            </a:xfrm>
            <a:grpFill/>
          </p:grpSpPr>
          <p:sp>
            <p:nvSpPr>
              <p:cNvPr id="56" name="矩形 55"/>
              <p:cNvSpPr/>
              <p:nvPr/>
            </p:nvSpPr>
            <p:spPr bwMode="gray">
              <a:xfrm>
                <a:off x="2098381" y="2654397"/>
                <a:ext cx="1166302"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7" name="文本框 56"/>
              <p:cNvSpPr txBox="1"/>
              <p:nvPr/>
            </p:nvSpPr>
            <p:spPr bwMode="gray">
              <a:xfrm>
                <a:off x="2101361" y="2626100"/>
                <a:ext cx="1273544" cy="307777"/>
              </a:xfrm>
              <a:prstGeom prst="rect">
                <a:avLst/>
              </a:prstGeom>
              <a:noFill/>
            </p:spPr>
            <p:txBody>
              <a:bodyPr wrap="square" rtlCol="0">
                <a:spAutoFit/>
              </a:bodyPr>
              <a:lstStyle/>
              <a:p>
                <a:pPr fontAlgn="ctr"/>
                <a:r>
                  <a:rPr lang="en-US" sz="1400" dirty="0">
                    <a:latin typeface="Huawei Sans" panose="020C0503030203020204" pitchFamily="34" charset="0"/>
                  </a:rPr>
                  <a:t>UDP Header</a:t>
                </a:r>
                <a:endParaRPr lang="en-US" altLang="zh-CN" sz="1400" dirty="0">
                  <a:latin typeface="Huawei Sans" panose="020C0503030203020204" pitchFamily="34" charset="0"/>
                </a:endParaRPr>
              </a:p>
            </p:txBody>
          </p:sp>
        </p:grpSp>
        <p:grpSp>
          <p:nvGrpSpPr>
            <p:cNvPr id="58" name="组合 57"/>
            <p:cNvGrpSpPr/>
            <p:nvPr/>
          </p:nvGrpSpPr>
          <p:grpSpPr bwMode="gray">
            <a:xfrm>
              <a:off x="8592022" y="4804205"/>
              <a:ext cx="1539991" cy="307777"/>
              <a:chOff x="2607169" y="2629896"/>
              <a:chExt cx="1539991" cy="307777"/>
            </a:xfrm>
            <a:grpFill/>
          </p:grpSpPr>
          <p:sp>
            <p:nvSpPr>
              <p:cNvPr id="59" name="矩形 58"/>
              <p:cNvSpPr/>
              <p:nvPr/>
            </p:nvSpPr>
            <p:spPr bwMode="gray">
              <a:xfrm>
                <a:off x="2616682" y="2654397"/>
                <a:ext cx="1530478"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0" name="文本框 59"/>
              <p:cNvSpPr txBox="1"/>
              <p:nvPr/>
            </p:nvSpPr>
            <p:spPr bwMode="gray">
              <a:xfrm>
                <a:off x="2607169" y="2629896"/>
                <a:ext cx="1531188" cy="307777"/>
              </a:xfrm>
              <a:prstGeom prst="rect">
                <a:avLst/>
              </a:prstGeom>
              <a:noFill/>
            </p:spPr>
            <p:txBody>
              <a:bodyPr wrap="none" rtlCol="0">
                <a:spAutoFit/>
              </a:bodyPr>
              <a:lstStyle/>
              <a:p>
                <a:pPr fontAlgn="ctr"/>
                <a:r>
                  <a:rPr lang="en-US" sz="1400" dirty="0">
                    <a:latin typeface="Huawei Sans" panose="020C0503030203020204" pitchFamily="34" charset="0"/>
                  </a:rPr>
                  <a:t>Ethernet Header</a:t>
                </a:r>
                <a:endParaRPr lang="en-US" altLang="zh-CN" sz="1400" dirty="0">
                  <a:latin typeface="Huawei Sans" panose="020C0503030203020204" pitchFamily="34" charset="0"/>
                </a:endParaRPr>
              </a:p>
            </p:txBody>
          </p:sp>
        </p:grpSp>
        <p:grpSp>
          <p:nvGrpSpPr>
            <p:cNvPr id="61" name="组合 60"/>
            <p:cNvGrpSpPr/>
            <p:nvPr/>
          </p:nvGrpSpPr>
          <p:grpSpPr bwMode="gray">
            <a:xfrm>
              <a:off x="5001717" y="4796792"/>
              <a:ext cx="1659132" cy="307777"/>
              <a:chOff x="1704622" y="2622483"/>
              <a:chExt cx="1659132" cy="307777"/>
            </a:xfrm>
            <a:grpFill/>
          </p:grpSpPr>
          <p:sp>
            <p:nvSpPr>
              <p:cNvPr id="62" name="矩形 61"/>
              <p:cNvSpPr/>
              <p:nvPr/>
            </p:nvSpPr>
            <p:spPr bwMode="gray">
              <a:xfrm>
                <a:off x="1704622" y="2654397"/>
                <a:ext cx="1560061"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文本框 62"/>
              <p:cNvSpPr txBox="1"/>
              <p:nvPr/>
            </p:nvSpPr>
            <p:spPr bwMode="gray">
              <a:xfrm>
                <a:off x="1727163" y="2622483"/>
                <a:ext cx="1636591" cy="307777"/>
              </a:xfrm>
              <a:prstGeom prst="rect">
                <a:avLst/>
              </a:prstGeom>
              <a:noFill/>
            </p:spPr>
            <p:txBody>
              <a:bodyPr wrap="square" rtlCol="0">
                <a:spAutoFit/>
              </a:bodyPr>
              <a:lstStyle/>
              <a:p>
                <a:pPr fontAlgn="ctr"/>
                <a:r>
                  <a:rPr lang="en-US" sz="1400" dirty="0" err="1">
                    <a:latin typeface="Huawei Sans" panose="020C0503030203020204" pitchFamily="34" charset="0"/>
                  </a:rPr>
                  <a:t>sFlow</a:t>
                </a:r>
                <a:r>
                  <a:rPr lang="en-US" sz="1400" dirty="0">
                    <a:latin typeface="Huawei Sans" panose="020C0503030203020204" pitchFamily="34" charset="0"/>
                  </a:rPr>
                  <a:t> Datagram</a:t>
                </a:r>
                <a:endParaRPr lang="en-US" altLang="zh-CN" sz="1400" dirty="0">
                  <a:latin typeface="Huawei Sans" panose="020C0503030203020204" pitchFamily="34" charset="0"/>
                </a:endParaRPr>
              </a:p>
            </p:txBody>
          </p:sp>
        </p:grpSp>
      </p:grpSp>
      <p:sp>
        <p:nvSpPr>
          <p:cNvPr id="69" name="文本框 68"/>
          <p:cNvSpPr txBox="1"/>
          <p:nvPr/>
        </p:nvSpPr>
        <p:spPr bwMode="gray">
          <a:xfrm>
            <a:off x="10325125" y="4118564"/>
            <a:ext cx="1189749" cy="307777"/>
          </a:xfrm>
          <a:prstGeom prst="rect">
            <a:avLst/>
          </a:prstGeom>
          <a:noFill/>
        </p:spPr>
        <p:txBody>
          <a:bodyPr wrap="none" rtlCol="0">
            <a:spAutoFit/>
          </a:bodyPr>
          <a:lstStyle/>
          <a:p>
            <a:pPr fontAlgn="ctr"/>
            <a:r>
              <a:rPr lang="en-US" sz="1400" dirty="0" err="1">
                <a:latin typeface="Huawei Sans" panose="020C0503030203020204" pitchFamily="34" charset="0"/>
              </a:rPr>
              <a:t>sFlow</a:t>
            </a:r>
            <a:r>
              <a:rPr lang="en-US" sz="1400" dirty="0">
                <a:latin typeface="Huawei Sans" panose="020C0503030203020204" pitchFamily="34" charset="0"/>
              </a:rPr>
              <a:t> Agent</a:t>
            </a:r>
            <a:endParaRPr lang="en-US" altLang="zh-CN" sz="1400" dirty="0">
              <a:latin typeface="Huawei Sans" panose="020C0503030203020204" pitchFamily="34" charset="0"/>
            </a:endParaRPr>
          </a:p>
        </p:txBody>
      </p:sp>
      <p:sp>
        <p:nvSpPr>
          <p:cNvPr id="70" name="圆角矩形 69"/>
          <p:cNvSpPr/>
          <p:nvPr/>
        </p:nvSpPr>
        <p:spPr bwMode="gray">
          <a:xfrm>
            <a:off x="10328607" y="4490787"/>
            <a:ext cx="1182787" cy="74199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67" name="文本框 66"/>
          <p:cNvSpPr txBox="1"/>
          <p:nvPr/>
        </p:nvSpPr>
        <p:spPr bwMode="gray">
          <a:xfrm>
            <a:off x="10366088" y="4549882"/>
            <a:ext cx="1116011" cy="261610"/>
          </a:xfrm>
          <a:prstGeom prst="rect">
            <a:avLst/>
          </a:prstGeom>
          <a:noFill/>
        </p:spPr>
        <p:txBody>
          <a:bodyPr wrap="none" rtlCol="0">
            <a:spAutoFit/>
          </a:bodyPr>
          <a:lstStyle/>
          <a:p>
            <a:pPr algn="ctr" fontAlgn="ctr"/>
            <a:r>
              <a:rPr lang="en-US" sz="1100" dirty="0">
                <a:latin typeface="Huawei Sans" panose="020C0503030203020204" pitchFamily="34" charset="0"/>
              </a:rPr>
              <a:t>Flow sampling</a:t>
            </a:r>
            <a:endParaRPr lang="en-US" altLang="zh-CN" sz="1100" dirty="0">
              <a:latin typeface="Huawei Sans" panose="020C0503030203020204" pitchFamily="34" charset="0"/>
            </a:endParaRPr>
          </a:p>
        </p:txBody>
      </p:sp>
      <p:sp>
        <p:nvSpPr>
          <p:cNvPr id="68" name="文本框 67"/>
          <p:cNvSpPr txBox="1"/>
          <p:nvPr/>
        </p:nvSpPr>
        <p:spPr bwMode="gray">
          <a:xfrm>
            <a:off x="10263495" y="4865878"/>
            <a:ext cx="1321196" cy="261610"/>
          </a:xfrm>
          <a:prstGeom prst="rect">
            <a:avLst/>
          </a:prstGeom>
          <a:noFill/>
        </p:spPr>
        <p:txBody>
          <a:bodyPr wrap="none" rtlCol="0">
            <a:spAutoFit/>
          </a:bodyPr>
          <a:lstStyle/>
          <a:p>
            <a:pPr algn="ctr" fontAlgn="ctr"/>
            <a:r>
              <a:rPr lang="en-US" sz="1100" dirty="0">
                <a:latin typeface="Huawei Sans" panose="020C0503030203020204" pitchFamily="34" charset="0"/>
              </a:rPr>
              <a:t>Counter sampling</a:t>
            </a:r>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5330935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a:t>
            </a:r>
            <a:r>
              <a:rPr lang="en-US" dirty="0" err="1">
                <a:latin typeface="Huawei Sans" panose="020C0503030203020204" pitchFamily="34" charset="0"/>
              </a:rPr>
              <a:t>sFlow</a:t>
            </a:r>
            <a:endParaRPr lang="en-US" altLang="zh-CN" dirty="0">
              <a:latin typeface="Huawei Sans" panose="020C0503030203020204" pitchFamily="34" charset="0"/>
            </a:endParaRPr>
          </a:p>
        </p:txBody>
      </p:sp>
      <p:cxnSp>
        <p:nvCxnSpPr>
          <p:cNvPr id="4" name="Straight Connector 361"/>
          <p:cNvCxnSpPr/>
          <p:nvPr/>
        </p:nvCxnSpPr>
        <p:spPr bwMode="gray">
          <a:xfrm>
            <a:off x="3955991" y="35596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 name="Straight Connector 365"/>
          <p:cNvCxnSpPr/>
          <p:nvPr/>
        </p:nvCxnSpPr>
        <p:spPr bwMode="gray">
          <a:xfrm>
            <a:off x="3955991" y="3496190"/>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 name="直接连接符 52"/>
          <p:cNvCxnSpPr/>
          <p:nvPr/>
        </p:nvCxnSpPr>
        <p:spPr bwMode="gray">
          <a:xfrm>
            <a:off x="3962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 name="直接连接符 52"/>
          <p:cNvCxnSpPr/>
          <p:nvPr/>
        </p:nvCxnSpPr>
        <p:spPr bwMode="gray">
          <a:xfrm>
            <a:off x="6121043" y="2412875"/>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8" name="Oval 370"/>
          <p:cNvSpPr/>
          <p:nvPr/>
        </p:nvSpPr>
        <p:spPr bwMode="gray">
          <a:xfrm>
            <a:off x="4971909" y="3415269"/>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9" name="直接连接符 64"/>
          <p:cNvCxnSpPr/>
          <p:nvPr/>
        </p:nvCxnSpPr>
        <p:spPr bwMode="gray">
          <a:xfrm>
            <a:off x="4226771" y="2656036"/>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0" name="直接连接符 52"/>
          <p:cNvCxnSpPr/>
          <p:nvPr/>
        </p:nvCxnSpPr>
        <p:spPr bwMode="gray">
          <a:xfrm flipH="1">
            <a:off x="3733591" y="4310054"/>
            <a:ext cx="26035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52"/>
          <p:cNvCxnSpPr/>
          <p:nvPr/>
        </p:nvCxnSpPr>
        <p:spPr bwMode="gray">
          <a:xfrm>
            <a:off x="3962043" y="3641826"/>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 name="直接连接符 52"/>
          <p:cNvCxnSpPr/>
          <p:nvPr/>
        </p:nvCxnSpPr>
        <p:spPr bwMode="gray">
          <a:xfrm>
            <a:off x="37335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52"/>
          <p:cNvCxnSpPr/>
          <p:nvPr/>
        </p:nvCxnSpPr>
        <p:spPr bwMode="gray">
          <a:xfrm>
            <a:off x="50416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52"/>
          <p:cNvCxnSpPr/>
          <p:nvPr/>
        </p:nvCxnSpPr>
        <p:spPr bwMode="gray">
          <a:xfrm>
            <a:off x="6337091" y="4310488"/>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52"/>
          <p:cNvCxnSpPr/>
          <p:nvPr/>
        </p:nvCxnSpPr>
        <p:spPr bwMode="gray">
          <a:xfrm>
            <a:off x="6121043" y="3492424"/>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6" name="直接连接符 52"/>
          <p:cNvCxnSpPr/>
          <p:nvPr/>
        </p:nvCxnSpPr>
        <p:spPr bwMode="gray">
          <a:xfrm flipH="1">
            <a:off x="3861427" y="4439883"/>
            <a:ext cx="26153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7" name="直接连接符 52"/>
          <p:cNvCxnSpPr/>
          <p:nvPr/>
        </p:nvCxnSpPr>
        <p:spPr bwMode="gray">
          <a:xfrm>
            <a:off x="38732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8" name="直接连接符 52"/>
          <p:cNvCxnSpPr/>
          <p:nvPr/>
        </p:nvCxnSpPr>
        <p:spPr bwMode="gray">
          <a:xfrm>
            <a:off x="51813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9" name="直接连接符 52"/>
          <p:cNvCxnSpPr/>
          <p:nvPr/>
        </p:nvCxnSpPr>
        <p:spPr bwMode="gray">
          <a:xfrm>
            <a:off x="6476791" y="4446120"/>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0" name="直接连接符 52"/>
          <p:cNvCxnSpPr/>
          <p:nvPr/>
        </p:nvCxnSpPr>
        <p:spPr bwMode="gray">
          <a:xfrm>
            <a:off x="2813067" y="3912440"/>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52"/>
          <p:cNvCxnSpPr/>
          <p:nvPr/>
        </p:nvCxnSpPr>
        <p:spPr bwMode="gray">
          <a:xfrm>
            <a:off x="2813067" y="4039440"/>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2" name="直接连接符 52"/>
          <p:cNvCxnSpPr/>
          <p:nvPr/>
        </p:nvCxnSpPr>
        <p:spPr bwMode="gray">
          <a:xfrm>
            <a:off x="2429919" y="3977200"/>
            <a:ext cx="5653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3" name="直接连接符 96"/>
          <p:cNvCxnSpPr/>
          <p:nvPr/>
        </p:nvCxnSpPr>
        <p:spPr bwMode="gray">
          <a:xfrm>
            <a:off x="2069879" y="3672779"/>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97"/>
          <p:cNvCxnSpPr/>
          <p:nvPr/>
        </p:nvCxnSpPr>
        <p:spPr bwMode="gray">
          <a:xfrm>
            <a:off x="2429919" y="3528763"/>
            <a:ext cx="0" cy="10801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7"/>
          <p:cNvCxnSpPr/>
          <p:nvPr/>
        </p:nvCxnSpPr>
        <p:spPr bwMode="gray">
          <a:xfrm>
            <a:off x="2069879" y="4444075"/>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7" name="Freeform 2"/>
          <p:cNvSpPr/>
          <p:nvPr/>
        </p:nvSpPr>
        <p:spPr bwMode="gray">
          <a:xfrm rot="10800000" flipH="1" flipV="1">
            <a:off x="1803044" y="3044204"/>
            <a:ext cx="1845563" cy="371065"/>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r" fontAlgn="ctr"/>
            <a:endParaRPr lang="en-US" altLang="zh-CN" dirty="0">
              <a:latin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5480" y="3247352"/>
            <a:ext cx="540000" cy="442800"/>
          </a:xfrm>
          <a:prstGeom prst="rect">
            <a:avLst/>
          </a:prstGeom>
        </p:spPr>
      </p:pic>
      <p:pic>
        <p:nvPicPr>
          <p:cNvPr id="29" name="图片 28"/>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733591" y="2404744"/>
            <a:ext cx="540000" cy="442174"/>
          </a:xfrm>
          <a:prstGeom prst="rect">
            <a:avLst/>
          </a:prstGeom>
        </p:spPr>
      </p:pic>
      <p:pic>
        <p:nvPicPr>
          <p:cNvPr id="30" name="图片 29"/>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05083" y="3726988"/>
            <a:ext cx="540000" cy="442800"/>
          </a:xfrm>
          <a:prstGeom prst="rect">
            <a:avLst/>
          </a:prstGeom>
        </p:spPr>
      </p:pic>
      <p:pic>
        <p:nvPicPr>
          <p:cNvPr id="31" name="图片 30"/>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8073" y="3247352"/>
            <a:ext cx="540000" cy="442800"/>
          </a:xfrm>
          <a:prstGeom prst="rect">
            <a:avLst/>
          </a:prstGeom>
        </p:spPr>
      </p:pic>
      <p:pic>
        <p:nvPicPr>
          <p:cNvPr id="32" name="图片 31"/>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6184" y="2404744"/>
            <a:ext cx="540000" cy="442174"/>
          </a:xfrm>
          <a:prstGeom prst="rect">
            <a:avLst/>
          </a:prstGeom>
        </p:spPr>
      </p:pic>
      <p:pic>
        <p:nvPicPr>
          <p:cNvPr id="33" name="图片 32"/>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25537" y="4862918"/>
            <a:ext cx="540000" cy="442800"/>
          </a:xfrm>
          <a:prstGeom prst="rect">
            <a:avLst/>
          </a:prstGeom>
        </p:spPr>
      </p:pic>
      <p:pic>
        <p:nvPicPr>
          <p:cNvPr id="34" name="图片 33"/>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833830" y="4862918"/>
            <a:ext cx="540000" cy="442800"/>
          </a:xfrm>
          <a:prstGeom prst="rect">
            <a:avLst/>
          </a:prstGeom>
        </p:spPr>
      </p:pic>
      <p:pic>
        <p:nvPicPr>
          <p:cNvPr id="35" name="图片 34"/>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2123" y="4862918"/>
            <a:ext cx="540000" cy="442800"/>
          </a:xfrm>
          <a:prstGeom prst="rect">
            <a:avLst/>
          </a:prstGeom>
        </p:spPr>
      </p:pic>
      <p:pic>
        <p:nvPicPr>
          <p:cNvPr id="36" name="图片 3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94962" y="2002979"/>
            <a:ext cx="810701" cy="408398"/>
          </a:xfrm>
          <a:prstGeom prst="rect">
            <a:avLst/>
          </a:prstGeom>
        </p:spPr>
      </p:pic>
      <p:cxnSp>
        <p:nvCxnSpPr>
          <p:cNvPr id="37" name="直接连接符 52"/>
          <p:cNvCxnSpPr>
            <a:stCxn id="36" idx="1"/>
            <a:endCxn id="29" idx="0"/>
          </p:cNvCxnSpPr>
          <p:nvPr/>
        </p:nvCxnSpPr>
        <p:spPr bwMode="gray">
          <a:xfrm flipH="1">
            <a:off x="4003591" y="2207178"/>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52"/>
          <p:cNvCxnSpPr>
            <a:stCxn id="36" idx="3"/>
            <a:endCxn id="32" idx="0"/>
          </p:cNvCxnSpPr>
          <p:nvPr/>
        </p:nvCxnSpPr>
        <p:spPr bwMode="gray">
          <a:xfrm>
            <a:off x="5505663" y="2207178"/>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9" name="图片 3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601798" y="3448198"/>
            <a:ext cx="540000" cy="442800"/>
          </a:xfrm>
          <a:prstGeom prst="rect">
            <a:avLst/>
          </a:prstGeom>
        </p:spPr>
      </p:pic>
      <p:pic>
        <p:nvPicPr>
          <p:cNvPr id="40" name="图片 39"/>
          <p:cNvPicPr>
            <a:picLocks/>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601798" y="4230233"/>
            <a:ext cx="540000" cy="442800"/>
          </a:xfrm>
          <a:prstGeom prst="rect">
            <a:avLst/>
          </a:prstGeom>
        </p:spPr>
      </p:pic>
      <p:sp>
        <p:nvSpPr>
          <p:cNvPr id="41" name="TextBox 718"/>
          <p:cNvSpPr txBox="1"/>
          <p:nvPr/>
        </p:nvSpPr>
        <p:spPr bwMode="gray">
          <a:xfrm>
            <a:off x="646918" y="3423202"/>
            <a:ext cx="931665" cy="553998"/>
          </a:xfrm>
          <a:prstGeom prst="rect">
            <a:avLst/>
          </a:prstGeom>
          <a:noFill/>
        </p:spPr>
        <p:txBody>
          <a:bodyPr wrap="none" rtlCol="0">
            <a:spAutoFit/>
          </a:bodyPr>
          <a:lstStyle/>
          <a:p>
            <a:pPr algn="ctr" fontAlgn="ctr"/>
            <a:r>
              <a:rPr lang="en-US" sz="1500" dirty="0" err="1">
                <a:latin typeface="Huawei Sans" panose="020C0503030203020204" pitchFamily="34" charset="0"/>
              </a:rPr>
              <a:t>sFlow</a:t>
            </a:r>
            <a:endParaRPr lang="en-US" altLang="zh-CN" sz="1500" dirty="0">
              <a:latin typeface="Huawei Sans" panose="020C0503030203020204" pitchFamily="34" charset="0"/>
            </a:endParaRPr>
          </a:p>
          <a:p>
            <a:pPr algn="ctr" fontAlgn="ctr"/>
            <a:r>
              <a:rPr lang="en-US" sz="1500" dirty="0">
                <a:latin typeface="Huawei Sans" panose="020C0503030203020204" pitchFamily="34" charset="0"/>
              </a:rPr>
              <a:t>collector</a:t>
            </a:r>
            <a:endParaRPr lang="en-US" altLang="zh-CN" sz="1500" dirty="0">
              <a:latin typeface="Huawei Sans" panose="020C0503030203020204" pitchFamily="34" charset="0"/>
            </a:endParaRPr>
          </a:p>
        </p:txBody>
      </p:sp>
      <p:sp>
        <p:nvSpPr>
          <p:cNvPr id="42" name="TextBox 718"/>
          <p:cNvSpPr txBox="1"/>
          <p:nvPr/>
        </p:nvSpPr>
        <p:spPr bwMode="gray">
          <a:xfrm>
            <a:off x="2558159" y="3312931"/>
            <a:ext cx="1189749" cy="307777"/>
          </a:xfrm>
          <a:prstGeom prst="rect">
            <a:avLst/>
          </a:prstGeom>
          <a:noFill/>
        </p:spPr>
        <p:txBody>
          <a:bodyPr wrap="none" rtlCol="0">
            <a:spAutoFit/>
          </a:bodyPr>
          <a:lstStyle/>
          <a:p>
            <a:pPr algn="r" fontAlgn="ctr"/>
            <a:r>
              <a:rPr lang="en-US" sz="1400" dirty="0" err="1">
                <a:latin typeface="Huawei Sans" panose="020C0503030203020204" pitchFamily="34" charset="0"/>
              </a:rPr>
              <a:t>sFlow</a:t>
            </a:r>
            <a:r>
              <a:rPr lang="en-US" sz="1400" dirty="0">
                <a:latin typeface="Huawei Sans" panose="020C0503030203020204" pitchFamily="34" charset="0"/>
              </a:rPr>
              <a:t> agent</a:t>
            </a:r>
            <a:endParaRPr lang="en-US" altLang="zh-CN" sz="1400" dirty="0">
              <a:latin typeface="Huawei Sans" panose="020C0503030203020204" pitchFamily="34" charset="0"/>
            </a:endParaRPr>
          </a:p>
        </p:txBody>
      </p:sp>
      <p:sp>
        <p:nvSpPr>
          <p:cNvPr id="43" name="TextBox 718"/>
          <p:cNvSpPr txBox="1"/>
          <p:nvPr/>
        </p:nvSpPr>
        <p:spPr bwMode="gray">
          <a:xfrm>
            <a:off x="2966515" y="1898512"/>
            <a:ext cx="1600118" cy="323165"/>
          </a:xfrm>
          <a:prstGeom prst="rect">
            <a:avLst/>
          </a:prstGeom>
          <a:noFill/>
        </p:spPr>
        <p:txBody>
          <a:bodyPr wrap="none" rtlCol="0">
            <a:spAutoFit/>
          </a:bodyPr>
          <a:lstStyle/>
          <a:p>
            <a:pPr algn="r" fontAlgn="ctr"/>
            <a:r>
              <a:rPr lang="en-US" sz="1500" dirty="0">
                <a:latin typeface="Huawei Sans" panose="020C0503030203020204" pitchFamily="34" charset="0"/>
              </a:rPr>
              <a:t>Managed device</a:t>
            </a:r>
            <a:endParaRPr lang="en-US" altLang="zh-CN" sz="1500" dirty="0">
              <a:latin typeface="Huawei Sans" panose="020C0503030203020204" pitchFamily="34" charset="0"/>
            </a:endParaRPr>
          </a:p>
        </p:txBody>
      </p:sp>
      <p:sp>
        <p:nvSpPr>
          <p:cNvPr id="45" name="Right Arrow 158"/>
          <p:cNvSpPr/>
          <p:nvPr/>
        </p:nvSpPr>
        <p:spPr bwMode="gray">
          <a:xfrm rot="16200000">
            <a:off x="3806161" y="3029660"/>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46" name="Right Arrow 158"/>
          <p:cNvSpPr/>
          <p:nvPr/>
        </p:nvSpPr>
        <p:spPr bwMode="gray">
          <a:xfrm rot="16200000">
            <a:off x="1512047" y="5089488"/>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47" name="TextBox 718"/>
          <p:cNvSpPr txBox="1"/>
          <p:nvPr/>
        </p:nvSpPr>
        <p:spPr bwMode="gray">
          <a:xfrm>
            <a:off x="1624253" y="4958221"/>
            <a:ext cx="992580" cy="307777"/>
          </a:xfrm>
          <a:prstGeom prst="rect">
            <a:avLst/>
          </a:prstGeom>
          <a:noFill/>
        </p:spPr>
        <p:txBody>
          <a:bodyPr wrap="none" rtlCol="0">
            <a:spAutoFit/>
          </a:bodyPr>
          <a:lstStyle/>
          <a:p>
            <a:pPr algn="r" fontAlgn="ctr"/>
            <a:r>
              <a:rPr lang="en-US" sz="1400" dirty="0">
                <a:latin typeface="Huawei Sans" panose="020C0503030203020204" pitchFamily="34" charset="0"/>
              </a:rPr>
              <a:t>Data flow</a:t>
            </a:r>
            <a:endParaRPr lang="en-US" altLang="zh-CN" sz="1400" dirty="0">
              <a:latin typeface="Huawei Sans" panose="020C0503030203020204" pitchFamily="34" charset="0"/>
            </a:endParaRPr>
          </a:p>
        </p:txBody>
      </p:sp>
      <p:sp>
        <p:nvSpPr>
          <p:cNvPr id="48" name="Right Arrow 158"/>
          <p:cNvSpPr/>
          <p:nvPr/>
        </p:nvSpPr>
        <p:spPr bwMode="gray">
          <a:xfrm rot="16200000">
            <a:off x="3806161" y="4110257"/>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7174522" y="1670242"/>
            <a:ext cx="4312628" cy="4293483"/>
            <a:chOff x="7185521" y="1802699"/>
            <a:chExt cx="4312628" cy="4293483"/>
          </a:xfrm>
        </p:grpSpPr>
        <p:sp>
          <p:nvSpPr>
            <p:cNvPr id="52" name="圆角矩形 51"/>
            <p:cNvSpPr/>
            <p:nvPr/>
          </p:nvSpPr>
          <p:spPr bwMode="gray">
            <a:xfrm>
              <a:off x="7185521" y="1802699"/>
              <a:ext cx="4312628" cy="4071135"/>
            </a:xfrm>
            <a:prstGeom prst="roundRect">
              <a:avLst>
                <a:gd name="adj" fmla="val 9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7308614" y="1802699"/>
              <a:ext cx="4124323" cy="4293483"/>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Enterprise network users often have explicit requirements for traffic on device interfaces and the overall running status of devices. Enterprises require a traffic monitoring technique that samples packets on device interfaces to promptly find abnormal traffic and the source of attack traffic, so that they can quickly rectify faults to ensure networks can run properly. </a:t>
              </a:r>
              <a:r>
                <a:rPr lang="en-US" sz="1400" dirty="0" err="1">
                  <a:latin typeface="Huawei Sans" panose="020C0503030203020204" pitchFamily="34" charset="0"/>
                </a:rPr>
                <a:t>sFlow</a:t>
              </a:r>
              <a:r>
                <a:rPr lang="en-US" sz="1400" dirty="0">
                  <a:latin typeface="Huawei Sans" panose="020C0503030203020204" pitchFamily="34" charset="0"/>
                </a:rPr>
                <a:t> focuses on traffic on interfaces, traffic forwarding, and the overall device status, so it can be used to monitor and locate network exceptions, especially on enterprise networks.</a:t>
              </a:r>
            </a:p>
            <a:p>
              <a:pPr fontAlgn="ctr">
                <a:lnSpc>
                  <a:spcPct val="150000"/>
                </a:lnSpc>
              </a:pPr>
              <a:endParaRPr lang="en-US" altLang="zh-CN" sz="1400" dirty="0">
                <a:latin typeface="Huawei Sans" panose="020C0503030203020204" pitchFamily="34" charset="0"/>
              </a:endParaRPr>
            </a:p>
          </p:txBody>
        </p:sp>
      </p:grpSp>
      <p:pic>
        <p:nvPicPr>
          <p:cNvPr id="54" name="图片 53"/>
          <p:cNvPicPr>
            <a:picLocks noChangeAspect="1"/>
          </p:cNvPicPr>
          <p:nvPr/>
        </p:nvPicPr>
        <p:blipFill>
          <a:blip r:embed="rId8"/>
          <a:stretch>
            <a:fillRect/>
          </a:stretch>
        </p:blipFill>
        <p:spPr bwMode="gray">
          <a:xfrm>
            <a:off x="688558" y="2156456"/>
            <a:ext cx="837101" cy="620075"/>
          </a:xfrm>
          <a:prstGeom prst="rect">
            <a:avLst/>
          </a:prstGeom>
        </p:spPr>
      </p:pic>
      <p:sp>
        <p:nvSpPr>
          <p:cNvPr id="55" name="Freeform 222"/>
          <p:cNvSpPr/>
          <p:nvPr/>
        </p:nvSpPr>
        <p:spPr bwMode="gray">
          <a:xfrm rot="4078687" flipH="1">
            <a:off x="1050912" y="2875916"/>
            <a:ext cx="696109" cy="387020"/>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solidFill>
            <a:srgbClr val="F3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6139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75"/>
          <p:cNvSpPr/>
          <p:nvPr/>
        </p:nvSpPr>
        <p:spPr bwMode="gray">
          <a:xfrm>
            <a:off x="7649309" y="2205000"/>
            <a:ext cx="4070286" cy="4031999"/>
          </a:xfrm>
          <a:prstGeom prst="roundRect">
            <a:avLst>
              <a:gd name="adj" fmla="val 8077"/>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fontAlgn="ctr"/>
            <a:r>
              <a:rPr lang="en-US" sz="1800" dirty="0">
                <a:latin typeface="Huawei Sans" panose="020C0503030203020204" pitchFamily="34" charset="0"/>
              </a:rPr>
              <a:t>Telemetry is also called network Telemetry. It is used to monitor networks, including packet check and analysis, intrusion and attack detection, intelligent data collection, and application performance management.</a:t>
            </a: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Telemetry</a:t>
            </a:r>
            <a:endParaRPr lang="en-US" altLang="zh-CN" dirty="0">
              <a:latin typeface="Huawei Sans" panose="020C0503030203020204" pitchFamily="34" charset="0"/>
              <a:sym typeface="Huawei Sans" panose="020C0503030203020204" pitchFamily="34" charset="0"/>
            </a:endParaRPr>
          </a:p>
        </p:txBody>
      </p:sp>
      <p:sp>
        <p:nvSpPr>
          <p:cNvPr id="5" name="文本框 4"/>
          <p:cNvSpPr txBox="1"/>
          <p:nvPr/>
        </p:nvSpPr>
        <p:spPr bwMode="gray">
          <a:xfrm>
            <a:off x="6906447" y="858207"/>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6" name="圆角矩形 75"/>
          <p:cNvSpPr/>
          <p:nvPr/>
        </p:nvSpPr>
        <p:spPr bwMode="gray">
          <a:xfrm>
            <a:off x="7824001" y="2315542"/>
            <a:ext cx="3744000" cy="1877636"/>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7908216" y="3642775"/>
            <a:ext cx="1008000" cy="438005"/>
            <a:chOff x="663534" y="5605483"/>
            <a:chExt cx="1008000" cy="438005"/>
          </a:xfrm>
        </p:grpSpPr>
        <p:sp>
          <p:nvSpPr>
            <p:cNvPr id="8" name="圆角矩形 7"/>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 name="文本框 8"/>
            <p:cNvSpPr txBox="1"/>
            <p:nvPr/>
          </p:nvSpPr>
          <p:spPr bwMode="gray">
            <a:xfrm>
              <a:off x="765019" y="5670711"/>
              <a:ext cx="805029" cy="276999"/>
            </a:xfrm>
            <a:prstGeom prst="rect">
              <a:avLst/>
            </a:prstGeom>
            <a:noFill/>
          </p:spPr>
          <p:txBody>
            <a:bodyPr wrap="none" rtlCol="0">
              <a:spAutoFit/>
            </a:bodyPr>
            <a:lstStyle/>
            <a:p>
              <a:pPr algn="ctr" fontAlgn="ctr"/>
              <a:r>
                <a:rPr lang="en-US" sz="1200" dirty="0">
                  <a:latin typeface="Huawei Sans" panose="020C0503030203020204" pitchFamily="34" charset="0"/>
                </a:rPr>
                <a:t>Collector</a:t>
              </a:r>
              <a:endParaRPr lang="en-US" altLang="zh-CN" sz="1200" dirty="0">
                <a:latin typeface="Huawei Sans" panose="020C0503030203020204" pitchFamily="34" charset="0"/>
              </a:endParaRPr>
            </a:p>
          </p:txBody>
        </p:sp>
      </p:grpSp>
      <p:grpSp>
        <p:nvGrpSpPr>
          <p:cNvPr id="10" name="组合 9"/>
          <p:cNvGrpSpPr/>
          <p:nvPr/>
        </p:nvGrpSpPr>
        <p:grpSpPr bwMode="gray">
          <a:xfrm>
            <a:off x="10443940" y="3642776"/>
            <a:ext cx="1008000" cy="433114"/>
            <a:chOff x="1971217" y="5605485"/>
            <a:chExt cx="1008000" cy="433114"/>
          </a:xfrm>
        </p:grpSpPr>
        <p:sp>
          <p:nvSpPr>
            <p:cNvPr id="11" name="圆角矩形 10"/>
            <p:cNvSpPr/>
            <p:nvPr/>
          </p:nvSpPr>
          <p:spPr bwMode="gray">
            <a:xfrm>
              <a:off x="1971217" y="5605485"/>
              <a:ext cx="1008000" cy="433114"/>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2" name="文本框 11"/>
            <p:cNvSpPr txBox="1"/>
            <p:nvPr/>
          </p:nvSpPr>
          <p:spPr bwMode="gray">
            <a:xfrm>
              <a:off x="2043331" y="5670711"/>
              <a:ext cx="881973" cy="276999"/>
            </a:xfrm>
            <a:prstGeom prst="rect">
              <a:avLst/>
            </a:prstGeom>
            <a:noFill/>
          </p:spPr>
          <p:txBody>
            <a:bodyPr wrap="none" rtlCol="0">
              <a:spAutoFit/>
            </a:bodyPr>
            <a:lstStyle/>
            <a:p>
              <a:pPr algn="ctr" fontAlgn="ctr"/>
              <a:r>
                <a:rPr lang="en-US" sz="1200" dirty="0">
                  <a:latin typeface="Huawei Sans" panose="020C0503030203020204" pitchFamily="34" charset="0"/>
                </a:rPr>
                <a:t>Controller</a:t>
              </a:r>
              <a:endParaRPr lang="en-US" altLang="zh-CN" sz="1200" dirty="0">
                <a:latin typeface="Huawei Sans" panose="020C0503030203020204" pitchFamily="34" charset="0"/>
              </a:endParaRPr>
            </a:p>
          </p:txBody>
        </p:sp>
      </p:grpSp>
      <p:grpSp>
        <p:nvGrpSpPr>
          <p:cNvPr id="13" name="组合 12"/>
          <p:cNvGrpSpPr/>
          <p:nvPr/>
        </p:nvGrpSpPr>
        <p:grpSpPr bwMode="gray">
          <a:xfrm>
            <a:off x="9139892" y="2923065"/>
            <a:ext cx="1008000" cy="433781"/>
            <a:chOff x="3278900" y="5630905"/>
            <a:chExt cx="1008000" cy="433781"/>
          </a:xfrm>
        </p:grpSpPr>
        <p:sp>
          <p:nvSpPr>
            <p:cNvPr id="14" name="圆角矩形 13"/>
            <p:cNvSpPr/>
            <p:nvPr/>
          </p:nvSpPr>
          <p:spPr bwMode="gray">
            <a:xfrm>
              <a:off x="3278900" y="5630905"/>
              <a:ext cx="1008000" cy="433781"/>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5" name="文本框 14"/>
            <p:cNvSpPr txBox="1"/>
            <p:nvPr/>
          </p:nvSpPr>
          <p:spPr bwMode="gray">
            <a:xfrm>
              <a:off x="3407268" y="5670711"/>
              <a:ext cx="788999" cy="276999"/>
            </a:xfrm>
            <a:prstGeom prst="rect">
              <a:avLst/>
            </a:prstGeom>
            <a:noFill/>
          </p:spPr>
          <p:txBody>
            <a:bodyPr wrap="none" rtlCol="0">
              <a:spAutoFit/>
            </a:bodyPr>
            <a:lstStyle/>
            <a:p>
              <a:pPr algn="ctr" fontAlgn="ctr"/>
              <a:r>
                <a:rPr lang="en-US" sz="1200" dirty="0">
                  <a:latin typeface="Huawei Sans" panose="020C0503030203020204" pitchFamily="34" charset="0"/>
                </a:rPr>
                <a:t>Analyzer</a:t>
              </a:r>
              <a:endParaRPr lang="en-US" altLang="zh-CN" sz="1200" dirty="0">
                <a:latin typeface="Huawei Sans" panose="020C0503030203020204" pitchFamily="34" charset="0"/>
              </a:endParaRPr>
            </a:p>
          </p:txBody>
        </p:sp>
      </p:grpSp>
      <p:grpSp>
        <p:nvGrpSpPr>
          <p:cNvPr id="16" name="组合 15"/>
          <p:cNvGrpSpPr/>
          <p:nvPr/>
        </p:nvGrpSpPr>
        <p:grpSpPr bwMode="gray">
          <a:xfrm>
            <a:off x="9151693" y="2315542"/>
            <a:ext cx="944734" cy="369332"/>
            <a:chOff x="1965631" y="4217474"/>
            <a:chExt cx="944734" cy="369332"/>
          </a:xfrm>
        </p:grpSpPr>
        <p:sp>
          <p:nvSpPr>
            <p:cNvPr id="17" name="文本框 16"/>
            <p:cNvSpPr txBox="1"/>
            <p:nvPr/>
          </p:nvSpPr>
          <p:spPr bwMode="gray">
            <a:xfrm>
              <a:off x="1965631" y="4217474"/>
              <a:ext cx="878767" cy="338554"/>
            </a:xfrm>
            <a:prstGeom prst="rect">
              <a:avLst/>
            </a:prstGeom>
            <a:noFill/>
          </p:spPr>
          <p:txBody>
            <a:bodyPr wrap="none" rtlCol="0">
              <a:spAutoFit/>
            </a:bodyPr>
            <a:lstStyle/>
            <a:p>
              <a:pPr fontAlgn="ctr"/>
              <a:r>
                <a:rPr lang="en-US" sz="1600" dirty="0">
                  <a:latin typeface="Huawei Sans" panose="020C0503030203020204" pitchFamily="34" charset="0"/>
                </a:rPr>
                <a:t>3 Roles</a:t>
              </a:r>
              <a:endParaRPr lang="en-US" altLang="zh-CN" sz="1600" dirty="0">
                <a:latin typeface="Huawei Sans" panose="020C0503030203020204" pitchFamily="34" charset="0"/>
              </a:endParaRPr>
            </a:p>
          </p:txBody>
        </p:sp>
        <p:cxnSp>
          <p:nvCxnSpPr>
            <p:cNvPr id="18" name="直接连接符 17"/>
            <p:cNvCxnSpPr/>
            <p:nvPr/>
          </p:nvCxnSpPr>
          <p:spPr bwMode="gray">
            <a:xfrm>
              <a:off x="2005296" y="4586806"/>
              <a:ext cx="90506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37" name="直接箭头连接符 36"/>
          <p:cNvCxnSpPr>
            <a:stCxn id="8" idx="0"/>
            <a:endCxn id="14" idx="1"/>
          </p:cNvCxnSpPr>
          <p:nvPr/>
        </p:nvCxnSpPr>
        <p:spPr bwMode="gray">
          <a:xfrm flipV="1">
            <a:off x="8412216" y="3139956"/>
            <a:ext cx="727676" cy="50281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4" idx="3"/>
            <a:endCxn id="11" idx="0"/>
          </p:cNvCxnSpPr>
          <p:nvPr/>
        </p:nvCxnSpPr>
        <p:spPr bwMode="gray">
          <a:xfrm>
            <a:off x="10147892" y="3139956"/>
            <a:ext cx="800048" cy="502820"/>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flipV="1">
            <a:off x="8544000" y="4221000"/>
            <a:ext cx="0" cy="8928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8515914" y="4249302"/>
            <a:ext cx="1114244" cy="830997"/>
          </a:xfrm>
          <a:prstGeom prst="rect">
            <a:avLst/>
          </a:prstGeom>
          <a:noFill/>
        </p:spPr>
        <p:txBody>
          <a:bodyPr wrap="square" rtlCol="0">
            <a:spAutoFit/>
          </a:bodyPr>
          <a:lstStyle/>
          <a:p>
            <a:pPr algn="ctr" fontAlgn="ctr"/>
            <a:endParaRPr lang="en-US" sz="1200" dirty="0">
              <a:latin typeface="Huawei Sans" panose="020C0503030203020204" pitchFamily="34" charset="0"/>
            </a:endParaRPr>
          </a:p>
          <a:p>
            <a:pPr algn="ctr" fontAlgn="ctr"/>
            <a:r>
              <a:rPr lang="en-US" sz="1200" dirty="0">
                <a:latin typeface="Huawei Sans" panose="020C0503030203020204" pitchFamily="34" charset="0"/>
              </a:rPr>
              <a:t>Upload data using </a:t>
            </a:r>
            <a:r>
              <a:rPr lang="en-US" altLang="zh-CN" sz="1200" dirty="0">
                <a:latin typeface="Huawei Sans" panose="020C0503030203020204" pitchFamily="34" charset="0"/>
              </a:rPr>
              <a:t>Telemetry</a:t>
            </a:r>
            <a:r>
              <a:rPr lang="en-US" sz="1200" dirty="0">
                <a:latin typeface="Huawei Sans" panose="020C0503030203020204" pitchFamily="34" charset="0"/>
              </a:rPr>
              <a:t>. </a:t>
            </a:r>
            <a:endParaRPr lang="en-US" altLang="zh-CN" sz="1200" dirty="0">
              <a:latin typeface="Huawei Sans" panose="020C0503030203020204" pitchFamily="34" charset="0"/>
            </a:endParaRPr>
          </a:p>
        </p:txBody>
      </p:sp>
      <p:cxnSp>
        <p:nvCxnSpPr>
          <p:cNvPr id="49" name="直接箭头连接符 48"/>
          <p:cNvCxnSpPr/>
          <p:nvPr/>
        </p:nvCxnSpPr>
        <p:spPr bwMode="gray">
          <a:xfrm>
            <a:off x="10957040" y="4258178"/>
            <a:ext cx="0" cy="855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9784894" y="4249302"/>
            <a:ext cx="1226005" cy="830997"/>
          </a:xfrm>
          <a:prstGeom prst="rect">
            <a:avLst/>
          </a:prstGeom>
          <a:noFill/>
        </p:spPr>
        <p:txBody>
          <a:bodyPr wrap="square" rtlCol="0">
            <a:spAutoFit/>
          </a:bodyPr>
          <a:lstStyle/>
          <a:p>
            <a:pPr algn="ctr" fontAlgn="ctr"/>
            <a:r>
              <a:rPr lang="en-US" sz="1200" dirty="0">
                <a:latin typeface="Huawei Sans" panose="020C0503030203020204" pitchFamily="34" charset="0"/>
              </a:rPr>
              <a:t>Deliver configurations using </a:t>
            </a:r>
            <a:r>
              <a:rPr lang="en-US" altLang="zh-CN" sz="1200" dirty="0">
                <a:latin typeface="Huawei Sans" panose="020C0503030203020204" pitchFamily="34" charset="0"/>
              </a:rPr>
              <a:t>NETCONF</a:t>
            </a:r>
            <a:r>
              <a:rPr lang="en-US" sz="1200" dirty="0">
                <a:latin typeface="Huawei Sans" panose="020C0503030203020204" pitchFamily="34" charset="0"/>
              </a:rPr>
              <a:t>.</a:t>
            </a:r>
            <a:endParaRPr lang="en-US" altLang="zh-CN" sz="1200" dirty="0">
              <a:latin typeface="Huawei Sans" panose="020C0503030203020204" pitchFamily="34" charset="0"/>
            </a:endParaRPr>
          </a:p>
        </p:txBody>
      </p:sp>
      <p:grpSp>
        <p:nvGrpSpPr>
          <p:cNvPr id="54" name="组合 53"/>
          <p:cNvGrpSpPr/>
          <p:nvPr/>
        </p:nvGrpSpPr>
        <p:grpSpPr bwMode="gray">
          <a:xfrm>
            <a:off x="8377618" y="5758878"/>
            <a:ext cx="2937022" cy="369332"/>
            <a:chOff x="4787430" y="4217474"/>
            <a:chExt cx="2937022" cy="369332"/>
          </a:xfrm>
        </p:grpSpPr>
        <p:sp>
          <p:nvSpPr>
            <p:cNvPr id="55" name="文本框 54"/>
            <p:cNvSpPr txBox="1"/>
            <p:nvPr/>
          </p:nvSpPr>
          <p:spPr bwMode="gray">
            <a:xfrm>
              <a:off x="4787430" y="4217474"/>
              <a:ext cx="2937022" cy="338554"/>
            </a:xfrm>
            <a:prstGeom prst="rect">
              <a:avLst/>
            </a:prstGeom>
            <a:noFill/>
          </p:spPr>
          <p:txBody>
            <a:bodyPr wrap="none" rtlCol="0">
              <a:spAutoFit/>
            </a:bodyPr>
            <a:lstStyle/>
            <a:p>
              <a:pPr fontAlgn="ctr"/>
              <a:r>
                <a:rPr lang="en-US" sz="1600" dirty="0">
                  <a:latin typeface="Huawei Sans" panose="020C0503030203020204" pitchFamily="34" charset="0"/>
                </a:rPr>
                <a:t>1 Typical Management Mode</a:t>
              </a:r>
              <a:endParaRPr lang="en-US" altLang="zh-CN" sz="1600" dirty="0">
                <a:latin typeface="Huawei Sans" panose="020C0503030203020204" pitchFamily="34" charset="0"/>
              </a:endParaRPr>
            </a:p>
          </p:txBody>
        </p:sp>
        <p:cxnSp>
          <p:nvCxnSpPr>
            <p:cNvPr id="56" name="直接连接符 55"/>
            <p:cNvCxnSpPr/>
            <p:nvPr/>
          </p:nvCxnSpPr>
          <p:spPr bwMode="gray">
            <a:xfrm>
              <a:off x="4858160" y="4586806"/>
              <a:ext cx="268253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bwMode="gray">
          <a:xfrm>
            <a:off x="7908216" y="5140256"/>
            <a:ext cx="3543724" cy="438005"/>
            <a:chOff x="663534" y="5605483"/>
            <a:chExt cx="1008000" cy="438005"/>
          </a:xfrm>
        </p:grpSpPr>
        <p:sp>
          <p:nvSpPr>
            <p:cNvPr id="58" name="圆角矩形 57"/>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9" name="文本框 58"/>
            <p:cNvSpPr txBox="1"/>
            <p:nvPr/>
          </p:nvSpPr>
          <p:spPr bwMode="gray">
            <a:xfrm>
              <a:off x="977349" y="5670711"/>
              <a:ext cx="380369" cy="276999"/>
            </a:xfrm>
            <a:prstGeom prst="rect">
              <a:avLst/>
            </a:prstGeom>
            <a:noFill/>
          </p:spPr>
          <p:txBody>
            <a:bodyPr wrap="none" rtlCol="0">
              <a:spAutoFit/>
            </a:bodyPr>
            <a:lstStyle/>
            <a:p>
              <a:pPr algn="ctr" fontAlgn="ctr"/>
              <a:r>
                <a:rPr lang="en-US" sz="1200" dirty="0">
                  <a:latin typeface="Huawei Sans" panose="020C0503030203020204" pitchFamily="34" charset="0"/>
                </a:rPr>
                <a:t>Network devices</a:t>
              </a:r>
              <a:endParaRPr lang="en-US" altLang="zh-CN" sz="1200" dirty="0">
                <a:latin typeface="Huawei Sans" panose="020C0503030203020204" pitchFamily="34" charset="0"/>
              </a:endParaRPr>
            </a:p>
          </p:txBody>
        </p:sp>
      </p:grpSp>
      <p:sp>
        <p:nvSpPr>
          <p:cNvPr id="31" name="文本框 30"/>
          <p:cNvSpPr txBox="1"/>
          <p:nvPr/>
        </p:nvSpPr>
        <p:spPr bwMode="gray">
          <a:xfrm>
            <a:off x="7540010" y="4462156"/>
            <a:ext cx="1123531" cy="461665"/>
          </a:xfrm>
          <a:prstGeom prst="rect">
            <a:avLst/>
          </a:prstGeom>
          <a:noFill/>
        </p:spPr>
        <p:txBody>
          <a:bodyPr wrap="square" rtlCol="0">
            <a:spAutoFit/>
          </a:bodyPr>
          <a:lstStyle/>
          <a:p>
            <a:pPr algn="ctr" fontAlgn="ctr"/>
            <a:r>
              <a:rPr lang="en-US" sz="1200" dirty="0" err="1">
                <a:solidFill>
                  <a:srgbClr val="EC7061"/>
                </a:solidFill>
                <a:latin typeface="Huawei Sans" panose="020C0503030203020204" pitchFamily="34" charset="0"/>
              </a:rPr>
              <a:t>Subsecond</a:t>
            </a:r>
            <a:r>
              <a:rPr lang="en-US" sz="1200" dirty="0">
                <a:solidFill>
                  <a:srgbClr val="EC7061"/>
                </a:solidFill>
                <a:latin typeface="Huawei Sans" panose="020C0503030203020204" pitchFamily="34" charset="0"/>
              </a:rPr>
              <a:t>-level</a:t>
            </a:r>
          </a:p>
        </p:txBody>
      </p:sp>
      <p:sp>
        <p:nvSpPr>
          <p:cNvPr id="32" name="文本占位符 2"/>
          <p:cNvSpPr txBox="1">
            <a:spLocks/>
          </p:cNvSpPr>
          <p:nvPr/>
        </p:nvSpPr>
        <p:spPr bwMode="gray">
          <a:xfrm>
            <a:off x="468318" y="2418277"/>
            <a:ext cx="5777642" cy="16431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altLang="zh-CN" sz="1800" dirty="0">
                <a:latin typeface="Huawei Sans" panose="020C0503030203020204" pitchFamily="34" charset="0"/>
              </a:rPr>
              <a:t>Advantages: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25438" fontAlgn="ctr"/>
            <a:r>
              <a:rPr lang="en-US" altLang="zh-CN" sz="1800" dirty="0">
                <a:latin typeface="Huawei Sans" panose="020C0503030203020204" pitchFamily="34" charset="0"/>
              </a:rPr>
              <a:t>Supports multiple implementation modes, meeting diversified user requirements.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25438" fontAlgn="ctr"/>
            <a:r>
              <a:rPr lang="en-US" altLang="zh-CN" sz="1800" dirty="0">
                <a:latin typeface="Huawei Sans" panose="020C0503030203020204" pitchFamily="34" charset="0"/>
              </a:rPr>
              <a:t>Collects a wide variety of data with high precision to fully reflect network status.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25438" fontAlgn="ctr"/>
            <a:r>
              <a:rPr lang="en-US" altLang="zh-CN" sz="1800" dirty="0">
                <a:latin typeface="Huawei Sans" panose="020C0503030203020204" pitchFamily="34" charset="0"/>
              </a:rPr>
              <a:t>Continuously reports data with only one-time data subscription.</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25438" fontAlgn="ctr"/>
            <a:r>
              <a:rPr lang="en-US" altLang="zh-CN" sz="1800" dirty="0">
                <a:latin typeface="Huawei Sans" panose="020C0503030203020204" pitchFamily="34" charset="0"/>
              </a:rPr>
              <a:t>Locates faults rapidly and accurately.</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273630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Telemetry</a:t>
            </a:r>
            <a:endParaRPr lang="en-US" altLang="zh-CN" dirty="0">
              <a:latin typeface="Huawei Sans" panose="020C0503030203020204" pitchFamily="34" charset="0"/>
            </a:endParaRPr>
          </a:p>
        </p:txBody>
      </p:sp>
      <p:cxnSp>
        <p:nvCxnSpPr>
          <p:cNvPr id="4" name="Straight Connector 361"/>
          <p:cNvCxnSpPr/>
          <p:nvPr/>
        </p:nvCxnSpPr>
        <p:spPr bwMode="gray">
          <a:xfrm>
            <a:off x="3955991" y="3046825"/>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5" name="Straight Connector 365"/>
          <p:cNvCxnSpPr/>
          <p:nvPr/>
        </p:nvCxnSpPr>
        <p:spPr bwMode="gray">
          <a:xfrm>
            <a:off x="3955991" y="2983325"/>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 name="直接连接符 52"/>
          <p:cNvCxnSpPr/>
          <p:nvPr/>
        </p:nvCxnSpPr>
        <p:spPr bwMode="gray">
          <a:xfrm>
            <a:off x="3962043" y="1900010"/>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 name="直接连接符 52"/>
          <p:cNvCxnSpPr/>
          <p:nvPr/>
        </p:nvCxnSpPr>
        <p:spPr bwMode="gray">
          <a:xfrm>
            <a:off x="6121043" y="1900010"/>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8" name="Oval 370"/>
          <p:cNvSpPr/>
          <p:nvPr/>
        </p:nvSpPr>
        <p:spPr bwMode="gray">
          <a:xfrm>
            <a:off x="4971909" y="2902404"/>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9" name="直接连接符 64"/>
          <p:cNvCxnSpPr/>
          <p:nvPr/>
        </p:nvCxnSpPr>
        <p:spPr bwMode="gray">
          <a:xfrm>
            <a:off x="4226771" y="2143171"/>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0" name="直接连接符 52"/>
          <p:cNvCxnSpPr/>
          <p:nvPr/>
        </p:nvCxnSpPr>
        <p:spPr bwMode="gray">
          <a:xfrm flipH="1">
            <a:off x="3733591" y="3797189"/>
            <a:ext cx="26035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52"/>
          <p:cNvCxnSpPr/>
          <p:nvPr/>
        </p:nvCxnSpPr>
        <p:spPr bwMode="gray">
          <a:xfrm>
            <a:off x="3962043" y="3128961"/>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 name="直接连接符 52"/>
          <p:cNvCxnSpPr/>
          <p:nvPr/>
        </p:nvCxnSpPr>
        <p:spPr bwMode="gray">
          <a:xfrm>
            <a:off x="3733591" y="3797623"/>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52"/>
          <p:cNvCxnSpPr/>
          <p:nvPr/>
        </p:nvCxnSpPr>
        <p:spPr bwMode="gray">
          <a:xfrm>
            <a:off x="5041691" y="3797623"/>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52"/>
          <p:cNvCxnSpPr/>
          <p:nvPr/>
        </p:nvCxnSpPr>
        <p:spPr bwMode="gray">
          <a:xfrm>
            <a:off x="6337091" y="3797623"/>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52"/>
          <p:cNvCxnSpPr/>
          <p:nvPr/>
        </p:nvCxnSpPr>
        <p:spPr bwMode="gray">
          <a:xfrm>
            <a:off x="6121043" y="2979559"/>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6" name="直接连接符 52"/>
          <p:cNvCxnSpPr/>
          <p:nvPr/>
        </p:nvCxnSpPr>
        <p:spPr bwMode="gray">
          <a:xfrm flipH="1">
            <a:off x="3861427" y="3927018"/>
            <a:ext cx="26153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7" name="直接连接符 52"/>
          <p:cNvCxnSpPr/>
          <p:nvPr/>
        </p:nvCxnSpPr>
        <p:spPr bwMode="gray">
          <a:xfrm>
            <a:off x="3873291" y="3933255"/>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8" name="直接连接符 52"/>
          <p:cNvCxnSpPr/>
          <p:nvPr/>
        </p:nvCxnSpPr>
        <p:spPr bwMode="gray">
          <a:xfrm>
            <a:off x="5181391" y="3933255"/>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19" name="直接连接符 52"/>
          <p:cNvCxnSpPr/>
          <p:nvPr/>
        </p:nvCxnSpPr>
        <p:spPr bwMode="gray">
          <a:xfrm>
            <a:off x="6476791" y="3933255"/>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0" name="直接连接符 52"/>
          <p:cNvCxnSpPr/>
          <p:nvPr/>
        </p:nvCxnSpPr>
        <p:spPr bwMode="gray">
          <a:xfrm>
            <a:off x="2813067" y="3399575"/>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52"/>
          <p:cNvCxnSpPr/>
          <p:nvPr/>
        </p:nvCxnSpPr>
        <p:spPr bwMode="gray">
          <a:xfrm>
            <a:off x="2813067" y="3526575"/>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2" name="直接连接符 52"/>
          <p:cNvCxnSpPr/>
          <p:nvPr/>
        </p:nvCxnSpPr>
        <p:spPr bwMode="gray">
          <a:xfrm>
            <a:off x="2429919" y="3464335"/>
            <a:ext cx="5653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3" name="直接连接符 96"/>
          <p:cNvCxnSpPr/>
          <p:nvPr/>
        </p:nvCxnSpPr>
        <p:spPr bwMode="gray">
          <a:xfrm>
            <a:off x="2069879" y="3159914"/>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97"/>
          <p:cNvCxnSpPr/>
          <p:nvPr/>
        </p:nvCxnSpPr>
        <p:spPr bwMode="gray">
          <a:xfrm>
            <a:off x="2429919" y="3015898"/>
            <a:ext cx="0" cy="10801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7"/>
          <p:cNvCxnSpPr/>
          <p:nvPr/>
        </p:nvCxnSpPr>
        <p:spPr bwMode="gray">
          <a:xfrm>
            <a:off x="2069879" y="3931210"/>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6" name="TextBox 358"/>
          <p:cNvSpPr txBox="1"/>
          <p:nvPr/>
        </p:nvSpPr>
        <p:spPr bwMode="gray">
          <a:xfrm>
            <a:off x="1821950" y="1980886"/>
            <a:ext cx="1888679" cy="523220"/>
          </a:xfrm>
          <a:prstGeom prst="rect">
            <a:avLst/>
          </a:prstGeom>
          <a:noFill/>
        </p:spPr>
        <p:txBody>
          <a:bodyPr wrap="square" rtlCol="0">
            <a:spAutoFit/>
          </a:bodyPr>
          <a:lstStyle/>
          <a:p>
            <a:pPr algn="ctr" fontAlgn="ctr"/>
            <a:r>
              <a:rPr lang="en-US" sz="1400" dirty="0">
                <a:solidFill>
                  <a:srgbClr val="EC7061"/>
                </a:solidFill>
                <a:latin typeface="Huawei Sans" panose="020C0503030203020204" pitchFamily="34" charset="0"/>
              </a:rPr>
              <a:t>Report information using </a:t>
            </a:r>
            <a:r>
              <a:rPr lang="en-US" sz="1400" dirty="0" err="1">
                <a:solidFill>
                  <a:srgbClr val="EC7061"/>
                </a:solidFill>
                <a:latin typeface="Huawei Sans" panose="020C0503030203020204" pitchFamily="34" charset="0"/>
              </a:rPr>
              <a:t>gRPC</a:t>
            </a:r>
            <a:endParaRPr lang="en-US" altLang="zh-CN" sz="1400" dirty="0">
              <a:solidFill>
                <a:srgbClr val="EC7061"/>
              </a:solidFill>
              <a:latin typeface="Huawei Sans" panose="020C0503030203020204" pitchFamily="34" charset="0"/>
            </a:endParaRPr>
          </a:p>
        </p:txBody>
      </p:sp>
      <p:sp>
        <p:nvSpPr>
          <p:cNvPr id="27" name="Freeform 2"/>
          <p:cNvSpPr/>
          <p:nvPr/>
        </p:nvSpPr>
        <p:spPr bwMode="gray">
          <a:xfrm rot="10800000" flipH="1" flipV="1">
            <a:off x="1803044" y="2531339"/>
            <a:ext cx="1845563" cy="371065"/>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r" fontAlgn="ctr"/>
            <a:endParaRPr lang="en-US" altLang="zh-CN" dirty="0">
              <a:latin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5480" y="2734487"/>
            <a:ext cx="540000" cy="442800"/>
          </a:xfrm>
          <a:prstGeom prst="rect">
            <a:avLst/>
          </a:prstGeom>
        </p:spPr>
      </p:pic>
      <p:pic>
        <p:nvPicPr>
          <p:cNvPr id="29" name="图片 28"/>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733591" y="1891879"/>
            <a:ext cx="540000" cy="442174"/>
          </a:xfrm>
          <a:prstGeom prst="rect">
            <a:avLst/>
          </a:prstGeom>
        </p:spPr>
      </p:pic>
      <p:pic>
        <p:nvPicPr>
          <p:cNvPr id="30" name="图片 29"/>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05083" y="3214123"/>
            <a:ext cx="540000" cy="442800"/>
          </a:xfrm>
          <a:prstGeom prst="rect">
            <a:avLst/>
          </a:prstGeom>
        </p:spPr>
      </p:pic>
      <p:pic>
        <p:nvPicPr>
          <p:cNvPr id="31" name="图片 30"/>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8073" y="2734487"/>
            <a:ext cx="540000" cy="442800"/>
          </a:xfrm>
          <a:prstGeom prst="rect">
            <a:avLst/>
          </a:prstGeom>
        </p:spPr>
      </p:pic>
      <p:pic>
        <p:nvPicPr>
          <p:cNvPr id="32" name="图片 31"/>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46184" y="1891879"/>
            <a:ext cx="540000" cy="442174"/>
          </a:xfrm>
          <a:prstGeom prst="rect">
            <a:avLst/>
          </a:prstGeom>
        </p:spPr>
      </p:pic>
      <p:pic>
        <p:nvPicPr>
          <p:cNvPr id="33" name="图片 32"/>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25537" y="4350053"/>
            <a:ext cx="540000" cy="442800"/>
          </a:xfrm>
          <a:prstGeom prst="rect">
            <a:avLst/>
          </a:prstGeom>
        </p:spPr>
      </p:pic>
      <p:pic>
        <p:nvPicPr>
          <p:cNvPr id="34" name="图片 33"/>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833830" y="4350053"/>
            <a:ext cx="540000" cy="442800"/>
          </a:xfrm>
          <a:prstGeom prst="rect">
            <a:avLst/>
          </a:prstGeom>
        </p:spPr>
      </p:pic>
      <p:pic>
        <p:nvPicPr>
          <p:cNvPr id="35" name="图片 34"/>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2123" y="4350053"/>
            <a:ext cx="540000" cy="442800"/>
          </a:xfrm>
          <a:prstGeom prst="rect">
            <a:avLst/>
          </a:prstGeom>
        </p:spPr>
      </p:pic>
      <p:pic>
        <p:nvPicPr>
          <p:cNvPr id="36" name="图片 3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94962" y="1490114"/>
            <a:ext cx="810701" cy="408398"/>
          </a:xfrm>
          <a:prstGeom prst="rect">
            <a:avLst/>
          </a:prstGeom>
        </p:spPr>
      </p:pic>
      <p:cxnSp>
        <p:nvCxnSpPr>
          <p:cNvPr id="37" name="直接连接符 52"/>
          <p:cNvCxnSpPr>
            <a:stCxn id="36" idx="1"/>
            <a:endCxn id="29" idx="0"/>
          </p:cNvCxnSpPr>
          <p:nvPr/>
        </p:nvCxnSpPr>
        <p:spPr bwMode="gray">
          <a:xfrm flipH="1">
            <a:off x="4003591" y="1694313"/>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52"/>
          <p:cNvCxnSpPr>
            <a:stCxn id="36" idx="3"/>
            <a:endCxn id="32" idx="0"/>
          </p:cNvCxnSpPr>
          <p:nvPr/>
        </p:nvCxnSpPr>
        <p:spPr bwMode="gray">
          <a:xfrm>
            <a:off x="5505663" y="1694313"/>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9" name="图片 3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601798" y="2935333"/>
            <a:ext cx="540000" cy="442800"/>
          </a:xfrm>
          <a:prstGeom prst="rect">
            <a:avLst/>
          </a:prstGeom>
        </p:spPr>
      </p:pic>
      <p:pic>
        <p:nvPicPr>
          <p:cNvPr id="40" name="图片 39"/>
          <p:cNvPicPr>
            <a:picLocks/>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601798" y="3717368"/>
            <a:ext cx="540000" cy="442800"/>
          </a:xfrm>
          <a:prstGeom prst="rect">
            <a:avLst/>
          </a:prstGeom>
        </p:spPr>
      </p:pic>
      <p:grpSp>
        <p:nvGrpSpPr>
          <p:cNvPr id="57" name="组合 56"/>
          <p:cNvGrpSpPr/>
          <p:nvPr/>
        </p:nvGrpSpPr>
        <p:grpSpPr bwMode="gray">
          <a:xfrm>
            <a:off x="481463" y="2827781"/>
            <a:ext cx="1000595" cy="738664"/>
            <a:chOff x="449961" y="2838589"/>
            <a:chExt cx="1000595" cy="738664"/>
          </a:xfrm>
        </p:grpSpPr>
        <p:sp>
          <p:nvSpPr>
            <p:cNvPr id="56" name="圆角矩形 55"/>
            <p:cNvSpPr/>
            <p:nvPr/>
          </p:nvSpPr>
          <p:spPr bwMode="gray">
            <a:xfrm>
              <a:off x="487244" y="2859597"/>
              <a:ext cx="884019" cy="696361"/>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TextBox 718"/>
            <p:cNvSpPr txBox="1"/>
            <p:nvPr/>
          </p:nvSpPr>
          <p:spPr bwMode="gray">
            <a:xfrm>
              <a:off x="449961" y="2838589"/>
              <a:ext cx="1000595" cy="738664"/>
            </a:xfrm>
            <a:prstGeom prst="rect">
              <a:avLst/>
            </a:prstGeom>
            <a:noFill/>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Analyzer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Controller</a:t>
              </a:r>
              <a:endParaRPr lang="en-US" altLang="zh-CN" sz="1400" dirty="0">
                <a:latin typeface="Huawei Sans" panose="020C0503030203020204" pitchFamily="34" charset="0"/>
              </a:endParaRPr>
            </a:p>
          </p:txBody>
        </p:sp>
      </p:grpSp>
      <p:sp>
        <p:nvSpPr>
          <p:cNvPr id="42" name="TextBox 718"/>
          <p:cNvSpPr txBox="1"/>
          <p:nvPr/>
        </p:nvSpPr>
        <p:spPr bwMode="gray">
          <a:xfrm>
            <a:off x="2350136" y="2800066"/>
            <a:ext cx="1454244" cy="307777"/>
          </a:xfrm>
          <a:prstGeom prst="rect">
            <a:avLst/>
          </a:prstGeom>
          <a:noFill/>
        </p:spPr>
        <p:txBody>
          <a:bodyPr wrap="none" rtlCol="0">
            <a:spAutoFit/>
          </a:bodyPr>
          <a:lstStyle/>
          <a:p>
            <a:pPr algn="r" fontAlgn="ctr"/>
            <a:r>
              <a:rPr lang="en-US" sz="1400" dirty="0">
                <a:latin typeface="Huawei Sans" panose="020C0503030203020204" pitchFamily="34" charset="0"/>
              </a:rPr>
              <a:t>Network device</a:t>
            </a:r>
            <a:endParaRPr lang="en-US" altLang="zh-CN" sz="1400" dirty="0">
              <a:latin typeface="Huawei Sans" panose="020C0503030203020204" pitchFamily="34" charset="0"/>
            </a:endParaRPr>
          </a:p>
        </p:txBody>
      </p:sp>
      <p:sp>
        <p:nvSpPr>
          <p:cNvPr id="43" name="TextBox 718"/>
          <p:cNvSpPr txBox="1"/>
          <p:nvPr/>
        </p:nvSpPr>
        <p:spPr bwMode="gray">
          <a:xfrm>
            <a:off x="3099436" y="1377217"/>
            <a:ext cx="1600118" cy="323165"/>
          </a:xfrm>
          <a:prstGeom prst="rect">
            <a:avLst/>
          </a:prstGeom>
          <a:noFill/>
        </p:spPr>
        <p:txBody>
          <a:bodyPr wrap="none" rtlCol="0">
            <a:spAutoFit/>
          </a:bodyPr>
          <a:lstStyle/>
          <a:p>
            <a:pPr algn="r" fontAlgn="ctr"/>
            <a:r>
              <a:rPr lang="en-US" sz="1500" dirty="0">
                <a:latin typeface="Huawei Sans" panose="020C0503030203020204" pitchFamily="34" charset="0"/>
              </a:rPr>
              <a:t>Managed device</a:t>
            </a:r>
            <a:endParaRPr lang="en-US" altLang="zh-CN" sz="1500" dirty="0">
              <a:latin typeface="Huawei Sans" panose="020C0503030203020204" pitchFamily="34" charset="0"/>
            </a:endParaRPr>
          </a:p>
        </p:txBody>
      </p:sp>
      <p:sp>
        <p:nvSpPr>
          <p:cNvPr id="44" name="TextBox 718"/>
          <p:cNvSpPr txBox="1"/>
          <p:nvPr/>
        </p:nvSpPr>
        <p:spPr bwMode="gray">
          <a:xfrm>
            <a:off x="4011151" y="2444309"/>
            <a:ext cx="851515" cy="307777"/>
          </a:xfrm>
          <a:prstGeom prst="rect">
            <a:avLst/>
          </a:prstGeom>
          <a:noFill/>
        </p:spPr>
        <p:txBody>
          <a:bodyPr wrap="none" rtlCol="0">
            <a:spAutoFit/>
          </a:bodyPr>
          <a:lstStyle/>
          <a:p>
            <a:pPr algn="r" fontAlgn="ctr"/>
            <a:r>
              <a:rPr lang="en-US" sz="1400" dirty="0">
                <a:latin typeface="Huawei Sans" panose="020C0503030203020204" pitchFamily="34" charset="0"/>
              </a:rPr>
              <a:t>GE0/0/1</a:t>
            </a:r>
            <a:endParaRPr lang="en-US" altLang="zh-CN" sz="1400" dirty="0">
              <a:latin typeface="Huawei Sans" panose="020C0503030203020204" pitchFamily="34" charset="0"/>
            </a:endParaRPr>
          </a:p>
        </p:txBody>
      </p:sp>
      <p:sp>
        <p:nvSpPr>
          <p:cNvPr id="45" name="Right Arrow 158"/>
          <p:cNvSpPr/>
          <p:nvPr/>
        </p:nvSpPr>
        <p:spPr bwMode="gray">
          <a:xfrm rot="16200000">
            <a:off x="3806161" y="2516795"/>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46" name="Right Arrow 158"/>
          <p:cNvSpPr/>
          <p:nvPr/>
        </p:nvSpPr>
        <p:spPr bwMode="gray">
          <a:xfrm rot="16200000">
            <a:off x="1512047" y="4576623"/>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47" name="TextBox 718"/>
          <p:cNvSpPr txBox="1"/>
          <p:nvPr/>
        </p:nvSpPr>
        <p:spPr bwMode="gray">
          <a:xfrm>
            <a:off x="1651396" y="4445356"/>
            <a:ext cx="992580" cy="307777"/>
          </a:xfrm>
          <a:prstGeom prst="rect">
            <a:avLst/>
          </a:prstGeom>
          <a:noFill/>
        </p:spPr>
        <p:txBody>
          <a:bodyPr wrap="none" rtlCol="0">
            <a:spAutoFit/>
          </a:bodyPr>
          <a:lstStyle/>
          <a:p>
            <a:pPr algn="r" fontAlgn="ctr"/>
            <a:r>
              <a:rPr lang="en-US" sz="1400" dirty="0">
                <a:latin typeface="Huawei Sans" panose="020C0503030203020204" pitchFamily="34" charset="0"/>
              </a:rPr>
              <a:t>Data flow</a:t>
            </a:r>
            <a:endParaRPr lang="en-US" altLang="zh-CN" sz="1400" dirty="0">
              <a:latin typeface="Huawei Sans" panose="020C0503030203020204" pitchFamily="34" charset="0"/>
            </a:endParaRPr>
          </a:p>
        </p:txBody>
      </p:sp>
      <p:sp>
        <p:nvSpPr>
          <p:cNvPr id="48" name="Right Arrow 158"/>
          <p:cNvSpPr/>
          <p:nvPr/>
        </p:nvSpPr>
        <p:spPr bwMode="gray">
          <a:xfrm rot="16200000">
            <a:off x="3806161" y="3597392"/>
            <a:ext cx="311763" cy="125095"/>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49" name="图片 48"/>
          <p:cNvPicPr>
            <a:picLocks noChangeAspect="1"/>
          </p:cNvPicPr>
          <p:nvPr/>
        </p:nvPicPr>
        <p:blipFill>
          <a:blip r:embed="rId8"/>
          <a:stretch>
            <a:fillRect/>
          </a:stretch>
        </p:blipFill>
        <p:spPr bwMode="gray">
          <a:xfrm>
            <a:off x="814079" y="1579675"/>
            <a:ext cx="837101" cy="620075"/>
          </a:xfrm>
          <a:prstGeom prst="rect">
            <a:avLst/>
          </a:prstGeom>
        </p:spPr>
      </p:pic>
      <p:grpSp>
        <p:nvGrpSpPr>
          <p:cNvPr id="51" name="组合 50"/>
          <p:cNvGrpSpPr/>
          <p:nvPr/>
        </p:nvGrpSpPr>
        <p:grpSpPr bwMode="gray">
          <a:xfrm>
            <a:off x="7585806" y="2074985"/>
            <a:ext cx="3781932" cy="2136530"/>
            <a:chOff x="7534171" y="2167444"/>
            <a:chExt cx="3781932" cy="2136530"/>
          </a:xfrm>
        </p:grpSpPr>
        <p:sp>
          <p:nvSpPr>
            <p:cNvPr id="52" name="圆角矩形 51"/>
            <p:cNvSpPr/>
            <p:nvPr/>
          </p:nvSpPr>
          <p:spPr bwMode="gray">
            <a:xfrm>
              <a:off x="7534171" y="2167444"/>
              <a:ext cx="3781932" cy="2136530"/>
            </a:xfrm>
            <a:prstGeom prst="roundRect">
              <a:avLst>
                <a:gd name="adj" fmla="val 9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7651761" y="2188563"/>
              <a:ext cx="3541966" cy="2031325"/>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The </a:t>
              </a:r>
              <a:r>
                <a:rPr lang="en-US" sz="1400" dirty="0" err="1">
                  <a:latin typeface="Huawei Sans" panose="020C0503030203020204" pitchFamily="34" charset="0"/>
                </a:rPr>
                <a:t>gRPC</a:t>
              </a:r>
              <a:r>
                <a:rPr lang="en-US" sz="1400" dirty="0">
                  <a:latin typeface="Huawei Sans" panose="020C0503030203020204" pitchFamily="34" charset="0"/>
                </a:rPr>
                <a:t>-based Telemetry technology can collect traffic statistics on interfaces, CPU usage, and alarm data of devices, encode the data using Protocol Buffers, and report the data to the collector in real time for storage.</a:t>
              </a:r>
              <a:endParaRPr lang="en-US" altLang="zh-CN" sz="1400" dirty="0">
                <a:latin typeface="Huawei Sans" panose="020C0503030203020204" pitchFamily="34" charset="0"/>
              </a:endParaRPr>
            </a:p>
          </p:txBody>
        </p:sp>
      </p:grpSp>
      <p:graphicFrame>
        <p:nvGraphicFramePr>
          <p:cNvPr id="55" name="表格 54"/>
          <p:cNvGraphicFramePr>
            <a:graphicFrameLocks noGrp="1"/>
          </p:cNvGraphicFramePr>
          <p:nvPr>
            <p:extLst>
              <p:ext uri="{D42A27DB-BD31-4B8C-83A1-F6EECF244321}">
                <p14:modId xmlns:p14="http://schemas.microsoft.com/office/powerpoint/2010/main" val="2911870273"/>
              </p:ext>
            </p:extLst>
          </p:nvPr>
        </p:nvGraphicFramePr>
        <p:xfrm>
          <a:off x="446088" y="5075566"/>
          <a:ext cx="11299824" cy="1341108"/>
        </p:xfrm>
        <a:graphic>
          <a:graphicData uri="http://schemas.openxmlformats.org/drawingml/2006/table">
            <a:tbl>
              <a:tblPr/>
              <a:tblGrid>
                <a:gridCol w="1883304">
                  <a:extLst>
                    <a:ext uri="{9D8B030D-6E8A-4147-A177-3AD203B41FA5}">
                      <a16:colId xmlns:a16="http://schemas.microsoft.com/office/drawing/2014/main" val="20000"/>
                    </a:ext>
                  </a:extLst>
                </a:gridCol>
                <a:gridCol w="1883304">
                  <a:extLst>
                    <a:ext uri="{9D8B030D-6E8A-4147-A177-3AD203B41FA5}">
                      <a16:colId xmlns:a16="http://schemas.microsoft.com/office/drawing/2014/main" val="20001"/>
                    </a:ext>
                  </a:extLst>
                </a:gridCol>
                <a:gridCol w="1883304">
                  <a:extLst>
                    <a:ext uri="{9D8B030D-6E8A-4147-A177-3AD203B41FA5}">
                      <a16:colId xmlns:a16="http://schemas.microsoft.com/office/drawing/2014/main" val="20002"/>
                    </a:ext>
                  </a:extLst>
                </a:gridCol>
                <a:gridCol w="1883304">
                  <a:extLst>
                    <a:ext uri="{9D8B030D-6E8A-4147-A177-3AD203B41FA5}">
                      <a16:colId xmlns:a16="http://schemas.microsoft.com/office/drawing/2014/main" val="20003"/>
                    </a:ext>
                  </a:extLst>
                </a:gridCol>
                <a:gridCol w="1883304">
                  <a:extLst>
                    <a:ext uri="{9D8B030D-6E8A-4147-A177-3AD203B41FA5}">
                      <a16:colId xmlns:a16="http://schemas.microsoft.com/office/drawing/2014/main" val="20004"/>
                    </a:ext>
                  </a:extLst>
                </a:gridCol>
                <a:gridCol w="1883304">
                  <a:extLst>
                    <a:ext uri="{9D8B030D-6E8A-4147-A177-3AD203B41FA5}">
                      <a16:colId xmlns:a16="http://schemas.microsoft.com/office/drawing/2014/main" val="20005"/>
                    </a:ext>
                  </a:extLst>
                </a:gridCol>
              </a:tblGrid>
              <a:tr h="477774">
                <a:tc>
                  <a:txBody>
                    <a:bodyPr/>
                    <a:lstStyle/>
                    <a:p>
                      <a:pPr algn="ctr" fontAlgn="ct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rPr>
                        <a:t>Telemetry</a:t>
                      </a: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rPr>
                        <a:t>SNMP Get</a:t>
                      </a: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rPr>
                        <a:t>SNMP Trap</a:t>
                      </a: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rPr>
                        <a:t>CLI</a:t>
                      </a: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rPr>
                        <a:t>Syslog</a:t>
                      </a:r>
                      <a:endParaRPr lang="en-US" altLang="zh-CN" sz="16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431667">
                <a:tc>
                  <a:txBody>
                    <a:bodyPr/>
                    <a:lstStyle/>
                    <a:p>
                      <a:pPr algn="ctr" fontAlgn="ctr"/>
                      <a:r>
                        <a:rPr lang="en-US" sz="1400" dirty="0">
                          <a:latin typeface="Huawei Sans" panose="020C0503030203020204" pitchFamily="34" charset="0"/>
                        </a:rPr>
                        <a:t>Working mode</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Push</a:t>
                      </a:r>
                      <a:endParaRPr lang="en-US" altLang="zh-CN"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Pull</a:t>
                      </a:r>
                      <a:endParaRPr lang="en-US" altLang="zh-CN"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Push</a:t>
                      </a:r>
                      <a:endParaRPr lang="en-US" altLang="zh-CN"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Pull</a:t>
                      </a:r>
                      <a:endParaRPr lang="en-US" altLang="zh-CN"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Push</a:t>
                      </a:r>
                      <a:endParaRPr lang="en-US" altLang="zh-CN"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1667">
                <a:tc>
                  <a:txBody>
                    <a:bodyPr/>
                    <a:lstStyle/>
                    <a:p>
                      <a:pPr algn="ctr" fontAlgn="ctr"/>
                      <a:r>
                        <a:rPr lang="en-US" sz="1400" dirty="0">
                          <a:latin typeface="Huawei Sans" panose="020C0503030203020204" pitchFamily="34" charset="0"/>
                        </a:rPr>
                        <a:t>Precision</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err="1">
                          <a:latin typeface="Huawei Sans" panose="020C0503030203020204" pitchFamily="34" charset="0"/>
                        </a:rPr>
                        <a:t>Subsecond</a:t>
                      </a:r>
                      <a:r>
                        <a:rPr lang="en-US" sz="1400" dirty="0">
                          <a:latin typeface="Huawei Sans" panose="020C0503030203020204" pitchFamily="34" charset="0"/>
                        </a:rPr>
                        <a:t>-level</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Minute-level</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Second-level</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Minute-level</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dirty="0">
                          <a:latin typeface="Huawei Sans" panose="020C0503030203020204" pitchFamily="34" charset="0"/>
                        </a:rPr>
                        <a:t>Second-level</a:t>
                      </a:r>
                      <a:endParaRPr lang="en-US" sz="1400" dirty="0">
                        <a:effectLst/>
                        <a:latin typeface="Huawei Sans" panose="020C0503030203020204" pitchFamily="34" charset="0"/>
                        <a:ea typeface="+mn-ea"/>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58" name="Freeform 222"/>
          <p:cNvSpPr/>
          <p:nvPr/>
        </p:nvSpPr>
        <p:spPr bwMode="gray">
          <a:xfrm rot="4078687" flipH="1">
            <a:off x="1099928" y="2354143"/>
            <a:ext cx="696109" cy="387020"/>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solidFill>
            <a:srgbClr val="F3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5139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2000" dirty="0">
                <a:latin typeface="Huawei Sans" panose="020C0503030203020204" pitchFamily="34" charset="0"/>
              </a:rPr>
              <a:t>System log (Syslog) is an industry standards-compliant protocol for recording device logs. It logs events that occur at any time on UNIX systems, routers, switches, and other network devices. These logs provide administrators with insights into the system status.</a:t>
            </a:r>
            <a:endParaRPr lang="en-US" altLang="zh-CN" sz="2000" dirty="0">
              <a:latin typeface="Huawei Sans" panose="020C0503030203020204" pitchFamily="34" charset="0"/>
              <a:sym typeface="Huawei Sans" panose="020C0503030203020204" pitchFamily="34" charset="0"/>
            </a:endParaRPr>
          </a:p>
          <a:p>
            <a:pPr algn="l" fontAlgn="ctr"/>
            <a:r>
              <a:rPr lang="en-US" sz="2000" dirty="0">
                <a:latin typeface="Huawei Sans" panose="020C0503030203020204" pitchFamily="34" charset="0"/>
              </a:rPr>
              <a:t>The Syslog protocol offers a mechanism that allows a host to transmit event messages to a receiver host, known as the Syslog server, over an IP network.</a:t>
            </a:r>
            <a:endParaRPr lang="en-US" altLang="zh-CN" sz="2000" dirty="0">
              <a:latin typeface="Huawei Sans" panose="020C0503030203020204" pitchFamily="34" charset="0"/>
              <a:sym typeface="Huawei Sans" panose="020C0503030203020204" pitchFamily="34" charset="0"/>
            </a:endParaRPr>
          </a:p>
          <a:p>
            <a:pPr algn="l" fontAlgn="ctr"/>
            <a:endParaRPr lang="en-US" altLang="zh-CN" sz="2000" dirty="0">
              <a:latin typeface="Huawei Sans" panose="020C0503030203020204" pitchFamily="34" charset="0"/>
              <a:sym typeface="Huawei Sans" panose="020C0503030203020204" pitchFamily="34" charset="0"/>
            </a:endParaRPr>
          </a:p>
          <a:p>
            <a:pPr algn="l" fontAlgn="ctr"/>
            <a:endParaRPr lang="en-US" altLang="zh-CN"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Syslog</a:t>
            </a:r>
            <a:endParaRPr lang="en-US" altLang="zh-CN"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6906447" y="819707"/>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7" name="圆角矩形 75"/>
          <p:cNvSpPr/>
          <p:nvPr/>
        </p:nvSpPr>
        <p:spPr bwMode="gray">
          <a:xfrm>
            <a:off x="521580" y="4149000"/>
            <a:ext cx="3933835"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663534" y="4824997"/>
            <a:ext cx="1008000" cy="1218492"/>
            <a:chOff x="663534" y="4824997"/>
            <a:chExt cx="1008000" cy="1218492"/>
          </a:xfrm>
        </p:grpSpPr>
        <p:sp>
          <p:nvSpPr>
            <p:cNvPr id="9" name="圆角矩形 8"/>
            <p:cNvSpPr/>
            <p:nvPr/>
          </p:nvSpPr>
          <p:spPr bwMode="gray">
            <a:xfrm>
              <a:off x="663534" y="4824997"/>
              <a:ext cx="1008000" cy="121849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 name="文本框 9"/>
            <p:cNvSpPr txBox="1"/>
            <p:nvPr/>
          </p:nvSpPr>
          <p:spPr bwMode="gray">
            <a:xfrm>
              <a:off x="712118" y="5670711"/>
              <a:ext cx="910827" cy="307777"/>
            </a:xfrm>
            <a:prstGeom prst="rect">
              <a:avLst/>
            </a:prstGeom>
            <a:noFill/>
          </p:spPr>
          <p:txBody>
            <a:bodyPr wrap="none" rtlCol="0">
              <a:spAutoFit/>
            </a:bodyPr>
            <a:lstStyle/>
            <a:p>
              <a:pPr algn="ctr" fontAlgn="ctr"/>
              <a:r>
                <a:rPr lang="en-US" sz="1400" dirty="0">
                  <a:latin typeface="Huawei Sans" panose="020C0503030203020204" pitchFamily="34" charset="0"/>
                </a:rPr>
                <a:t>Collector</a:t>
              </a:r>
            </a:p>
          </p:txBody>
        </p:sp>
        <p:sp>
          <p:nvSpPr>
            <p:cNvPr id="11" name="laptop-hand-drawn-tool_57338"/>
            <p:cNvSpPr>
              <a:spLocks noChangeAspect="1"/>
            </p:cNvSpPr>
            <p:nvPr/>
          </p:nvSpPr>
          <p:spPr bwMode="gray">
            <a:xfrm>
              <a:off x="824100" y="5014611"/>
              <a:ext cx="705071" cy="531771"/>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sp>
      </p:grpSp>
      <p:grpSp>
        <p:nvGrpSpPr>
          <p:cNvPr id="12" name="组合 11"/>
          <p:cNvGrpSpPr/>
          <p:nvPr/>
        </p:nvGrpSpPr>
        <p:grpSpPr bwMode="gray">
          <a:xfrm>
            <a:off x="3269776" y="4824997"/>
            <a:ext cx="1008000" cy="1218492"/>
            <a:chOff x="1971217" y="4824997"/>
            <a:chExt cx="1008000" cy="1218492"/>
          </a:xfrm>
        </p:grpSpPr>
        <p:sp>
          <p:nvSpPr>
            <p:cNvPr id="13" name="圆角矩形 12"/>
            <p:cNvSpPr/>
            <p:nvPr/>
          </p:nvSpPr>
          <p:spPr bwMode="gray">
            <a:xfrm>
              <a:off x="1971217" y="4824997"/>
              <a:ext cx="1008000" cy="121849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文本框 13"/>
            <p:cNvSpPr txBox="1"/>
            <p:nvPr/>
          </p:nvSpPr>
          <p:spPr bwMode="gray">
            <a:xfrm>
              <a:off x="2103444" y="5670711"/>
              <a:ext cx="761747" cy="307777"/>
            </a:xfrm>
            <a:prstGeom prst="rect">
              <a:avLst/>
            </a:prstGeom>
            <a:noFill/>
          </p:spPr>
          <p:txBody>
            <a:bodyPr wrap="none" rtlCol="0">
              <a:spAutoFit/>
            </a:bodyPr>
            <a:lstStyle/>
            <a:p>
              <a:pPr algn="ctr" fontAlgn="ctr"/>
              <a:r>
                <a:rPr lang="en-US" sz="1400" dirty="0">
                  <a:latin typeface="Huawei Sans" panose="020C0503030203020204" pitchFamily="34" charset="0"/>
                </a:rPr>
                <a:t>Sender</a:t>
              </a:r>
              <a:endParaRPr lang="en-US" altLang="zh-CN" sz="1400" dirty="0">
                <a:latin typeface="Huawei Sans" panose="020C0503030203020204" pitchFamily="34" charset="0"/>
              </a:endParaRPr>
            </a:p>
          </p:txBody>
        </p:sp>
        <p:sp>
          <p:nvSpPr>
            <p:cNvPr id="15" name="router_337803"/>
            <p:cNvSpPr>
              <a:spLocks noChangeAspect="1"/>
            </p:cNvSpPr>
            <p:nvPr/>
          </p:nvSpPr>
          <p:spPr bwMode="gray">
            <a:xfrm>
              <a:off x="2179475" y="5012699"/>
              <a:ext cx="609685" cy="583361"/>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grpSp>
      <p:grpSp>
        <p:nvGrpSpPr>
          <p:cNvPr id="16" name="组合 15"/>
          <p:cNvGrpSpPr/>
          <p:nvPr/>
        </p:nvGrpSpPr>
        <p:grpSpPr bwMode="gray">
          <a:xfrm>
            <a:off x="1965631" y="4824997"/>
            <a:ext cx="1008000" cy="1218492"/>
            <a:chOff x="3278900" y="4824997"/>
            <a:chExt cx="1008000" cy="1218492"/>
          </a:xfrm>
        </p:grpSpPr>
        <p:sp>
          <p:nvSpPr>
            <p:cNvPr id="17" name="圆角矩形 16"/>
            <p:cNvSpPr/>
            <p:nvPr/>
          </p:nvSpPr>
          <p:spPr bwMode="gray">
            <a:xfrm>
              <a:off x="3278900" y="4824997"/>
              <a:ext cx="1008000" cy="121849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文本框 17"/>
            <p:cNvSpPr txBox="1"/>
            <p:nvPr/>
          </p:nvSpPr>
          <p:spPr bwMode="gray">
            <a:xfrm>
              <a:off x="3503955" y="5681624"/>
              <a:ext cx="643125" cy="307777"/>
            </a:xfrm>
            <a:prstGeom prst="rect">
              <a:avLst/>
            </a:prstGeom>
            <a:noFill/>
          </p:spPr>
          <p:txBody>
            <a:bodyPr wrap="none" rtlCol="0">
              <a:spAutoFit/>
            </a:bodyPr>
            <a:lstStyle/>
            <a:p>
              <a:pPr fontAlgn="ctr"/>
              <a:r>
                <a:rPr lang="en-US" sz="1400" dirty="0">
                  <a:latin typeface="Huawei Sans" panose="020C0503030203020204" pitchFamily="34" charset="0"/>
                </a:rPr>
                <a:t>Relay</a:t>
              </a:r>
            </a:p>
          </p:txBody>
        </p:sp>
        <p:sp>
          <p:nvSpPr>
            <p:cNvPr id="19" name="voip-router_16850"/>
            <p:cNvSpPr>
              <a:spLocks noChangeAspect="1"/>
            </p:cNvSpPr>
            <p:nvPr/>
          </p:nvSpPr>
          <p:spPr bwMode="gray">
            <a:xfrm>
              <a:off x="3415291" y="5014612"/>
              <a:ext cx="733839" cy="497724"/>
            </a:xfrm>
            <a:custGeom>
              <a:avLst/>
              <a:gdLst>
                <a:gd name="connsiteX0" fmla="*/ 282244 w 605310"/>
                <a:gd name="connsiteY0" fmla="*/ 371180 h 410550"/>
                <a:gd name="connsiteX1" fmla="*/ 268076 w 605310"/>
                <a:gd name="connsiteY1" fmla="*/ 385331 h 410550"/>
                <a:gd name="connsiteX2" fmla="*/ 282244 w 605310"/>
                <a:gd name="connsiteY2" fmla="*/ 399481 h 410550"/>
                <a:gd name="connsiteX3" fmla="*/ 321242 w 605310"/>
                <a:gd name="connsiteY3" fmla="*/ 399481 h 410550"/>
                <a:gd name="connsiteX4" fmla="*/ 335410 w 605310"/>
                <a:gd name="connsiteY4" fmla="*/ 385331 h 410550"/>
                <a:gd name="connsiteX5" fmla="*/ 321242 w 605310"/>
                <a:gd name="connsiteY5" fmla="*/ 371180 h 410550"/>
                <a:gd name="connsiteX6" fmla="*/ 296272 w 605310"/>
                <a:gd name="connsiteY6" fmla="*/ 304208 h 410550"/>
                <a:gd name="connsiteX7" fmla="*/ 307214 w 605310"/>
                <a:gd name="connsiteY7" fmla="*/ 304208 h 410550"/>
                <a:gd name="connsiteX8" fmla="*/ 307214 w 605310"/>
                <a:gd name="connsiteY8" fmla="*/ 360251 h 410550"/>
                <a:gd name="connsiteX9" fmla="*/ 321242 w 605310"/>
                <a:gd name="connsiteY9" fmla="*/ 360251 h 410550"/>
                <a:gd name="connsiteX10" fmla="*/ 345791 w 605310"/>
                <a:gd name="connsiteY10" fmla="*/ 379866 h 410550"/>
                <a:gd name="connsiteX11" fmla="*/ 605310 w 605310"/>
                <a:gd name="connsiteY11" fmla="*/ 379866 h 410550"/>
                <a:gd name="connsiteX12" fmla="*/ 605310 w 605310"/>
                <a:gd name="connsiteY12" fmla="*/ 390935 h 410550"/>
                <a:gd name="connsiteX13" fmla="*/ 345791 w 605310"/>
                <a:gd name="connsiteY13" fmla="*/ 390935 h 410550"/>
                <a:gd name="connsiteX14" fmla="*/ 321242 w 605310"/>
                <a:gd name="connsiteY14" fmla="*/ 410550 h 410550"/>
                <a:gd name="connsiteX15" fmla="*/ 282244 w 605310"/>
                <a:gd name="connsiteY15" fmla="*/ 410550 h 410550"/>
                <a:gd name="connsiteX16" fmla="*/ 257695 w 605310"/>
                <a:gd name="connsiteY16" fmla="*/ 390935 h 410550"/>
                <a:gd name="connsiteX17" fmla="*/ 0 w 605310"/>
                <a:gd name="connsiteY17" fmla="*/ 390935 h 410550"/>
                <a:gd name="connsiteX18" fmla="*/ 0 w 605310"/>
                <a:gd name="connsiteY18" fmla="*/ 379866 h 410550"/>
                <a:gd name="connsiteX19" fmla="*/ 257695 w 605310"/>
                <a:gd name="connsiteY19" fmla="*/ 379866 h 410550"/>
                <a:gd name="connsiteX20" fmla="*/ 282244 w 605310"/>
                <a:gd name="connsiteY20" fmla="*/ 360251 h 410550"/>
                <a:gd name="connsiteX21" fmla="*/ 296272 w 605310"/>
                <a:gd name="connsiteY21" fmla="*/ 360251 h 410550"/>
                <a:gd name="connsiteX22" fmla="*/ 308406 w 605310"/>
                <a:gd name="connsiteY22" fmla="*/ 250296 h 410550"/>
                <a:gd name="connsiteX23" fmla="*/ 317615 w 605310"/>
                <a:gd name="connsiteY23" fmla="*/ 259470 h 410550"/>
                <a:gd name="connsiteX24" fmla="*/ 308406 w 605310"/>
                <a:gd name="connsiteY24" fmla="*/ 268644 h 410550"/>
                <a:gd name="connsiteX25" fmla="*/ 299197 w 605310"/>
                <a:gd name="connsiteY25" fmla="*/ 259470 h 410550"/>
                <a:gd name="connsiteX26" fmla="*/ 308406 w 605310"/>
                <a:gd name="connsiteY26" fmla="*/ 250296 h 410550"/>
                <a:gd name="connsiteX27" fmla="*/ 283648 w 605310"/>
                <a:gd name="connsiteY27" fmla="*/ 250296 h 410550"/>
                <a:gd name="connsiteX28" fmla="*/ 292917 w 605310"/>
                <a:gd name="connsiteY28" fmla="*/ 259399 h 410550"/>
                <a:gd name="connsiteX29" fmla="*/ 283648 w 605310"/>
                <a:gd name="connsiteY29" fmla="*/ 268643 h 410550"/>
                <a:gd name="connsiteX30" fmla="*/ 283648 w 605310"/>
                <a:gd name="connsiteY30" fmla="*/ 250296 h 410550"/>
                <a:gd name="connsiteX31" fmla="*/ 256152 w 605310"/>
                <a:gd name="connsiteY31" fmla="*/ 250296 h 410550"/>
                <a:gd name="connsiteX32" fmla="*/ 265255 w 605310"/>
                <a:gd name="connsiteY32" fmla="*/ 259470 h 410550"/>
                <a:gd name="connsiteX33" fmla="*/ 256152 w 605310"/>
                <a:gd name="connsiteY33" fmla="*/ 268644 h 410550"/>
                <a:gd name="connsiteX34" fmla="*/ 247049 w 605310"/>
                <a:gd name="connsiteY34" fmla="*/ 259470 h 410550"/>
                <a:gd name="connsiteX35" fmla="*/ 256152 w 605310"/>
                <a:gd name="connsiteY35" fmla="*/ 250296 h 410550"/>
                <a:gd name="connsiteX36" fmla="*/ 453806 w 605310"/>
                <a:gd name="connsiteY36" fmla="*/ 245136 h 410550"/>
                <a:gd name="connsiteX37" fmla="*/ 445259 w 605310"/>
                <a:gd name="connsiteY37" fmla="*/ 253683 h 410550"/>
                <a:gd name="connsiteX38" fmla="*/ 453806 w 605310"/>
                <a:gd name="connsiteY38" fmla="*/ 262230 h 410550"/>
                <a:gd name="connsiteX39" fmla="*/ 462353 w 605310"/>
                <a:gd name="connsiteY39" fmla="*/ 253683 h 410550"/>
                <a:gd name="connsiteX40" fmla="*/ 453806 w 605310"/>
                <a:gd name="connsiteY40" fmla="*/ 245136 h 410550"/>
                <a:gd name="connsiteX41" fmla="*/ 114739 w 605310"/>
                <a:gd name="connsiteY41" fmla="*/ 239499 h 410550"/>
                <a:gd name="connsiteX42" fmla="*/ 216565 w 605310"/>
                <a:gd name="connsiteY42" fmla="*/ 239499 h 410550"/>
                <a:gd name="connsiteX43" fmla="*/ 216565 w 605310"/>
                <a:gd name="connsiteY43" fmla="*/ 253683 h 410550"/>
                <a:gd name="connsiteX44" fmla="*/ 114739 w 605310"/>
                <a:gd name="connsiteY44" fmla="*/ 253683 h 410550"/>
                <a:gd name="connsiteX45" fmla="*/ 453806 w 605310"/>
                <a:gd name="connsiteY45" fmla="*/ 234066 h 410550"/>
                <a:gd name="connsiteX46" fmla="*/ 473423 w 605310"/>
                <a:gd name="connsiteY46" fmla="*/ 253683 h 410550"/>
                <a:gd name="connsiteX47" fmla="*/ 453806 w 605310"/>
                <a:gd name="connsiteY47" fmla="*/ 273300 h 410550"/>
                <a:gd name="connsiteX48" fmla="*/ 434189 w 605310"/>
                <a:gd name="connsiteY48" fmla="*/ 253683 h 410550"/>
                <a:gd name="connsiteX49" fmla="*/ 453806 w 605310"/>
                <a:gd name="connsiteY49" fmla="*/ 234066 h 410550"/>
                <a:gd name="connsiteX50" fmla="*/ 95691 w 605310"/>
                <a:gd name="connsiteY50" fmla="*/ 223290 h 410550"/>
                <a:gd name="connsiteX51" fmla="*/ 95691 w 605310"/>
                <a:gd name="connsiteY51" fmla="*/ 290390 h 410550"/>
                <a:gd name="connsiteX52" fmla="*/ 507855 w 605310"/>
                <a:gd name="connsiteY52" fmla="*/ 290390 h 410550"/>
                <a:gd name="connsiteX53" fmla="*/ 507855 w 605310"/>
                <a:gd name="connsiteY53" fmla="*/ 223290 h 410550"/>
                <a:gd name="connsiteX54" fmla="*/ 250848 w 605310"/>
                <a:gd name="connsiteY54" fmla="*/ 41744 h 410550"/>
                <a:gd name="connsiteX55" fmla="*/ 224895 w 605310"/>
                <a:gd name="connsiteY55" fmla="*/ 42165 h 410550"/>
                <a:gd name="connsiteX56" fmla="*/ 215075 w 605310"/>
                <a:gd name="connsiteY56" fmla="*/ 48188 h 410550"/>
                <a:gd name="connsiteX57" fmla="*/ 215356 w 605310"/>
                <a:gd name="connsiteY57" fmla="*/ 48328 h 410550"/>
                <a:gd name="connsiteX58" fmla="*/ 207219 w 605310"/>
                <a:gd name="connsiteY58" fmla="*/ 57293 h 410550"/>
                <a:gd name="connsiteX59" fmla="*/ 203572 w 605310"/>
                <a:gd name="connsiteY59" fmla="*/ 66259 h 410550"/>
                <a:gd name="connsiteX60" fmla="*/ 264176 w 605310"/>
                <a:gd name="connsiteY60" fmla="*/ 140922 h 410550"/>
                <a:gd name="connsiteX61" fmla="*/ 385524 w 605310"/>
                <a:gd name="connsiteY61" fmla="*/ 178184 h 410550"/>
                <a:gd name="connsiteX62" fmla="*/ 400254 w 605310"/>
                <a:gd name="connsiteY62" fmla="*/ 175943 h 410550"/>
                <a:gd name="connsiteX63" fmla="*/ 414564 w 605310"/>
                <a:gd name="connsiteY63" fmla="*/ 170900 h 410550"/>
                <a:gd name="connsiteX64" fmla="*/ 414844 w 605310"/>
                <a:gd name="connsiteY64" fmla="*/ 171040 h 410550"/>
                <a:gd name="connsiteX65" fmla="*/ 424805 w 605310"/>
                <a:gd name="connsiteY65" fmla="*/ 165016 h 410550"/>
                <a:gd name="connsiteX66" fmla="*/ 425225 w 605310"/>
                <a:gd name="connsiteY66" fmla="*/ 149047 h 410550"/>
                <a:gd name="connsiteX67" fmla="*/ 390154 w 605310"/>
                <a:gd name="connsiteY67" fmla="*/ 127474 h 410550"/>
                <a:gd name="connsiteX68" fmla="*/ 364341 w 605310"/>
                <a:gd name="connsiteY68" fmla="*/ 127755 h 410550"/>
                <a:gd name="connsiteX69" fmla="*/ 346524 w 605310"/>
                <a:gd name="connsiteY69" fmla="*/ 138681 h 410550"/>
                <a:gd name="connsiteX70" fmla="*/ 343157 w 605310"/>
                <a:gd name="connsiteY70" fmla="*/ 137560 h 410550"/>
                <a:gd name="connsiteX71" fmla="*/ 300510 w 605310"/>
                <a:gd name="connsiteY71" fmla="*/ 118509 h 410550"/>
                <a:gd name="connsiteX72" fmla="*/ 269647 w 605310"/>
                <a:gd name="connsiteY72" fmla="*/ 92314 h 410550"/>
                <a:gd name="connsiteX73" fmla="*/ 267823 w 605310"/>
                <a:gd name="connsiteY73" fmla="*/ 90213 h 410550"/>
                <a:gd name="connsiteX74" fmla="*/ 279607 w 605310"/>
                <a:gd name="connsiteY74" fmla="*/ 82928 h 410550"/>
                <a:gd name="connsiteX75" fmla="*/ 285499 w 605310"/>
                <a:gd name="connsiteY75" fmla="*/ 79286 h 410550"/>
                <a:gd name="connsiteX76" fmla="*/ 285920 w 605310"/>
                <a:gd name="connsiteY76" fmla="*/ 63457 h 410550"/>
                <a:gd name="connsiteX77" fmla="*/ 138198 w 605310"/>
                <a:gd name="connsiteY77" fmla="*/ 0 h 410550"/>
                <a:gd name="connsiteX78" fmla="*/ 476571 w 605310"/>
                <a:gd name="connsiteY78" fmla="*/ 0 h 410550"/>
                <a:gd name="connsiteX79" fmla="*/ 518797 w 605310"/>
                <a:gd name="connsiteY79" fmla="*/ 216707 h 410550"/>
                <a:gd name="connsiteX80" fmla="*/ 518797 w 605310"/>
                <a:gd name="connsiteY80" fmla="*/ 223290 h 410550"/>
                <a:gd name="connsiteX81" fmla="*/ 518797 w 605310"/>
                <a:gd name="connsiteY81" fmla="*/ 301456 h 410550"/>
                <a:gd name="connsiteX82" fmla="*/ 84608 w 605310"/>
                <a:gd name="connsiteY82" fmla="*/ 301456 h 410550"/>
                <a:gd name="connsiteX83" fmla="*/ 84608 w 605310"/>
                <a:gd name="connsiteY83" fmla="*/ 223290 h 410550"/>
                <a:gd name="connsiteX84" fmla="*/ 84608 w 605310"/>
                <a:gd name="connsiteY84" fmla="*/ 217127 h 41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5310" h="410550">
                  <a:moveTo>
                    <a:pt x="282244" y="371180"/>
                  </a:moveTo>
                  <a:cubicBezTo>
                    <a:pt x="274529" y="371180"/>
                    <a:pt x="268076" y="377625"/>
                    <a:pt x="268076" y="385331"/>
                  </a:cubicBezTo>
                  <a:cubicBezTo>
                    <a:pt x="268076" y="393177"/>
                    <a:pt x="274529" y="399481"/>
                    <a:pt x="282244" y="399481"/>
                  </a:cubicBezTo>
                  <a:lnTo>
                    <a:pt x="321242" y="399481"/>
                  </a:lnTo>
                  <a:cubicBezTo>
                    <a:pt x="328958" y="399481"/>
                    <a:pt x="335410" y="393177"/>
                    <a:pt x="335410" y="385331"/>
                  </a:cubicBezTo>
                  <a:cubicBezTo>
                    <a:pt x="335410" y="377625"/>
                    <a:pt x="328958" y="371180"/>
                    <a:pt x="321242" y="371180"/>
                  </a:cubicBezTo>
                  <a:close/>
                  <a:moveTo>
                    <a:pt x="296272" y="304208"/>
                  </a:moveTo>
                  <a:lnTo>
                    <a:pt x="307214" y="304208"/>
                  </a:lnTo>
                  <a:lnTo>
                    <a:pt x="307214" y="360251"/>
                  </a:lnTo>
                  <a:lnTo>
                    <a:pt x="321242" y="360251"/>
                  </a:lnTo>
                  <a:cubicBezTo>
                    <a:pt x="333166" y="360251"/>
                    <a:pt x="343266" y="368658"/>
                    <a:pt x="345791" y="379866"/>
                  </a:cubicBezTo>
                  <a:lnTo>
                    <a:pt x="605310" y="379866"/>
                  </a:lnTo>
                  <a:lnTo>
                    <a:pt x="605310" y="390935"/>
                  </a:lnTo>
                  <a:lnTo>
                    <a:pt x="345791" y="390935"/>
                  </a:lnTo>
                  <a:cubicBezTo>
                    <a:pt x="343266" y="402144"/>
                    <a:pt x="333166" y="410550"/>
                    <a:pt x="321242" y="410550"/>
                  </a:cubicBezTo>
                  <a:lnTo>
                    <a:pt x="282244" y="410550"/>
                  </a:lnTo>
                  <a:cubicBezTo>
                    <a:pt x="270320" y="410550"/>
                    <a:pt x="260361" y="402144"/>
                    <a:pt x="257695" y="390935"/>
                  </a:cubicBezTo>
                  <a:lnTo>
                    <a:pt x="0" y="390935"/>
                  </a:lnTo>
                  <a:lnTo>
                    <a:pt x="0" y="379866"/>
                  </a:lnTo>
                  <a:lnTo>
                    <a:pt x="257695" y="379866"/>
                  </a:lnTo>
                  <a:cubicBezTo>
                    <a:pt x="260220" y="368658"/>
                    <a:pt x="270320" y="360251"/>
                    <a:pt x="282244" y="360251"/>
                  </a:cubicBezTo>
                  <a:lnTo>
                    <a:pt x="296272" y="360251"/>
                  </a:lnTo>
                  <a:close/>
                  <a:moveTo>
                    <a:pt x="308406" y="250296"/>
                  </a:moveTo>
                  <a:cubicBezTo>
                    <a:pt x="313492" y="250296"/>
                    <a:pt x="317615" y="254403"/>
                    <a:pt x="317615" y="259470"/>
                  </a:cubicBezTo>
                  <a:cubicBezTo>
                    <a:pt x="317615" y="264537"/>
                    <a:pt x="313492" y="268644"/>
                    <a:pt x="308406" y="268644"/>
                  </a:cubicBezTo>
                  <a:cubicBezTo>
                    <a:pt x="303320" y="268644"/>
                    <a:pt x="299197" y="264537"/>
                    <a:pt x="299197" y="259470"/>
                  </a:cubicBezTo>
                  <a:cubicBezTo>
                    <a:pt x="299197" y="254403"/>
                    <a:pt x="303320" y="250296"/>
                    <a:pt x="308406" y="250296"/>
                  </a:cubicBezTo>
                  <a:close/>
                  <a:moveTo>
                    <a:pt x="283648" y="250296"/>
                  </a:moveTo>
                  <a:cubicBezTo>
                    <a:pt x="288704" y="250296"/>
                    <a:pt x="292917" y="254358"/>
                    <a:pt x="292917" y="259399"/>
                  </a:cubicBezTo>
                  <a:cubicBezTo>
                    <a:pt x="292917" y="264581"/>
                    <a:pt x="288704" y="268643"/>
                    <a:pt x="283648" y="268643"/>
                  </a:cubicBezTo>
                  <a:cubicBezTo>
                    <a:pt x="278592" y="268643"/>
                    <a:pt x="278592" y="250296"/>
                    <a:pt x="283648" y="250296"/>
                  </a:cubicBezTo>
                  <a:close/>
                  <a:moveTo>
                    <a:pt x="256152" y="250296"/>
                  </a:moveTo>
                  <a:cubicBezTo>
                    <a:pt x="261179" y="250296"/>
                    <a:pt x="265255" y="254403"/>
                    <a:pt x="265255" y="259470"/>
                  </a:cubicBezTo>
                  <a:cubicBezTo>
                    <a:pt x="265255" y="264537"/>
                    <a:pt x="261179" y="268644"/>
                    <a:pt x="256152" y="268644"/>
                  </a:cubicBezTo>
                  <a:cubicBezTo>
                    <a:pt x="251125" y="268644"/>
                    <a:pt x="247049" y="264537"/>
                    <a:pt x="247049" y="259470"/>
                  </a:cubicBezTo>
                  <a:cubicBezTo>
                    <a:pt x="247049" y="254403"/>
                    <a:pt x="251125" y="250296"/>
                    <a:pt x="256152" y="250296"/>
                  </a:cubicBezTo>
                  <a:close/>
                  <a:moveTo>
                    <a:pt x="453806" y="245136"/>
                  </a:moveTo>
                  <a:cubicBezTo>
                    <a:pt x="449042" y="245136"/>
                    <a:pt x="445259" y="248919"/>
                    <a:pt x="445259" y="253683"/>
                  </a:cubicBezTo>
                  <a:cubicBezTo>
                    <a:pt x="445259" y="258447"/>
                    <a:pt x="449042" y="262230"/>
                    <a:pt x="453806" y="262230"/>
                  </a:cubicBezTo>
                  <a:cubicBezTo>
                    <a:pt x="458570" y="262230"/>
                    <a:pt x="462353" y="258447"/>
                    <a:pt x="462353" y="253683"/>
                  </a:cubicBezTo>
                  <a:cubicBezTo>
                    <a:pt x="462353" y="248919"/>
                    <a:pt x="458570" y="245136"/>
                    <a:pt x="453806" y="245136"/>
                  </a:cubicBezTo>
                  <a:close/>
                  <a:moveTo>
                    <a:pt x="114739" y="239499"/>
                  </a:moveTo>
                  <a:lnTo>
                    <a:pt x="216565" y="239499"/>
                  </a:lnTo>
                  <a:lnTo>
                    <a:pt x="216565" y="253683"/>
                  </a:lnTo>
                  <a:lnTo>
                    <a:pt x="114739" y="253683"/>
                  </a:lnTo>
                  <a:close/>
                  <a:moveTo>
                    <a:pt x="453806" y="234066"/>
                  </a:moveTo>
                  <a:cubicBezTo>
                    <a:pt x="464595" y="234066"/>
                    <a:pt x="473423" y="242894"/>
                    <a:pt x="473423" y="253683"/>
                  </a:cubicBezTo>
                  <a:cubicBezTo>
                    <a:pt x="473423" y="264472"/>
                    <a:pt x="464595" y="273300"/>
                    <a:pt x="453806" y="273300"/>
                  </a:cubicBezTo>
                  <a:cubicBezTo>
                    <a:pt x="443017" y="273300"/>
                    <a:pt x="434189" y="264472"/>
                    <a:pt x="434189" y="253683"/>
                  </a:cubicBezTo>
                  <a:cubicBezTo>
                    <a:pt x="434189" y="242894"/>
                    <a:pt x="443017" y="234066"/>
                    <a:pt x="453806" y="234066"/>
                  </a:cubicBezTo>
                  <a:close/>
                  <a:moveTo>
                    <a:pt x="95691" y="223290"/>
                  </a:moveTo>
                  <a:lnTo>
                    <a:pt x="95691" y="290390"/>
                  </a:lnTo>
                  <a:lnTo>
                    <a:pt x="507855" y="290390"/>
                  </a:lnTo>
                  <a:lnTo>
                    <a:pt x="507855" y="223290"/>
                  </a:lnTo>
                  <a:close/>
                  <a:moveTo>
                    <a:pt x="250848" y="41744"/>
                  </a:moveTo>
                  <a:cubicBezTo>
                    <a:pt x="243834" y="37542"/>
                    <a:pt x="232190" y="37682"/>
                    <a:pt x="224895" y="42165"/>
                  </a:cubicBezTo>
                  <a:lnTo>
                    <a:pt x="215075" y="48188"/>
                  </a:lnTo>
                  <a:lnTo>
                    <a:pt x="215356" y="48328"/>
                  </a:lnTo>
                  <a:cubicBezTo>
                    <a:pt x="211989" y="50990"/>
                    <a:pt x="209183" y="54072"/>
                    <a:pt x="207219" y="57293"/>
                  </a:cubicBezTo>
                  <a:cubicBezTo>
                    <a:pt x="205255" y="60375"/>
                    <a:pt x="204133" y="63317"/>
                    <a:pt x="203572" y="66259"/>
                  </a:cubicBezTo>
                  <a:cubicBezTo>
                    <a:pt x="198942" y="89933"/>
                    <a:pt x="216478" y="111505"/>
                    <a:pt x="264176" y="140922"/>
                  </a:cubicBezTo>
                  <a:cubicBezTo>
                    <a:pt x="330111" y="181406"/>
                    <a:pt x="383280" y="178324"/>
                    <a:pt x="385524" y="178184"/>
                  </a:cubicBezTo>
                  <a:cubicBezTo>
                    <a:pt x="390574" y="177904"/>
                    <a:pt x="395344" y="177063"/>
                    <a:pt x="400254" y="175943"/>
                  </a:cubicBezTo>
                  <a:cubicBezTo>
                    <a:pt x="405445" y="174682"/>
                    <a:pt x="410355" y="173001"/>
                    <a:pt x="414564" y="170900"/>
                  </a:cubicBezTo>
                  <a:lnTo>
                    <a:pt x="414844" y="171040"/>
                  </a:lnTo>
                  <a:lnTo>
                    <a:pt x="424805" y="165016"/>
                  </a:lnTo>
                  <a:cubicBezTo>
                    <a:pt x="432100" y="160534"/>
                    <a:pt x="432240" y="153390"/>
                    <a:pt x="425225" y="149047"/>
                  </a:cubicBezTo>
                  <a:lnTo>
                    <a:pt x="390154" y="127474"/>
                  </a:lnTo>
                  <a:cubicBezTo>
                    <a:pt x="383139" y="123272"/>
                    <a:pt x="371495" y="123412"/>
                    <a:pt x="364341" y="127755"/>
                  </a:cubicBezTo>
                  <a:lnTo>
                    <a:pt x="346524" y="138681"/>
                  </a:lnTo>
                  <a:cubicBezTo>
                    <a:pt x="345542" y="138401"/>
                    <a:pt x="344280" y="137981"/>
                    <a:pt x="343157" y="137560"/>
                  </a:cubicBezTo>
                  <a:cubicBezTo>
                    <a:pt x="331934" y="133638"/>
                    <a:pt x="316643" y="128455"/>
                    <a:pt x="300510" y="118509"/>
                  </a:cubicBezTo>
                  <a:cubicBezTo>
                    <a:pt x="284377" y="108563"/>
                    <a:pt x="275820" y="99178"/>
                    <a:pt x="269647" y="92314"/>
                  </a:cubicBezTo>
                  <a:cubicBezTo>
                    <a:pt x="268945" y="91613"/>
                    <a:pt x="268384" y="90913"/>
                    <a:pt x="267823" y="90213"/>
                  </a:cubicBezTo>
                  <a:lnTo>
                    <a:pt x="279607" y="82928"/>
                  </a:lnTo>
                  <a:lnTo>
                    <a:pt x="285499" y="79286"/>
                  </a:lnTo>
                  <a:cubicBezTo>
                    <a:pt x="292654" y="74804"/>
                    <a:pt x="292935" y="67660"/>
                    <a:pt x="285920" y="63457"/>
                  </a:cubicBezTo>
                  <a:close/>
                  <a:moveTo>
                    <a:pt x="138198" y="0"/>
                  </a:moveTo>
                  <a:lnTo>
                    <a:pt x="476571" y="0"/>
                  </a:lnTo>
                  <a:lnTo>
                    <a:pt x="518797" y="216707"/>
                  </a:lnTo>
                  <a:lnTo>
                    <a:pt x="518797" y="223290"/>
                  </a:lnTo>
                  <a:lnTo>
                    <a:pt x="518797" y="301456"/>
                  </a:lnTo>
                  <a:lnTo>
                    <a:pt x="84608" y="301456"/>
                  </a:lnTo>
                  <a:lnTo>
                    <a:pt x="84608" y="223290"/>
                  </a:lnTo>
                  <a:lnTo>
                    <a:pt x="84608" y="217127"/>
                  </a:lnTo>
                  <a:close/>
                </a:path>
              </a:pathLst>
            </a:custGeom>
            <a:solidFill>
              <a:schemeClr val="accent1"/>
            </a:solidFill>
            <a:ln>
              <a:noFill/>
            </a:ln>
          </p:spPr>
        </p:sp>
      </p:grpSp>
      <p:grpSp>
        <p:nvGrpSpPr>
          <p:cNvPr id="20" name="组合 19"/>
          <p:cNvGrpSpPr/>
          <p:nvPr/>
        </p:nvGrpSpPr>
        <p:grpSpPr bwMode="gray">
          <a:xfrm>
            <a:off x="1965631" y="4217474"/>
            <a:ext cx="966931" cy="369332"/>
            <a:chOff x="1965631" y="4217474"/>
            <a:chExt cx="966931" cy="369332"/>
          </a:xfrm>
        </p:grpSpPr>
        <p:sp>
          <p:nvSpPr>
            <p:cNvPr id="21" name="文本框 20"/>
            <p:cNvSpPr txBox="1"/>
            <p:nvPr/>
          </p:nvSpPr>
          <p:spPr bwMode="gray">
            <a:xfrm>
              <a:off x="1965631" y="4217474"/>
              <a:ext cx="966931" cy="369332"/>
            </a:xfrm>
            <a:prstGeom prst="rect">
              <a:avLst/>
            </a:prstGeom>
            <a:noFill/>
          </p:spPr>
          <p:txBody>
            <a:bodyPr wrap="none" rtlCol="0">
              <a:spAutoFit/>
            </a:bodyPr>
            <a:lstStyle/>
            <a:p>
              <a:pPr fontAlgn="ctr"/>
              <a:r>
                <a:rPr lang="en-US" dirty="0">
                  <a:latin typeface="Huawei Sans" panose="020C0503030203020204" pitchFamily="34" charset="0"/>
                </a:rPr>
                <a:t>3 Roles</a:t>
              </a:r>
              <a:endParaRPr lang="en-US" altLang="zh-CN" dirty="0">
                <a:latin typeface="Huawei Sans" panose="020C0503030203020204" pitchFamily="34" charset="0"/>
              </a:endParaRPr>
            </a:p>
          </p:txBody>
        </p:sp>
        <p:cxnSp>
          <p:nvCxnSpPr>
            <p:cNvPr id="22" name="直接连接符 21"/>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3" name="圆角矩形 75"/>
          <p:cNvSpPr/>
          <p:nvPr/>
        </p:nvSpPr>
        <p:spPr bwMode="gray">
          <a:xfrm>
            <a:off x="4717095" y="3910809"/>
            <a:ext cx="7027405" cy="2326191"/>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a:off x="6659341" y="3964334"/>
            <a:ext cx="3275256" cy="369332"/>
            <a:chOff x="4181143" y="4217474"/>
            <a:chExt cx="3275256" cy="369332"/>
          </a:xfrm>
        </p:grpSpPr>
        <p:sp>
          <p:nvSpPr>
            <p:cNvPr id="25" name="文本框 24"/>
            <p:cNvSpPr txBox="1"/>
            <p:nvPr/>
          </p:nvSpPr>
          <p:spPr bwMode="gray">
            <a:xfrm>
              <a:off x="4181143" y="4217474"/>
              <a:ext cx="3275256" cy="369332"/>
            </a:xfrm>
            <a:prstGeom prst="rect">
              <a:avLst/>
            </a:prstGeom>
            <a:noFill/>
          </p:spPr>
          <p:txBody>
            <a:bodyPr wrap="none" rtlCol="0">
              <a:spAutoFit/>
            </a:bodyPr>
            <a:lstStyle/>
            <a:p>
              <a:pPr fontAlgn="ctr"/>
              <a:r>
                <a:rPr lang="en-US" dirty="0">
                  <a:latin typeface="Huawei Sans" panose="020C0503030203020204" pitchFamily="34" charset="0"/>
                </a:rPr>
                <a:t>1 Typical Management Mode</a:t>
              </a:r>
              <a:endParaRPr lang="en-US" altLang="zh-CN" dirty="0">
                <a:latin typeface="Huawei Sans" panose="020C0503030203020204" pitchFamily="34" charset="0"/>
              </a:endParaRPr>
            </a:p>
          </p:txBody>
        </p:sp>
        <p:cxnSp>
          <p:nvCxnSpPr>
            <p:cNvPr id="26" name="直接连接符 25"/>
            <p:cNvCxnSpPr/>
            <p:nvPr/>
          </p:nvCxnSpPr>
          <p:spPr bwMode="gray">
            <a:xfrm>
              <a:off x="4256710" y="4586806"/>
              <a:ext cx="2989384"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7" name="laptop-hand-drawn-tool_57338"/>
          <p:cNvSpPr>
            <a:spLocks noChangeAspect="1"/>
          </p:cNvSpPr>
          <p:nvPr/>
        </p:nvSpPr>
        <p:spPr bwMode="gray">
          <a:xfrm>
            <a:off x="5232454" y="5408728"/>
            <a:ext cx="634487" cy="478536"/>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28" name="router_337803"/>
          <p:cNvSpPr>
            <a:spLocks noChangeAspect="1"/>
          </p:cNvSpPr>
          <p:nvPr/>
        </p:nvSpPr>
        <p:spPr bwMode="gray">
          <a:xfrm>
            <a:off x="10920000" y="5468912"/>
            <a:ext cx="459371" cy="439537"/>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29" name="直接连接符 28"/>
          <p:cNvCxnSpPr/>
          <p:nvPr/>
        </p:nvCxnSpPr>
        <p:spPr bwMode="gray">
          <a:xfrm>
            <a:off x="5866941" y="5682139"/>
            <a:ext cx="50530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flipH="1">
            <a:off x="6325335" y="5193000"/>
            <a:ext cx="5096603"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4901923" y="5892059"/>
            <a:ext cx="1244251" cy="307777"/>
          </a:xfrm>
          <a:prstGeom prst="rect">
            <a:avLst/>
          </a:prstGeom>
          <a:noFill/>
        </p:spPr>
        <p:txBody>
          <a:bodyPr wrap="none" rtlCol="0">
            <a:spAutoFit/>
          </a:bodyPr>
          <a:lstStyle/>
          <a:p>
            <a:pPr fontAlgn="ctr"/>
            <a:r>
              <a:rPr lang="en-US" sz="1400" dirty="0">
                <a:latin typeface="Huawei Sans" panose="020C0503030203020204" pitchFamily="34" charset="0"/>
              </a:rPr>
              <a:t>Syslog server</a:t>
            </a:r>
            <a:endParaRPr lang="en-US" altLang="zh-CN" sz="1400" dirty="0">
              <a:latin typeface="Huawei Sans" panose="020C0503030203020204" pitchFamily="34" charset="0"/>
            </a:endParaRPr>
          </a:p>
        </p:txBody>
      </p:sp>
      <p:sp>
        <p:nvSpPr>
          <p:cNvPr id="32" name="文本框 31"/>
          <p:cNvSpPr txBox="1"/>
          <p:nvPr/>
        </p:nvSpPr>
        <p:spPr bwMode="gray">
          <a:xfrm>
            <a:off x="10808884" y="5937442"/>
            <a:ext cx="761747" cy="307777"/>
          </a:xfrm>
          <a:prstGeom prst="rect">
            <a:avLst/>
          </a:prstGeom>
          <a:noFill/>
        </p:spPr>
        <p:txBody>
          <a:bodyPr wrap="none" rtlCol="0">
            <a:spAutoFit/>
          </a:bodyPr>
          <a:lstStyle/>
          <a:p>
            <a:pPr fontAlgn="ctr"/>
            <a:r>
              <a:rPr lang="en-US" sz="1400" dirty="0">
                <a:latin typeface="Huawei Sans" panose="020C0503030203020204" pitchFamily="34" charset="0"/>
              </a:rPr>
              <a:t>Sender</a:t>
            </a:r>
            <a:endParaRPr lang="en-US" altLang="zh-CN" sz="1400" dirty="0">
              <a:latin typeface="Huawei Sans" panose="020C0503030203020204" pitchFamily="34" charset="0"/>
            </a:endParaRPr>
          </a:p>
        </p:txBody>
      </p:sp>
      <p:grpSp>
        <p:nvGrpSpPr>
          <p:cNvPr id="34" name="组合 33"/>
          <p:cNvGrpSpPr/>
          <p:nvPr/>
        </p:nvGrpSpPr>
        <p:grpSpPr bwMode="gray">
          <a:xfrm>
            <a:off x="6291642" y="4716777"/>
            <a:ext cx="5130296" cy="325928"/>
            <a:chOff x="5001717" y="4796792"/>
            <a:chExt cx="5130296" cy="325928"/>
          </a:xfrm>
          <a:solidFill>
            <a:srgbClr val="99DFF9"/>
          </a:solidFill>
        </p:grpSpPr>
        <p:grpSp>
          <p:nvGrpSpPr>
            <p:cNvPr id="35" name="组合 34"/>
            <p:cNvGrpSpPr/>
            <p:nvPr/>
          </p:nvGrpSpPr>
          <p:grpSpPr bwMode="gray">
            <a:xfrm>
              <a:off x="7682998" y="4814943"/>
              <a:ext cx="989373" cy="307777"/>
              <a:chOff x="2570135" y="2640634"/>
              <a:chExt cx="989373" cy="307777"/>
            </a:xfrm>
            <a:grpFill/>
          </p:grpSpPr>
          <p:sp>
            <p:nvSpPr>
              <p:cNvPr id="45" name="矩形 44"/>
              <p:cNvSpPr/>
              <p:nvPr/>
            </p:nvSpPr>
            <p:spPr bwMode="gray">
              <a:xfrm>
                <a:off x="2616681" y="2654397"/>
                <a:ext cx="890175"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文本框 45"/>
              <p:cNvSpPr txBox="1"/>
              <p:nvPr/>
            </p:nvSpPr>
            <p:spPr bwMode="gray">
              <a:xfrm>
                <a:off x="2570135" y="2640634"/>
                <a:ext cx="989373" cy="307777"/>
              </a:xfrm>
              <a:prstGeom prst="rect">
                <a:avLst/>
              </a:prstGeom>
              <a:noFill/>
            </p:spPr>
            <p:txBody>
              <a:bodyPr wrap="none" rtlCol="0">
                <a:spAutoFit/>
              </a:bodyPr>
              <a:lstStyle/>
              <a:p>
                <a:pPr fontAlgn="ctr"/>
                <a:r>
                  <a:rPr lang="en-US" sz="1400" dirty="0">
                    <a:latin typeface="Huawei Sans" panose="020C0503030203020204" pitchFamily="34" charset="0"/>
                  </a:rPr>
                  <a:t>IP Header</a:t>
                </a:r>
                <a:endParaRPr lang="en-US" altLang="zh-CN" sz="1400" dirty="0">
                  <a:latin typeface="Huawei Sans" panose="020C0503030203020204" pitchFamily="34" charset="0"/>
                </a:endParaRPr>
              </a:p>
            </p:txBody>
          </p:sp>
        </p:grpSp>
        <p:grpSp>
          <p:nvGrpSpPr>
            <p:cNvPr id="36" name="组合 35"/>
            <p:cNvGrpSpPr/>
            <p:nvPr/>
          </p:nvGrpSpPr>
          <p:grpSpPr bwMode="gray">
            <a:xfrm>
              <a:off x="6565950" y="4800409"/>
              <a:ext cx="1276524" cy="307777"/>
              <a:chOff x="2098381" y="2626100"/>
              <a:chExt cx="1276524" cy="307777"/>
            </a:xfrm>
            <a:grpFill/>
          </p:grpSpPr>
          <p:sp>
            <p:nvSpPr>
              <p:cNvPr id="43" name="矩形 42"/>
              <p:cNvSpPr/>
              <p:nvPr/>
            </p:nvSpPr>
            <p:spPr bwMode="gray">
              <a:xfrm>
                <a:off x="2098381" y="2654397"/>
                <a:ext cx="1166302"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文本框 43"/>
              <p:cNvSpPr txBox="1"/>
              <p:nvPr/>
            </p:nvSpPr>
            <p:spPr bwMode="gray">
              <a:xfrm>
                <a:off x="2101361" y="2626100"/>
                <a:ext cx="1273544" cy="307777"/>
              </a:xfrm>
              <a:prstGeom prst="rect">
                <a:avLst/>
              </a:prstGeom>
              <a:noFill/>
            </p:spPr>
            <p:txBody>
              <a:bodyPr wrap="square" rtlCol="0">
                <a:spAutoFit/>
              </a:bodyPr>
              <a:lstStyle/>
              <a:p>
                <a:pPr fontAlgn="ctr"/>
                <a:r>
                  <a:rPr lang="en-US" sz="1400" dirty="0">
                    <a:latin typeface="Huawei Sans" panose="020C0503030203020204" pitchFamily="34" charset="0"/>
                  </a:rPr>
                  <a:t>UDP Header</a:t>
                </a:r>
                <a:endParaRPr lang="en-US" altLang="zh-CN" sz="1400" dirty="0">
                  <a:latin typeface="Huawei Sans" panose="020C0503030203020204" pitchFamily="34" charset="0"/>
                </a:endParaRPr>
              </a:p>
            </p:txBody>
          </p:sp>
        </p:grpSp>
        <p:grpSp>
          <p:nvGrpSpPr>
            <p:cNvPr id="37" name="组合 36"/>
            <p:cNvGrpSpPr/>
            <p:nvPr/>
          </p:nvGrpSpPr>
          <p:grpSpPr bwMode="gray">
            <a:xfrm>
              <a:off x="8592022" y="4804205"/>
              <a:ext cx="1539991" cy="307777"/>
              <a:chOff x="2607169" y="2629896"/>
              <a:chExt cx="1539991" cy="307777"/>
            </a:xfrm>
            <a:grpFill/>
          </p:grpSpPr>
          <p:sp>
            <p:nvSpPr>
              <p:cNvPr id="41" name="矩形 40"/>
              <p:cNvSpPr/>
              <p:nvPr/>
            </p:nvSpPr>
            <p:spPr bwMode="gray">
              <a:xfrm>
                <a:off x="2616682" y="2654397"/>
                <a:ext cx="1530478"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文本框 41"/>
              <p:cNvSpPr txBox="1"/>
              <p:nvPr/>
            </p:nvSpPr>
            <p:spPr bwMode="gray">
              <a:xfrm>
                <a:off x="2607169" y="2629896"/>
                <a:ext cx="1531188" cy="307777"/>
              </a:xfrm>
              <a:prstGeom prst="rect">
                <a:avLst/>
              </a:prstGeom>
              <a:noFill/>
            </p:spPr>
            <p:txBody>
              <a:bodyPr wrap="none" rtlCol="0">
                <a:spAutoFit/>
              </a:bodyPr>
              <a:lstStyle/>
              <a:p>
                <a:pPr fontAlgn="ctr"/>
                <a:r>
                  <a:rPr lang="en-US" sz="1400" dirty="0">
                    <a:latin typeface="Huawei Sans" panose="020C0503030203020204" pitchFamily="34" charset="0"/>
                  </a:rPr>
                  <a:t>Ethernet Header</a:t>
                </a:r>
                <a:endParaRPr lang="en-US" altLang="zh-CN" sz="1400" dirty="0">
                  <a:latin typeface="Huawei Sans" panose="020C0503030203020204" pitchFamily="34" charset="0"/>
                </a:endParaRPr>
              </a:p>
            </p:txBody>
          </p:sp>
        </p:grpSp>
        <p:grpSp>
          <p:nvGrpSpPr>
            <p:cNvPr id="38" name="组合 37"/>
            <p:cNvGrpSpPr/>
            <p:nvPr/>
          </p:nvGrpSpPr>
          <p:grpSpPr bwMode="gray">
            <a:xfrm>
              <a:off x="5001717" y="4796792"/>
              <a:ext cx="1670283" cy="307777"/>
              <a:chOff x="1704622" y="2622483"/>
              <a:chExt cx="1670283" cy="307777"/>
            </a:xfrm>
            <a:grpFill/>
          </p:grpSpPr>
          <p:sp>
            <p:nvSpPr>
              <p:cNvPr id="39" name="矩形 38"/>
              <p:cNvSpPr/>
              <p:nvPr/>
            </p:nvSpPr>
            <p:spPr bwMode="gray">
              <a:xfrm>
                <a:off x="1704622" y="2654397"/>
                <a:ext cx="1560061" cy="259603"/>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文本框 39"/>
              <p:cNvSpPr txBox="1"/>
              <p:nvPr/>
            </p:nvSpPr>
            <p:spPr bwMode="gray">
              <a:xfrm>
                <a:off x="1738314" y="2622483"/>
                <a:ext cx="1636591" cy="307777"/>
              </a:xfrm>
              <a:prstGeom prst="rect">
                <a:avLst/>
              </a:prstGeom>
              <a:noFill/>
            </p:spPr>
            <p:txBody>
              <a:bodyPr wrap="square" rtlCol="0">
                <a:spAutoFit/>
              </a:bodyPr>
              <a:lstStyle/>
              <a:p>
                <a:pPr fontAlgn="ctr"/>
                <a:r>
                  <a:rPr lang="en-US" sz="1400" dirty="0">
                    <a:latin typeface="Huawei Sans" panose="020C0503030203020204" pitchFamily="34" charset="0"/>
                  </a:rPr>
                  <a:t>syslog Datagram</a:t>
                </a:r>
                <a:endParaRPr lang="en-US" altLang="zh-CN" sz="1400" dirty="0">
                  <a:latin typeface="Huawei Sans" panose="020C0503030203020204" pitchFamily="34" charset="0"/>
                </a:endParaRPr>
              </a:p>
            </p:txBody>
          </p:sp>
        </p:grpSp>
      </p:grpSp>
      <p:grpSp>
        <p:nvGrpSpPr>
          <p:cNvPr id="5" name="组合 4"/>
          <p:cNvGrpSpPr/>
          <p:nvPr/>
        </p:nvGrpSpPr>
        <p:grpSpPr bwMode="gray">
          <a:xfrm>
            <a:off x="4830902" y="4507670"/>
            <a:ext cx="1365166" cy="821969"/>
            <a:chOff x="10260315" y="4477136"/>
            <a:chExt cx="1365166" cy="821969"/>
          </a:xfrm>
        </p:grpSpPr>
        <p:sp>
          <p:nvSpPr>
            <p:cNvPr id="33" name="圆角矩形 32"/>
            <p:cNvSpPr/>
            <p:nvPr/>
          </p:nvSpPr>
          <p:spPr bwMode="gray">
            <a:xfrm>
              <a:off x="10260315" y="4477136"/>
              <a:ext cx="1319370" cy="821969"/>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7" name="文本框 46"/>
            <p:cNvSpPr txBox="1"/>
            <p:nvPr/>
          </p:nvSpPr>
          <p:spPr bwMode="gray">
            <a:xfrm>
              <a:off x="10325125" y="4477137"/>
              <a:ext cx="1300356" cy="307777"/>
            </a:xfrm>
            <a:prstGeom prst="rect">
              <a:avLst/>
            </a:prstGeom>
            <a:noFill/>
          </p:spPr>
          <p:txBody>
            <a:bodyPr wrap="none" rtlCol="0">
              <a:spAutoFit/>
            </a:bodyPr>
            <a:lstStyle/>
            <a:p>
              <a:pPr fontAlgn="ctr"/>
              <a:r>
                <a:rPr lang="en-US" sz="1400" dirty="0">
                  <a:latin typeface="Huawei Sans" panose="020C0503030203020204" pitchFamily="34" charset="0"/>
                </a:rPr>
                <a:t>Syslog Server</a:t>
              </a:r>
              <a:endParaRPr lang="en-US" altLang="zh-CN" sz="1400" dirty="0">
                <a:latin typeface="Huawei Sans" panose="020C0503030203020204" pitchFamily="34" charset="0"/>
              </a:endParaRPr>
            </a:p>
          </p:txBody>
        </p:sp>
        <p:sp>
          <p:nvSpPr>
            <p:cNvPr id="48" name="圆角矩形 47"/>
            <p:cNvSpPr/>
            <p:nvPr/>
          </p:nvSpPr>
          <p:spPr bwMode="gray">
            <a:xfrm>
              <a:off x="10379098" y="4855615"/>
              <a:ext cx="1099313" cy="377165"/>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50" name="文本框 49"/>
            <p:cNvSpPr txBox="1"/>
            <p:nvPr/>
          </p:nvSpPr>
          <p:spPr bwMode="gray">
            <a:xfrm>
              <a:off x="10518287" y="4885084"/>
              <a:ext cx="822661" cy="307777"/>
            </a:xfrm>
            <a:prstGeom prst="rect">
              <a:avLst/>
            </a:prstGeom>
            <a:noFill/>
          </p:spPr>
          <p:txBody>
            <a:bodyPr wrap="none" rtlCol="0">
              <a:spAutoFit/>
            </a:bodyPr>
            <a:lstStyle/>
            <a:p>
              <a:pPr fontAlgn="ctr"/>
              <a:r>
                <a:rPr lang="en-US" sz="1400" dirty="0" err="1">
                  <a:latin typeface="Huawei Sans" panose="020C0503030203020204" pitchFamily="34" charset="0"/>
                </a:rPr>
                <a:t>Syslogd</a:t>
              </a:r>
              <a:endParaRPr lang="en-US" altLang="zh-CN" sz="1400" dirty="0">
                <a:latin typeface="Huawei Sans" panose="020C0503030203020204" pitchFamily="34" charset="0"/>
              </a:endParaRPr>
            </a:p>
          </p:txBody>
        </p:sp>
      </p:grpSp>
      <p:sp>
        <p:nvSpPr>
          <p:cNvPr id="51" name="voip-router_16850"/>
          <p:cNvSpPr>
            <a:spLocks noChangeAspect="1"/>
          </p:cNvSpPr>
          <p:nvPr/>
        </p:nvSpPr>
        <p:spPr bwMode="gray">
          <a:xfrm>
            <a:off x="7901388" y="5451276"/>
            <a:ext cx="733839" cy="497724"/>
          </a:xfrm>
          <a:custGeom>
            <a:avLst/>
            <a:gdLst>
              <a:gd name="connsiteX0" fmla="*/ 282244 w 605310"/>
              <a:gd name="connsiteY0" fmla="*/ 371180 h 410550"/>
              <a:gd name="connsiteX1" fmla="*/ 268076 w 605310"/>
              <a:gd name="connsiteY1" fmla="*/ 385331 h 410550"/>
              <a:gd name="connsiteX2" fmla="*/ 282244 w 605310"/>
              <a:gd name="connsiteY2" fmla="*/ 399481 h 410550"/>
              <a:gd name="connsiteX3" fmla="*/ 321242 w 605310"/>
              <a:gd name="connsiteY3" fmla="*/ 399481 h 410550"/>
              <a:gd name="connsiteX4" fmla="*/ 335410 w 605310"/>
              <a:gd name="connsiteY4" fmla="*/ 385331 h 410550"/>
              <a:gd name="connsiteX5" fmla="*/ 321242 w 605310"/>
              <a:gd name="connsiteY5" fmla="*/ 371180 h 410550"/>
              <a:gd name="connsiteX6" fmla="*/ 296272 w 605310"/>
              <a:gd name="connsiteY6" fmla="*/ 304208 h 410550"/>
              <a:gd name="connsiteX7" fmla="*/ 307214 w 605310"/>
              <a:gd name="connsiteY7" fmla="*/ 304208 h 410550"/>
              <a:gd name="connsiteX8" fmla="*/ 307214 w 605310"/>
              <a:gd name="connsiteY8" fmla="*/ 360251 h 410550"/>
              <a:gd name="connsiteX9" fmla="*/ 321242 w 605310"/>
              <a:gd name="connsiteY9" fmla="*/ 360251 h 410550"/>
              <a:gd name="connsiteX10" fmla="*/ 345791 w 605310"/>
              <a:gd name="connsiteY10" fmla="*/ 379866 h 410550"/>
              <a:gd name="connsiteX11" fmla="*/ 605310 w 605310"/>
              <a:gd name="connsiteY11" fmla="*/ 379866 h 410550"/>
              <a:gd name="connsiteX12" fmla="*/ 605310 w 605310"/>
              <a:gd name="connsiteY12" fmla="*/ 390935 h 410550"/>
              <a:gd name="connsiteX13" fmla="*/ 345791 w 605310"/>
              <a:gd name="connsiteY13" fmla="*/ 390935 h 410550"/>
              <a:gd name="connsiteX14" fmla="*/ 321242 w 605310"/>
              <a:gd name="connsiteY14" fmla="*/ 410550 h 410550"/>
              <a:gd name="connsiteX15" fmla="*/ 282244 w 605310"/>
              <a:gd name="connsiteY15" fmla="*/ 410550 h 410550"/>
              <a:gd name="connsiteX16" fmla="*/ 257695 w 605310"/>
              <a:gd name="connsiteY16" fmla="*/ 390935 h 410550"/>
              <a:gd name="connsiteX17" fmla="*/ 0 w 605310"/>
              <a:gd name="connsiteY17" fmla="*/ 390935 h 410550"/>
              <a:gd name="connsiteX18" fmla="*/ 0 w 605310"/>
              <a:gd name="connsiteY18" fmla="*/ 379866 h 410550"/>
              <a:gd name="connsiteX19" fmla="*/ 257695 w 605310"/>
              <a:gd name="connsiteY19" fmla="*/ 379866 h 410550"/>
              <a:gd name="connsiteX20" fmla="*/ 282244 w 605310"/>
              <a:gd name="connsiteY20" fmla="*/ 360251 h 410550"/>
              <a:gd name="connsiteX21" fmla="*/ 296272 w 605310"/>
              <a:gd name="connsiteY21" fmla="*/ 360251 h 410550"/>
              <a:gd name="connsiteX22" fmla="*/ 308406 w 605310"/>
              <a:gd name="connsiteY22" fmla="*/ 250296 h 410550"/>
              <a:gd name="connsiteX23" fmla="*/ 317615 w 605310"/>
              <a:gd name="connsiteY23" fmla="*/ 259470 h 410550"/>
              <a:gd name="connsiteX24" fmla="*/ 308406 w 605310"/>
              <a:gd name="connsiteY24" fmla="*/ 268644 h 410550"/>
              <a:gd name="connsiteX25" fmla="*/ 299197 w 605310"/>
              <a:gd name="connsiteY25" fmla="*/ 259470 h 410550"/>
              <a:gd name="connsiteX26" fmla="*/ 308406 w 605310"/>
              <a:gd name="connsiteY26" fmla="*/ 250296 h 410550"/>
              <a:gd name="connsiteX27" fmla="*/ 283648 w 605310"/>
              <a:gd name="connsiteY27" fmla="*/ 250296 h 410550"/>
              <a:gd name="connsiteX28" fmla="*/ 292917 w 605310"/>
              <a:gd name="connsiteY28" fmla="*/ 259399 h 410550"/>
              <a:gd name="connsiteX29" fmla="*/ 283648 w 605310"/>
              <a:gd name="connsiteY29" fmla="*/ 268643 h 410550"/>
              <a:gd name="connsiteX30" fmla="*/ 283648 w 605310"/>
              <a:gd name="connsiteY30" fmla="*/ 250296 h 410550"/>
              <a:gd name="connsiteX31" fmla="*/ 256152 w 605310"/>
              <a:gd name="connsiteY31" fmla="*/ 250296 h 410550"/>
              <a:gd name="connsiteX32" fmla="*/ 265255 w 605310"/>
              <a:gd name="connsiteY32" fmla="*/ 259470 h 410550"/>
              <a:gd name="connsiteX33" fmla="*/ 256152 w 605310"/>
              <a:gd name="connsiteY33" fmla="*/ 268644 h 410550"/>
              <a:gd name="connsiteX34" fmla="*/ 247049 w 605310"/>
              <a:gd name="connsiteY34" fmla="*/ 259470 h 410550"/>
              <a:gd name="connsiteX35" fmla="*/ 256152 w 605310"/>
              <a:gd name="connsiteY35" fmla="*/ 250296 h 410550"/>
              <a:gd name="connsiteX36" fmla="*/ 453806 w 605310"/>
              <a:gd name="connsiteY36" fmla="*/ 245136 h 410550"/>
              <a:gd name="connsiteX37" fmla="*/ 445259 w 605310"/>
              <a:gd name="connsiteY37" fmla="*/ 253683 h 410550"/>
              <a:gd name="connsiteX38" fmla="*/ 453806 w 605310"/>
              <a:gd name="connsiteY38" fmla="*/ 262230 h 410550"/>
              <a:gd name="connsiteX39" fmla="*/ 462353 w 605310"/>
              <a:gd name="connsiteY39" fmla="*/ 253683 h 410550"/>
              <a:gd name="connsiteX40" fmla="*/ 453806 w 605310"/>
              <a:gd name="connsiteY40" fmla="*/ 245136 h 410550"/>
              <a:gd name="connsiteX41" fmla="*/ 114739 w 605310"/>
              <a:gd name="connsiteY41" fmla="*/ 239499 h 410550"/>
              <a:gd name="connsiteX42" fmla="*/ 216565 w 605310"/>
              <a:gd name="connsiteY42" fmla="*/ 239499 h 410550"/>
              <a:gd name="connsiteX43" fmla="*/ 216565 w 605310"/>
              <a:gd name="connsiteY43" fmla="*/ 253683 h 410550"/>
              <a:gd name="connsiteX44" fmla="*/ 114739 w 605310"/>
              <a:gd name="connsiteY44" fmla="*/ 253683 h 410550"/>
              <a:gd name="connsiteX45" fmla="*/ 453806 w 605310"/>
              <a:gd name="connsiteY45" fmla="*/ 234066 h 410550"/>
              <a:gd name="connsiteX46" fmla="*/ 473423 w 605310"/>
              <a:gd name="connsiteY46" fmla="*/ 253683 h 410550"/>
              <a:gd name="connsiteX47" fmla="*/ 453806 w 605310"/>
              <a:gd name="connsiteY47" fmla="*/ 273300 h 410550"/>
              <a:gd name="connsiteX48" fmla="*/ 434189 w 605310"/>
              <a:gd name="connsiteY48" fmla="*/ 253683 h 410550"/>
              <a:gd name="connsiteX49" fmla="*/ 453806 w 605310"/>
              <a:gd name="connsiteY49" fmla="*/ 234066 h 410550"/>
              <a:gd name="connsiteX50" fmla="*/ 95691 w 605310"/>
              <a:gd name="connsiteY50" fmla="*/ 223290 h 410550"/>
              <a:gd name="connsiteX51" fmla="*/ 95691 w 605310"/>
              <a:gd name="connsiteY51" fmla="*/ 290390 h 410550"/>
              <a:gd name="connsiteX52" fmla="*/ 507855 w 605310"/>
              <a:gd name="connsiteY52" fmla="*/ 290390 h 410550"/>
              <a:gd name="connsiteX53" fmla="*/ 507855 w 605310"/>
              <a:gd name="connsiteY53" fmla="*/ 223290 h 410550"/>
              <a:gd name="connsiteX54" fmla="*/ 250848 w 605310"/>
              <a:gd name="connsiteY54" fmla="*/ 41744 h 410550"/>
              <a:gd name="connsiteX55" fmla="*/ 224895 w 605310"/>
              <a:gd name="connsiteY55" fmla="*/ 42165 h 410550"/>
              <a:gd name="connsiteX56" fmla="*/ 215075 w 605310"/>
              <a:gd name="connsiteY56" fmla="*/ 48188 h 410550"/>
              <a:gd name="connsiteX57" fmla="*/ 215356 w 605310"/>
              <a:gd name="connsiteY57" fmla="*/ 48328 h 410550"/>
              <a:gd name="connsiteX58" fmla="*/ 207219 w 605310"/>
              <a:gd name="connsiteY58" fmla="*/ 57293 h 410550"/>
              <a:gd name="connsiteX59" fmla="*/ 203572 w 605310"/>
              <a:gd name="connsiteY59" fmla="*/ 66259 h 410550"/>
              <a:gd name="connsiteX60" fmla="*/ 264176 w 605310"/>
              <a:gd name="connsiteY60" fmla="*/ 140922 h 410550"/>
              <a:gd name="connsiteX61" fmla="*/ 385524 w 605310"/>
              <a:gd name="connsiteY61" fmla="*/ 178184 h 410550"/>
              <a:gd name="connsiteX62" fmla="*/ 400254 w 605310"/>
              <a:gd name="connsiteY62" fmla="*/ 175943 h 410550"/>
              <a:gd name="connsiteX63" fmla="*/ 414564 w 605310"/>
              <a:gd name="connsiteY63" fmla="*/ 170900 h 410550"/>
              <a:gd name="connsiteX64" fmla="*/ 414844 w 605310"/>
              <a:gd name="connsiteY64" fmla="*/ 171040 h 410550"/>
              <a:gd name="connsiteX65" fmla="*/ 424805 w 605310"/>
              <a:gd name="connsiteY65" fmla="*/ 165016 h 410550"/>
              <a:gd name="connsiteX66" fmla="*/ 425225 w 605310"/>
              <a:gd name="connsiteY66" fmla="*/ 149047 h 410550"/>
              <a:gd name="connsiteX67" fmla="*/ 390154 w 605310"/>
              <a:gd name="connsiteY67" fmla="*/ 127474 h 410550"/>
              <a:gd name="connsiteX68" fmla="*/ 364341 w 605310"/>
              <a:gd name="connsiteY68" fmla="*/ 127755 h 410550"/>
              <a:gd name="connsiteX69" fmla="*/ 346524 w 605310"/>
              <a:gd name="connsiteY69" fmla="*/ 138681 h 410550"/>
              <a:gd name="connsiteX70" fmla="*/ 343157 w 605310"/>
              <a:gd name="connsiteY70" fmla="*/ 137560 h 410550"/>
              <a:gd name="connsiteX71" fmla="*/ 300510 w 605310"/>
              <a:gd name="connsiteY71" fmla="*/ 118509 h 410550"/>
              <a:gd name="connsiteX72" fmla="*/ 269647 w 605310"/>
              <a:gd name="connsiteY72" fmla="*/ 92314 h 410550"/>
              <a:gd name="connsiteX73" fmla="*/ 267823 w 605310"/>
              <a:gd name="connsiteY73" fmla="*/ 90213 h 410550"/>
              <a:gd name="connsiteX74" fmla="*/ 279607 w 605310"/>
              <a:gd name="connsiteY74" fmla="*/ 82928 h 410550"/>
              <a:gd name="connsiteX75" fmla="*/ 285499 w 605310"/>
              <a:gd name="connsiteY75" fmla="*/ 79286 h 410550"/>
              <a:gd name="connsiteX76" fmla="*/ 285920 w 605310"/>
              <a:gd name="connsiteY76" fmla="*/ 63457 h 410550"/>
              <a:gd name="connsiteX77" fmla="*/ 138198 w 605310"/>
              <a:gd name="connsiteY77" fmla="*/ 0 h 410550"/>
              <a:gd name="connsiteX78" fmla="*/ 476571 w 605310"/>
              <a:gd name="connsiteY78" fmla="*/ 0 h 410550"/>
              <a:gd name="connsiteX79" fmla="*/ 518797 w 605310"/>
              <a:gd name="connsiteY79" fmla="*/ 216707 h 410550"/>
              <a:gd name="connsiteX80" fmla="*/ 518797 w 605310"/>
              <a:gd name="connsiteY80" fmla="*/ 223290 h 410550"/>
              <a:gd name="connsiteX81" fmla="*/ 518797 w 605310"/>
              <a:gd name="connsiteY81" fmla="*/ 301456 h 410550"/>
              <a:gd name="connsiteX82" fmla="*/ 84608 w 605310"/>
              <a:gd name="connsiteY82" fmla="*/ 301456 h 410550"/>
              <a:gd name="connsiteX83" fmla="*/ 84608 w 605310"/>
              <a:gd name="connsiteY83" fmla="*/ 223290 h 410550"/>
              <a:gd name="connsiteX84" fmla="*/ 84608 w 605310"/>
              <a:gd name="connsiteY84" fmla="*/ 217127 h 41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5310" h="410550">
                <a:moveTo>
                  <a:pt x="282244" y="371180"/>
                </a:moveTo>
                <a:cubicBezTo>
                  <a:pt x="274529" y="371180"/>
                  <a:pt x="268076" y="377625"/>
                  <a:pt x="268076" y="385331"/>
                </a:cubicBezTo>
                <a:cubicBezTo>
                  <a:pt x="268076" y="393177"/>
                  <a:pt x="274529" y="399481"/>
                  <a:pt x="282244" y="399481"/>
                </a:cubicBezTo>
                <a:lnTo>
                  <a:pt x="321242" y="399481"/>
                </a:lnTo>
                <a:cubicBezTo>
                  <a:pt x="328958" y="399481"/>
                  <a:pt x="335410" y="393177"/>
                  <a:pt x="335410" y="385331"/>
                </a:cubicBezTo>
                <a:cubicBezTo>
                  <a:pt x="335410" y="377625"/>
                  <a:pt x="328958" y="371180"/>
                  <a:pt x="321242" y="371180"/>
                </a:cubicBezTo>
                <a:close/>
                <a:moveTo>
                  <a:pt x="296272" y="304208"/>
                </a:moveTo>
                <a:lnTo>
                  <a:pt x="307214" y="304208"/>
                </a:lnTo>
                <a:lnTo>
                  <a:pt x="307214" y="360251"/>
                </a:lnTo>
                <a:lnTo>
                  <a:pt x="321242" y="360251"/>
                </a:lnTo>
                <a:cubicBezTo>
                  <a:pt x="333166" y="360251"/>
                  <a:pt x="343266" y="368658"/>
                  <a:pt x="345791" y="379866"/>
                </a:cubicBezTo>
                <a:lnTo>
                  <a:pt x="605310" y="379866"/>
                </a:lnTo>
                <a:lnTo>
                  <a:pt x="605310" y="390935"/>
                </a:lnTo>
                <a:lnTo>
                  <a:pt x="345791" y="390935"/>
                </a:lnTo>
                <a:cubicBezTo>
                  <a:pt x="343266" y="402144"/>
                  <a:pt x="333166" y="410550"/>
                  <a:pt x="321242" y="410550"/>
                </a:cubicBezTo>
                <a:lnTo>
                  <a:pt x="282244" y="410550"/>
                </a:lnTo>
                <a:cubicBezTo>
                  <a:pt x="270320" y="410550"/>
                  <a:pt x="260361" y="402144"/>
                  <a:pt x="257695" y="390935"/>
                </a:cubicBezTo>
                <a:lnTo>
                  <a:pt x="0" y="390935"/>
                </a:lnTo>
                <a:lnTo>
                  <a:pt x="0" y="379866"/>
                </a:lnTo>
                <a:lnTo>
                  <a:pt x="257695" y="379866"/>
                </a:lnTo>
                <a:cubicBezTo>
                  <a:pt x="260220" y="368658"/>
                  <a:pt x="270320" y="360251"/>
                  <a:pt x="282244" y="360251"/>
                </a:cubicBezTo>
                <a:lnTo>
                  <a:pt x="296272" y="360251"/>
                </a:lnTo>
                <a:close/>
                <a:moveTo>
                  <a:pt x="308406" y="250296"/>
                </a:moveTo>
                <a:cubicBezTo>
                  <a:pt x="313492" y="250296"/>
                  <a:pt x="317615" y="254403"/>
                  <a:pt x="317615" y="259470"/>
                </a:cubicBezTo>
                <a:cubicBezTo>
                  <a:pt x="317615" y="264537"/>
                  <a:pt x="313492" y="268644"/>
                  <a:pt x="308406" y="268644"/>
                </a:cubicBezTo>
                <a:cubicBezTo>
                  <a:pt x="303320" y="268644"/>
                  <a:pt x="299197" y="264537"/>
                  <a:pt x="299197" y="259470"/>
                </a:cubicBezTo>
                <a:cubicBezTo>
                  <a:pt x="299197" y="254403"/>
                  <a:pt x="303320" y="250296"/>
                  <a:pt x="308406" y="250296"/>
                </a:cubicBezTo>
                <a:close/>
                <a:moveTo>
                  <a:pt x="283648" y="250296"/>
                </a:moveTo>
                <a:cubicBezTo>
                  <a:pt x="288704" y="250296"/>
                  <a:pt x="292917" y="254358"/>
                  <a:pt x="292917" y="259399"/>
                </a:cubicBezTo>
                <a:cubicBezTo>
                  <a:pt x="292917" y="264581"/>
                  <a:pt x="288704" y="268643"/>
                  <a:pt x="283648" y="268643"/>
                </a:cubicBezTo>
                <a:cubicBezTo>
                  <a:pt x="278592" y="268643"/>
                  <a:pt x="278592" y="250296"/>
                  <a:pt x="283648" y="250296"/>
                </a:cubicBezTo>
                <a:close/>
                <a:moveTo>
                  <a:pt x="256152" y="250296"/>
                </a:moveTo>
                <a:cubicBezTo>
                  <a:pt x="261179" y="250296"/>
                  <a:pt x="265255" y="254403"/>
                  <a:pt x="265255" y="259470"/>
                </a:cubicBezTo>
                <a:cubicBezTo>
                  <a:pt x="265255" y="264537"/>
                  <a:pt x="261179" y="268644"/>
                  <a:pt x="256152" y="268644"/>
                </a:cubicBezTo>
                <a:cubicBezTo>
                  <a:pt x="251125" y="268644"/>
                  <a:pt x="247049" y="264537"/>
                  <a:pt x="247049" y="259470"/>
                </a:cubicBezTo>
                <a:cubicBezTo>
                  <a:pt x="247049" y="254403"/>
                  <a:pt x="251125" y="250296"/>
                  <a:pt x="256152" y="250296"/>
                </a:cubicBezTo>
                <a:close/>
                <a:moveTo>
                  <a:pt x="453806" y="245136"/>
                </a:moveTo>
                <a:cubicBezTo>
                  <a:pt x="449042" y="245136"/>
                  <a:pt x="445259" y="248919"/>
                  <a:pt x="445259" y="253683"/>
                </a:cubicBezTo>
                <a:cubicBezTo>
                  <a:pt x="445259" y="258447"/>
                  <a:pt x="449042" y="262230"/>
                  <a:pt x="453806" y="262230"/>
                </a:cubicBezTo>
                <a:cubicBezTo>
                  <a:pt x="458570" y="262230"/>
                  <a:pt x="462353" y="258447"/>
                  <a:pt x="462353" y="253683"/>
                </a:cubicBezTo>
                <a:cubicBezTo>
                  <a:pt x="462353" y="248919"/>
                  <a:pt x="458570" y="245136"/>
                  <a:pt x="453806" y="245136"/>
                </a:cubicBezTo>
                <a:close/>
                <a:moveTo>
                  <a:pt x="114739" y="239499"/>
                </a:moveTo>
                <a:lnTo>
                  <a:pt x="216565" y="239499"/>
                </a:lnTo>
                <a:lnTo>
                  <a:pt x="216565" y="253683"/>
                </a:lnTo>
                <a:lnTo>
                  <a:pt x="114739" y="253683"/>
                </a:lnTo>
                <a:close/>
                <a:moveTo>
                  <a:pt x="453806" y="234066"/>
                </a:moveTo>
                <a:cubicBezTo>
                  <a:pt x="464595" y="234066"/>
                  <a:pt x="473423" y="242894"/>
                  <a:pt x="473423" y="253683"/>
                </a:cubicBezTo>
                <a:cubicBezTo>
                  <a:pt x="473423" y="264472"/>
                  <a:pt x="464595" y="273300"/>
                  <a:pt x="453806" y="273300"/>
                </a:cubicBezTo>
                <a:cubicBezTo>
                  <a:pt x="443017" y="273300"/>
                  <a:pt x="434189" y="264472"/>
                  <a:pt x="434189" y="253683"/>
                </a:cubicBezTo>
                <a:cubicBezTo>
                  <a:pt x="434189" y="242894"/>
                  <a:pt x="443017" y="234066"/>
                  <a:pt x="453806" y="234066"/>
                </a:cubicBezTo>
                <a:close/>
                <a:moveTo>
                  <a:pt x="95691" y="223290"/>
                </a:moveTo>
                <a:lnTo>
                  <a:pt x="95691" y="290390"/>
                </a:lnTo>
                <a:lnTo>
                  <a:pt x="507855" y="290390"/>
                </a:lnTo>
                <a:lnTo>
                  <a:pt x="507855" y="223290"/>
                </a:lnTo>
                <a:close/>
                <a:moveTo>
                  <a:pt x="250848" y="41744"/>
                </a:moveTo>
                <a:cubicBezTo>
                  <a:pt x="243834" y="37542"/>
                  <a:pt x="232190" y="37682"/>
                  <a:pt x="224895" y="42165"/>
                </a:cubicBezTo>
                <a:lnTo>
                  <a:pt x="215075" y="48188"/>
                </a:lnTo>
                <a:lnTo>
                  <a:pt x="215356" y="48328"/>
                </a:lnTo>
                <a:cubicBezTo>
                  <a:pt x="211989" y="50990"/>
                  <a:pt x="209183" y="54072"/>
                  <a:pt x="207219" y="57293"/>
                </a:cubicBezTo>
                <a:cubicBezTo>
                  <a:pt x="205255" y="60375"/>
                  <a:pt x="204133" y="63317"/>
                  <a:pt x="203572" y="66259"/>
                </a:cubicBezTo>
                <a:cubicBezTo>
                  <a:pt x="198942" y="89933"/>
                  <a:pt x="216478" y="111505"/>
                  <a:pt x="264176" y="140922"/>
                </a:cubicBezTo>
                <a:cubicBezTo>
                  <a:pt x="330111" y="181406"/>
                  <a:pt x="383280" y="178324"/>
                  <a:pt x="385524" y="178184"/>
                </a:cubicBezTo>
                <a:cubicBezTo>
                  <a:pt x="390574" y="177904"/>
                  <a:pt x="395344" y="177063"/>
                  <a:pt x="400254" y="175943"/>
                </a:cubicBezTo>
                <a:cubicBezTo>
                  <a:pt x="405445" y="174682"/>
                  <a:pt x="410355" y="173001"/>
                  <a:pt x="414564" y="170900"/>
                </a:cubicBezTo>
                <a:lnTo>
                  <a:pt x="414844" y="171040"/>
                </a:lnTo>
                <a:lnTo>
                  <a:pt x="424805" y="165016"/>
                </a:lnTo>
                <a:cubicBezTo>
                  <a:pt x="432100" y="160534"/>
                  <a:pt x="432240" y="153390"/>
                  <a:pt x="425225" y="149047"/>
                </a:cubicBezTo>
                <a:lnTo>
                  <a:pt x="390154" y="127474"/>
                </a:lnTo>
                <a:cubicBezTo>
                  <a:pt x="383139" y="123272"/>
                  <a:pt x="371495" y="123412"/>
                  <a:pt x="364341" y="127755"/>
                </a:cubicBezTo>
                <a:lnTo>
                  <a:pt x="346524" y="138681"/>
                </a:lnTo>
                <a:cubicBezTo>
                  <a:pt x="345542" y="138401"/>
                  <a:pt x="344280" y="137981"/>
                  <a:pt x="343157" y="137560"/>
                </a:cubicBezTo>
                <a:cubicBezTo>
                  <a:pt x="331934" y="133638"/>
                  <a:pt x="316643" y="128455"/>
                  <a:pt x="300510" y="118509"/>
                </a:cubicBezTo>
                <a:cubicBezTo>
                  <a:pt x="284377" y="108563"/>
                  <a:pt x="275820" y="99178"/>
                  <a:pt x="269647" y="92314"/>
                </a:cubicBezTo>
                <a:cubicBezTo>
                  <a:pt x="268945" y="91613"/>
                  <a:pt x="268384" y="90913"/>
                  <a:pt x="267823" y="90213"/>
                </a:cubicBezTo>
                <a:lnTo>
                  <a:pt x="279607" y="82928"/>
                </a:lnTo>
                <a:lnTo>
                  <a:pt x="285499" y="79286"/>
                </a:lnTo>
                <a:cubicBezTo>
                  <a:pt x="292654" y="74804"/>
                  <a:pt x="292935" y="67660"/>
                  <a:pt x="285920" y="63457"/>
                </a:cubicBezTo>
                <a:close/>
                <a:moveTo>
                  <a:pt x="138198" y="0"/>
                </a:moveTo>
                <a:lnTo>
                  <a:pt x="476571" y="0"/>
                </a:lnTo>
                <a:lnTo>
                  <a:pt x="518797" y="216707"/>
                </a:lnTo>
                <a:lnTo>
                  <a:pt x="518797" y="223290"/>
                </a:lnTo>
                <a:lnTo>
                  <a:pt x="518797" y="301456"/>
                </a:lnTo>
                <a:lnTo>
                  <a:pt x="84608" y="301456"/>
                </a:lnTo>
                <a:lnTo>
                  <a:pt x="84608" y="223290"/>
                </a:lnTo>
                <a:lnTo>
                  <a:pt x="84608" y="217127"/>
                </a:ln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52" name="文本框 51"/>
          <p:cNvSpPr txBox="1"/>
          <p:nvPr/>
        </p:nvSpPr>
        <p:spPr bwMode="gray">
          <a:xfrm>
            <a:off x="7990269" y="5949000"/>
            <a:ext cx="643125" cy="307777"/>
          </a:xfrm>
          <a:prstGeom prst="rect">
            <a:avLst/>
          </a:prstGeom>
          <a:noFill/>
        </p:spPr>
        <p:txBody>
          <a:bodyPr wrap="none" rtlCol="0">
            <a:spAutoFit/>
          </a:bodyPr>
          <a:lstStyle/>
          <a:p>
            <a:pPr fontAlgn="ctr"/>
            <a:r>
              <a:rPr lang="en-US" sz="1400" dirty="0">
                <a:latin typeface="Huawei Sans" panose="020C0503030203020204" pitchFamily="34" charset="0"/>
              </a:rPr>
              <a:t>Relay</a:t>
            </a:r>
          </a:p>
        </p:txBody>
      </p:sp>
    </p:spTree>
    <p:extLst>
      <p:ext uri="{BB962C8B-B14F-4D97-AF65-F5344CB8AC3E}">
        <p14:creationId xmlns:p14="http://schemas.microsoft.com/office/powerpoint/2010/main" val="842605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fontAlgn="ctr"/>
            <a:r>
              <a:rPr lang="en-US" sz="2000" dirty="0">
                <a:latin typeface="Huawei Sans" panose="020C0503030203020204" pitchFamily="34" charset="0"/>
              </a:rPr>
              <a:t>With the rapid development of new technologies such as artificial intelligence, big data, and cloud computing, various industries will be marching towards digital transformation in the near future. In addition, enterprise services will become diversified along with digital transformation, making network management one of the most challenging tasks for us. We cannot manage the entire network manually. Instead, we are in desperate need of an automated, smart tool to help us manage devices and resources on the network.</a:t>
            </a:r>
            <a:endParaRPr lang="en-US" altLang="zh-CN" sz="2000" dirty="0">
              <a:latin typeface="Huawei Sans" panose="020C0503030203020204" pitchFamily="34" charset="0"/>
              <a:sym typeface="Huawei Sans" panose="020C0503030203020204" pitchFamily="34" charset="0"/>
            </a:endParaRPr>
          </a:p>
          <a:p>
            <a:pPr algn="l" fontAlgn="ctr"/>
            <a:r>
              <a:rPr lang="en-US" sz="2000" dirty="0">
                <a:latin typeface="Huawei Sans" panose="020C0503030203020204" pitchFamily="34" charset="0"/>
              </a:rPr>
              <a:t>This course starts with a brief introduction about the development history of network management and the related concepts, followed by a detailed description of the protocols used in network management and their respective application scenarios. Finally, typical application cases of network management are provided.</a:t>
            </a:r>
            <a:endParaRPr lang="en-US" altLang="zh-CN" sz="2000" dirty="0">
              <a:latin typeface="Huawei Sans" panose="020C0503030203020204" pitchFamily="34" charset="0"/>
              <a:sym typeface="Huawei Sans" panose="020C0503030203020204" pitchFamily="34" charset="0"/>
            </a:endParaRPr>
          </a:p>
          <a:p>
            <a:pPr algn="l" fontAlgn="ctr"/>
            <a:endParaRPr lang="en-US" altLang="zh-CN" sz="2000" dirty="0">
              <a:latin typeface="Huawei Sans" panose="020C0503030203020204" pitchFamily="34" charset="0"/>
              <a:sym typeface="Huawei Sans" panose="020C0503030203020204" pitchFamily="34" charset="0"/>
            </a:endParaRPr>
          </a:p>
          <a:p>
            <a:pPr algn="l" fontAlgn="ctr"/>
            <a:endParaRPr lang="en-US" altLang="zh-CN"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68017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75"/>
          <p:cNvSpPr/>
          <p:nvPr/>
        </p:nvSpPr>
        <p:spPr bwMode="gray">
          <a:xfrm>
            <a:off x="5959929" y="3981946"/>
            <a:ext cx="5148700"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fontAlgn="ctr"/>
            <a:r>
              <a:rPr lang="en-US" sz="2000" dirty="0">
                <a:latin typeface="Huawei Sans" panose="020C0503030203020204" pitchFamily="34" charset="0"/>
              </a:rPr>
              <a:t>The Link Layer Discovery Protocol (LLDP) is a Layer 2 protocol defined in the IEEE 802.1ab standard. LLDP allows a device to send local management information such as its management IP address, device ID, and port ID to its neighbors, which then save the received information in their management information bases (MIBs), so that the network management system (NMS) can search required information in the MIBs to determine link status.</a:t>
            </a:r>
            <a:endParaRPr lang="en-US" altLang="zh-CN"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Others — LLDP</a:t>
            </a:r>
            <a:endParaRPr lang="en-US" altLang="zh-CN"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6906447" y="819707"/>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7" name="圆角矩形 75"/>
          <p:cNvSpPr/>
          <p:nvPr/>
        </p:nvSpPr>
        <p:spPr bwMode="gray">
          <a:xfrm>
            <a:off x="1105234" y="3981946"/>
            <a:ext cx="3933835" cy="208800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19"/>
          <p:cNvGrpSpPr/>
          <p:nvPr/>
        </p:nvGrpSpPr>
        <p:grpSpPr bwMode="gray">
          <a:xfrm>
            <a:off x="3367654" y="4657943"/>
            <a:ext cx="1493776" cy="1218492"/>
            <a:chOff x="2784000" y="4824997"/>
            <a:chExt cx="1493776" cy="1218492"/>
          </a:xfrm>
        </p:grpSpPr>
        <p:sp>
          <p:nvSpPr>
            <p:cNvPr id="13" name="圆角矩形 12"/>
            <p:cNvSpPr/>
            <p:nvPr/>
          </p:nvSpPr>
          <p:spPr bwMode="gray">
            <a:xfrm>
              <a:off x="2784000" y="4824997"/>
              <a:ext cx="1493776"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14" name="文本框 13"/>
            <p:cNvSpPr txBox="1"/>
            <p:nvPr/>
          </p:nvSpPr>
          <p:spPr bwMode="gray">
            <a:xfrm>
              <a:off x="2876431" y="5670711"/>
              <a:ext cx="1378904" cy="307777"/>
            </a:xfrm>
            <a:prstGeom prst="rect">
              <a:avLst/>
            </a:prstGeom>
            <a:noFill/>
          </p:spPr>
          <p:txBody>
            <a:bodyPr wrap="none" rtlCol="0">
              <a:spAutoFit/>
            </a:bodyPr>
            <a:lstStyle/>
            <a:p>
              <a:pPr algn="ctr" fontAlgn="ctr"/>
              <a:r>
                <a:rPr lang="en-US" sz="1400" dirty="0">
                  <a:latin typeface="Huawei Sans" panose="020C0503030203020204" pitchFamily="34" charset="0"/>
                </a:rPr>
                <a:t>Remote device</a:t>
              </a:r>
              <a:endParaRPr lang="en-US" altLang="zh-CN" sz="1400" dirty="0">
                <a:latin typeface="Huawei Sans" panose="020C0503030203020204" pitchFamily="34" charset="0"/>
              </a:endParaRPr>
            </a:p>
          </p:txBody>
        </p:sp>
        <p:sp>
          <p:nvSpPr>
            <p:cNvPr id="15" name="router_337803"/>
            <p:cNvSpPr>
              <a:spLocks noChangeAspect="1"/>
            </p:cNvSpPr>
            <p:nvPr/>
          </p:nvSpPr>
          <p:spPr bwMode="gray">
            <a:xfrm>
              <a:off x="3261039" y="5012699"/>
              <a:ext cx="609685" cy="583361"/>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grpSp>
      <p:grpSp>
        <p:nvGrpSpPr>
          <p:cNvPr id="21" name="组合 20"/>
          <p:cNvGrpSpPr/>
          <p:nvPr/>
        </p:nvGrpSpPr>
        <p:grpSpPr bwMode="gray">
          <a:xfrm>
            <a:off x="1247188" y="4657943"/>
            <a:ext cx="1574164" cy="1218492"/>
            <a:chOff x="663534" y="4824997"/>
            <a:chExt cx="1574164" cy="1218492"/>
          </a:xfrm>
        </p:grpSpPr>
        <p:sp>
          <p:nvSpPr>
            <p:cNvPr id="9" name="圆角矩形 8"/>
            <p:cNvSpPr/>
            <p:nvPr/>
          </p:nvSpPr>
          <p:spPr bwMode="gray">
            <a:xfrm>
              <a:off x="663534" y="4824997"/>
              <a:ext cx="1574164" cy="121849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10" name="文本框 9"/>
            <p:cNvSpPr txBox="1"/>
            <p:nvPr/>
          </p:nvSpPr>
          <p:spPr bwMode="gray">
            <a:xfrm>
              <a:off x="877564" y="5670711"/>
              <a:ext cx="1180131" cy="307777"/>
            </a:xfrm>
            <a:prstGeom prst="rect">
              <a:avLst/>
            </a:prstGeom>
            <a:noFill/>
          </p:spPr>
          <p:txBody>
            <a:bodyPr wrap="none" rtlCol="0">
              <a:spAutoFit/>
            </a:bodyPr>
            <a:lstStyle/>
            <a:p>
              <a:pPr fontAlgn="ctr"/>
              <a:r>
                <a:rPr lang="en-US" sz="1400" dirty="0">
                  <a:latin typeface="Huawei Sans" panose="020C0503030203020204" pitchFamily="34" charset="0"/>
                </a:rPr>
                <a:t>Local device</a:t>
              </a:r>
              <a:endParaRPr lang="en-US" altLang="zh-CN" sz="1400" dirty="0">
                <a:latin typeface="Huawei Sans" panose="020C0503030203020204" pitchFamily="34" charset="0"/>
              </a:endParaRPr>
            </a:p>
          </p:txBody>
        </p:sp>
        <p:sp>
          <p:nvSpPr>
            <p:cNvPr id="19" name="router_337803"/>
            <p:cNvSpPr>
              <a:spLocks noChangeAspect="1"/>
            </p:cNvSpPr>
            <p:nvPr/>
          </p:nvSpPr>
          <p:spPr bwMode="gray">
            <a:xfrm>
              <a:off x="1145773" y="5012699"/>
              <a:ext cx="609685" cy="583361"/>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sp>
      </p:grpSp>
      <p:grpSp>
        <p:nvGrpSpPr>
          <p:cNvPr id="16" name="组合 15"/>
          <p:cNvGrpSpPr/>
          <p:nvPr/>
        </p:nvGrpSpPr>
        <p:grpSpPr bwMode="gray">
          <a:xfrm>
            <a:off x="2549285" y="4050420"/>
            <a:ext cx="944734" cy="369332"/>
            <a:chOff x="1965631" y="4217474"/>
            <a:chExt cx="944734" cy="369332"/>
          </a:xfrm>
        </p:grpSpPr>
        <p:sp>
          <p:nvSpPr>
            <p:cNvPr id="17" name="文本框 16"/>
            <p:cNvSpPr txBox="1"/>
            <p:nvPr/>
          </p:nvSpPr>
          <p:spPr bwMode="gray">
            <a:xfrm>
              <a:off x="1965631" y="4217474"/>
              <a:ext cx="878767" cy="338554"/>
            </a:xfrm>
            <a:prstGeom prst="rect">
              <a:avLst/>
            </a:prstGeom>
            <a:noFill/>
          </p:spPr>
          <p:txBody>
            <a:bodyPr wrap="none" rtlCol="0">
              <a:spAutoFit/>
            </a:bodyPr>
            <a:lstStyle/>
            <a:p>
              <a:pPr fontAlgn="ctr"/>
              <a:r>
                <a:rPr lang="en-US" sz="1600" dirty="0">
                  <a:latin typeface="Huawei Sans" panose="020C0503030203020204" pitchFamily="34" charset="0"/>
                </a:rPr>
                <a:t>2 Roles</a:t>
              </a:r>
              <a:endParaRPr lang="en-US" altLang="zh-CN" sz="1600" dirty="0">
                <a:latin typeface="Huawei Sans" panose="020C0503030203020204" pitchFamily="34" charset="0"/>
              </a:endParaRPr>
            </a:p>
          </p:txBody>
        </p:sp>
        <p:cxnSp>
          <p:nvCxnSpPr>
            <p:cNvPr id="18" name="直接连接符 17"/>
            <p:cNvCxnSpPr/>
            <p:nvPr/>
          </p:nvCxnSpPr>
          <p:spPr bwMode="gray">
            <a:xfrm>
              <a:off x="2005296" y="4586806"/>
              <a:ext cx="90506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bwMode="gray">
          <a:xfrm>
            <a:off x="6106408" y="4015313"/>
            <a:ext cx="3023585" cy="404439"/>
            <a:chOff x="4491764" y="4182367"/>
            <a:chExt cx="3023585" cy="404439"/>
          </a:xfrm>
        </p:grpSpPr>
        <p:sp>
          <p:nvSpPr>
            <p:cNvPr id="24" name="文本框 23"/>
            <p:cNvSpPr txBox="1"/>
            <p:nvPr/>
          </p:nvSpPr>
          <p:spPr bwMode="gray">
            <a:xfrm>
              <a:off x="4491764" y="4182367"/>
              <a:ext cx="3023585" cy="338554"/>
            </a:xfrm>
            <a:prstGeom prst="rect">
              <a:avLst/>
            </a:prstGeom>
            <a:noFill/>
          </p:spPr>
          <p:txBody>
            <a:bodyPr wrap="none" rtlCol="0">
              <a:spAutoFit/>
            </a:bodyPr>
            <a:lstStyle/>
            <a:p>
              <a:pPr fontAlgn="ctr"/>
              <a:r>
                <a:rPr lang="en-US" sz="1600" dirty="0">
                  <a:latin typeface="Huawei Sans" panose="020C0503030203020204" pitchFamily="34" charset="0"/>
                </a:rPr>
                <a:t>2 Typical Management Modes</a:t>
              </a:r>
              <a:endParaRPr lang="en-US" altLang="zh-CN" sz="1600" dirty="0">
                <a:latin typeface="Huawei Sans" panose="020C0503030203020204" pitchFamily="34" charset="0"/>
              </a:endParaRPr>
            </a:p>
          </p:txBody>
        </p:sp>
        <p:cxnSp>
          <p:nvCxnSpPr>
            <p:cNvPr id="25" name="直接连接符 24"/>
            <p:cNvCxnSpPr/>
            <p:nvPr/>
          </p:nvCxnSpPr>
          <p:spPr bwMode="gray">
            <a:xfrm>
              <a:off x="4592725" y="4586806"/>
              <a:ext cx="271817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27" name="router_337803"/>
          <p:cNvSpPr>
            <a:spLocks noChangeAspect="1"/>
          </p:cNvSpPr>
          <p:nvPr/>
        </p:nvSpPr>
        <p:spPr bwMode="gray">
          <a:xfrm>
            <a:off x="8461817" y="4794473"/>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28" name="直接连接符 27"/>
          <p:cNvCxnSpPr/>
          <p:nvPr/>
        </p:nvCxnSpPr>
        <p:spPr bwMode="gray">
          <a:xfrm>
            <a:off x="6864912" y="4979636"/>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6871599" y="4510912"/>
            <a:ext cx="1570826" cy="461665"/>
          </a:xfrm>
          <a:prstGeom prst="rect">
            <a:avLst/>
          </a:prstGeom>
          <a:noFill/>
        </p:spPr>
        <p:txBody>
          <a:bodyPr wrap="square" rtlCol="0">
            <a:spAutoFit/>
          </a:bodyPr>
          <a:lstStyle/>
          <a:p>
            <a:pPr algn="ctr" fontAlgn="ctr"/>
            <a:r>
              <a:rPr lang="en-US" sz="1200" dirty="0">
                <a:latin typeface="Huawei Sans" panose="020C0503030203020204" pitchFamily="34" charset="0"/>
              </a:rPr>
              <a:t>Single-neighbor networking</a:t>
            </a:r>
            <a:endParaRPr lang="en-US" altLang="zh-CN" sz="1200" dirty="0">
              <a:latin typeface="Huawei Sans" panose="020C0503030203020204" pitchFamily="34" charset="0"/>
            </a:endParaRPr>
          </a:p>
        </p:txBody>
      </p:sp>
      <p:sp>
        <p:nvSpPr>
          <p:cNvPr id="42" name="router_337803"/>
          <p:cNvSpPr>
            <a:spLocks noChangeAspect="1"/>
          </p:cNvSpPr>
          <p:nvPr/>
        </p:nvSpPr>
        <p:spPr bwMode="gray">
          <a:xfrm>
            <a:off x="6428187" y="4794473"/>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48" name="laptop-hand-drawn-tool_57338"/>
          <p:cNvSpPr>
            <a:spLocks noChangeAspect="1"/>
          </p:cNvSpPr>
          <p:nvPr/>
        </p:nvSpPr>
        <p:spPr bwMode="gray">
          <a:xfrm>
            <a:off x="10431949" y="4807005"/>
            <a:ext cx="451688" cy="340667"/>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49" name="直接连接符 48"/>
          <p:cNvCxnSpPr/>
          <p:nvPr/>
        </p:nvCxnSpPr>
        <p:spPr bwMode="gray">
          <a:xfrm>
            <a:off x="8925541" y="4979636"/>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10373567" y="5107520"/>
            <a:ext cx="585417" cy="307777"/>
          </a:xfrm>
          <a:prstGeom prst="rect">
            <a:avLst/>
          </a:prstGeom>
          <a:noFill/>
        </p:spPr>
        <p:txBody>
          <a:bodyPr wrap="none" rtlCol="0">
            <a:spAutoFit/>
          </a:bodyPr>
          <a:lstStyle/>
          <a:p>
            <a:pPr fontAlgn="ctr"/>
            <a:r>
              <a:rPr lang="en-US" sz="1400" dirty="0">
                <a:latin typeface="Huawei Sans" panose="020C0503030203020204" pitchFamily="34" charset="0"/>
              </a:rPr>
              <a:t>NMS</a:t>
            </a:r>
            <a:endParaRPr lang="en-US" altLang="zh-CN" sz="1400" dirty="0">
              <a:latin typeface="Huawei Sans" panose="020C0503030203020204" pitchFamily="34" charset="0"/>
            </a:endParaRPr>
          </a:p>
        </p:txBody>
      </p:sp>
      <p:sp>
        <p:nvSpPr>
          <p:cNvPr id="51" name="router_337803"/>
          <p:cNvSpPr>
            <a:spLocks noChangeAspect="1"/>
          </p:cNvSpPr>
          <p:nvPr/>
        </p:nvSpPr>
        <p:spPr bwMode="gray">
          <a:xfrm>
            <a:off x="8461817" y="5495204"/>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52" name="直接连接符 51"/>
          <p:cNvCxnSpPr/>
          <p:nvPr/>
        </p:nvCxnSpPr>
        <p:spPr bwMode="gray">
          <a:xfrm>
            <a:off x="6864912" y="5669915"/>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6846894" y="5086710"/>
            <a:ext cx="1620237" cy="461665"/>
          </a:xfrm>
          <a:prstGeom prst="rect">
            <a:avLst/>
          </a:prstGeom>
          <a:noFill/>
        </p:spPr>
        <p:txBody>
          <a:bodyPr wrap="square" rtlCol="0">
            <a:spAutoFit/>
          </a:bodyPr>
          <a:lstStyle/>
          <a:p>
            <a:pPr algn="ctr" fontAlgn="ctr"/>
            <a:r>
              <a:rPr lang="en-US" sz="1200" dirty="0">
                <a:latin typeface="Huawei Sans" panose="020C0503030203020204" pitchFamily="34" charset="0"/>
              </a:rPr>
              <a:t>Link aggregation networking</a:t>
            </a:r>
            <a:endParaRPr lang="en-US" altLang="zh-CN" sz="1200" dirty="0">
              <a:latin typeface="Huawei Sans" panose="020C0503030203020204" pitchFamily="34" charset="0"/>
            </a:endParaRPr>
          </a:p>
        </p:txBody>
      </p:sp>
      <p:sp>
        <p:nvSpPr>
          <p:cNvPr id="54" name="router_337803"/>
          <p:cNvSpPr>
            <a:spLocks noChangeAspect="1"/>
          </p:cNvSpPr>
          <p:nvPr/>
        </p:nvSpPr>
        <p:spPr bwMode="gray">
          <a:xfrm>
            <a:off x="6428187" y="5495204"/>
            <a:ext cx="387037" cy="370326"/>
          </a:xfrm>
          <a:custGeom>
            <a:avLst/>
            <a:gdLst>
              <a:gd name="connsiteX0" fmla="*/ 455680 w 607623"/>
              <a:gd name="connsiteY0" fmla="*/ 505583 h 581389"/>
              <a:gd name="connsiteX1" fmla="*/ 455680 w 607623"/>
              <a:gd name="connsiteY1" fmla="*/ 530822 h 581389"/>
              <a:gd name="connsiteX2" fmla="*/ 506318 w 607623"/>
              <a:gd name="connsiteY2" fmla="*/ 530822 h 581389"/>
              <a:gd name="connsiteX3" fmla="*/ 506318 w 607623"/>
              <a:gd name="connsiteY3" fmla="*/ 505583 h 581389"/>
              <a:gd name="connsiteX4" fmla="*/ 101305 w 607623"/>
              <a:gd name="connsiteY4" fmla="*/ 505583 h 581389"/>
              <a:gd name="connsiteX5" fmla="*/ 101305 w 607623"/>
              <a:gd name="connsiteY5" fmla="*/ 530822 h 581389"/>
              <a:gd name="connsiteX6" fmla="*/ 151942 w 607623"/>
              <a:gd name="connsiteY6" fmla="*/ 530822 h 581389"/>
              <a:gd name="connsiteX7" fmla="*/ 151942 w 607623"/>
              <a:gd name="connsiteY7" fmla="*/ 505583 h 581389"/>
              <a:gd name="connsiteX8" fmla="*/ 227863 w 607623"/>
              <a:gd name="connsiteY8" fmla="*/ 379148 h 581389"/>
              <a:gd name="connsiteX9" fmla="*/ 481091 w 607623"/>
              <a:gd name="connsiteY9" fmla="*/ 379148 h 581389"/>
              <a:gd name="connsiteX10" fmla="*/ 506369 w 607623"/>
              <a:gd name="connsiteY10" fmla="*/ 404455 h 581389"/>
              <a:gd name="connsiteX11" fmla="*/ 481091 w 607623"/>
              <a:gd name="connsiteY11" fmla="*/ 429673 h 581389"/>
              <a:gd name="connsiteX12" fmla="*/ 227863 w 607623"/>
              <a:gd name="connsiteY12" fmla="*/ 429673 h 581389"/>
              <a:gd name="connsiteX13" fmla="*/ 202585 w 607623"/>
              <a:gd name="connsiteY13" fmla="*/ 404455 h 581389"/>
              <a:gd name="connsiteX14" fmla="*/ 227863 w 607623"/>
              <a:gd name="connsiteY14" fmla="*/ 379148 h 581389"/>
              <a:gd name="connsiteX15" fmla="*/ 126586 w 607623"/>
              <a:gd name="connsiteY15" fmla="*/ 379148 h 581389"/>
              <a:gd name="connsiteX16" fmla="*/ 151919 w 607623"/>
              <a:gd name="connsiteY16" fmla="*/ 404411 h 581389"/>
              <a:gd name="connsiteX17" fmla="*/ 126586 w 607623"/>
              <a:gd name="connsiteY17" fmla="*/ 429674 h 581389"/>
              <a:gd name="connsiteX18" fmla="*/ 101253 w 607623"/>
              <a:gd name="connsiteY18" fmla="*/ 404411 h 581389"/>
              <a:gd name="connsiteX19" fmla="*/ 126586 w 607623"/>
              <a:gd name="connsiteY19" fmla="*/ 379148 h 581389"/>
              <a:gd name="connsiteX20" fmla="*/ 50667 w 607623"/>
              <a:gd name="connsiteY20" fmla="*/ 353881 h 581389"/>
              <a:gd name="connsiteX21" fmla="*/ 50667 w 607623"/>
              <a:gd name="connsiteY21" fmla="*/ 455016 h 581389"/>
              <a:gd name="connsiteX22" fmla="*/ 76030 w 607623"/>
              <a:gd name="connsiteY22" fmla="*/ 455016 h 581389"/>
              <a:gd name="connsiteX23" fmla="*/ 177306 w 607623"/>
              <a:gd name="connsiteY23" fmla="*/ 455016 h 581389"/>
              <a:gd name="connsiteX24" fmla="*/ 430406 w 607623"/>
              <a:gd name="connsiteY24" fmla="*/ 455016 h 581389"/>
              <a:gd name="connsiteX25" fmla="*/ 531682 w 607623"/>
              <a:gd name="connsiteY25" fmla="*/ 455016 h 581389"/>
              <a:gd name="connsiteX26" fmla="*/ 556956 w 607623"/>
              <a:gd name="connsiteY26" fmla="*/ 455016 h 581389"/>
              <a:gd name="connsiteX27" fmla="*/ 556956 w 607623"/>
              <a:gd name="connsiteY27" fmla="*/ 353881 h 581389"/>
              <a:gd name="connsiteX28" fmla="*/ 89557 w 607623"/>
              <a:gd name="connsiteY28" fmla="*/ 278075 h 581389"/>
              <a:gd name="connsiteX29" fmla="*/ 72648 w 607623"/>
              <a:gd name="connsiteY29" fmla="*/ 303314 h 581389"/>
              <a:gd name="connsiteX30" fmla="*/ 534975 w 607623"/>
              <a:gd name="connsiteY30" fmla="*/ 303314 h 581389"/>
              <a:gd name="connsiteX31" fmla="*/ 518155 w 607623"/>
              <a:gd name="connsiteY31" fmla="*/ 278075 h 581389"/>
              <a:gd name="connsiteX32" fmla="*/ 72648 w 607623"/>
              <a:gd name="connsiteY32" fmla="*/ 202180 h 581389"/>
              <a:gd name="connsiteX33" fmla="*/ 89557 w 607623"/>
              <a:gd name="connsiteY33" fmla="*/ 227508 h 581389"/>
              <a:gd name="connsiteX34" fmla="*/ 518155 w 607623"/>
              <a:gd name="connsiteY34" fmla="*/ 227508 h 581389"/>
              <a:gd name="connsiteX35" fmla="*/ 534975 w 607623"/>
              <a:gd name="connsiteY35" fmla="*/ 202180 h 581389"/>
              <a:gd name="connsiteX36" fmla="*/ 227863 w 607623"/>
              <a:gd name="connsiteY36" fmla="*/ 75787 h 581389"/>
              <a:gd name="connsiteX37" fmla="*/ 481091 w 607623"/>
              <a:gd name="connsiteY37" fmla="*/ 75787 h 581389"/>
              <a:gd name="connsiteX38" fmla="*/ 506369 w 607623"/>
              <a:gd name="connsiteY38" fmla="*/ 101040 h 581389"/>
              <a:gd name="connsiteX39" fmla="*/ 481091 w 607623"/>
              <a:gd name="connsiteY39" fmla="*/ 126382 h 581389"/>
              <a:gd name="connsiteX40" fmla="*/ 227863 w 607623"/>
              <a:gd name="connsiteY40" fmla="*/ 126382 h 581389"/>
              <a:gd name="connsiteX41" fmla="*/ 202585 w 607623"/>
              <a:gd name="connsiteY41" fmla="*/ 101040 h 581389"/>
              <a:gd name="connsiteX42" fmla="*/ 227863 w 607623"/>
              <a:gd name="connsiteY42" fmla="*/ 75787 h 581389"/>
              <a:gd name="connsiteX43" fmla="*/ 126586 w 607623"/>
              <a:gd name="connsiteY43" fmla="*/ 75787 h 581389"/>
              <a:gd name="connsiteX44" fmla="*/ 151919 w 607623"/>
              <a:gd name="connsiteY44" fmla="*/ 101085 h 581389"/>
              <a:gd name="connsiteX45" fmla="*/ 126586 w 607623"/>
              <a:gd name="connsiteY45" fmla="*/ 126383 h 581389"/>
              <a:gd name="connsiteX46" fmla="*/ 101253 w 607623"/>
              <a:gd name="connsiteY46" fmla="*/ 101085 h 581389"/>
              <a:gd name="connsiteX47" fmla="*/ 126586 w 607623"/>
              <a:gd name="connsiteY47" fmla="*/ 75787 h 581389"/>
              <a:gd name="connsiteX48" fmla="*/ 50667 w 607623"/>
              <a:gd name="connsiteY48" fmla="*/ 50567 h 581389"/>
              <a:gd name="connsiteX49" fmla="*/ 50667 w 607623"/>
              <a:gd name="connsiteY49" fmla="*/ 151613 h 581389"/>
              <a:gd name="connsiteX50" fmla="*/ 556956 w 607623"/>
              <a:gd name="connsiteY50" fmla="*/ 151613 h 581389"/>
              <a:gd name="connsiteX51" fmla="*/ 556956 w 607623"/>
              <a:gd name="connsiteY51" fmla="*/ 50567 h 581389"/>
              <a:gd name="connsiteX52" fmla="*/ 25392 w 607623"/>
              <a:gd name="connsiteY52" fmla="*/ 0 h 581389"/>
              <a:gd name="connsiteX53" fmla="*/ 582320 w 607623"/>
              <a:gd name="connsiteY53" fmla="*/ 0 h 581389"/>
              <a:gd name="connsiteX54" fmla="*/ 607594 w 607623"/>
              <a:gd name="connsiteY54" fmla="*/ 25239 h 581389"/>
              <a:gd name="connsiteX55" fmla="*/ 607594 w 607623"/>
              <a:gd name="connsiteY55" fmla="*/ 175696 h 581389"/>
              <a:gd name="connsiteX56" fmla="*/ 605636 w 607623"/>
              <a:gd name="connsiteY56" fmla="*/ 186716 h 581389"/>
              <a:gd name="connsiteX57" fmla="*/ 605636 w 607623"/>
              <a:gd name="connsiteY57" fmla="*/ 186805 h 581389"/>
              <a:gd name="connsiteX58" fmla="*/ 604657 w 607623"/>
              <a:gd name="connsiteY58" fmla="*/ 188671 h 581389"/>
              <a:gd name="connsiteX59" fmla="*/ 604479 w 607623"/>
              <a:gd name="connsiteY59" fmla="*/ 189116 h 581389"/>
              <a:gd name="connsiteX60" fmla="*/ 603322 w 607623"/>
              <a:gd name="connsiteY60" fmla="*/ 190982 h 581389"/>
              <a:gd name="connsiteX61" fmla="*/ 603233 w 607623"/>
              <a:gd name="connsiteY61" fmla="*/ 191071 h 581389"/>
              <a:gd name="connsiteX62" fmla="*/ 562118 w 607623"/>
              <a:gd name="connsiteY62" fmla="*/ 252747 h 581389"/>
              <a:gd name="connsiteX63" fmla="*/ 603233 w 607623"/>
              <a:gd name="connsiteY63" fmla="*/ 314423 h 581389"/>
              <a:gd name="connsiteX64" fmla="*/ 603322 w 607623"/>
              <a:gd name="connsiteY64" fmla="*/ 314512 h 581389"/>
              <a:gd name="connsiteX65" fmla="*/ 603322 w 607623"/>
              <a:gd name="connsiteY65" fmla="*/ 314601 h 581389"/>
              <a:gd name="connsiteX66" fmla="*/ 604479 w 607623"/>
              <a:gd name="connsiteY66" fmla="*/ 316378 h 581389"/>
              <a:gd name="connsiteX67" fmla="*/ 604657 w 607623"/>
              <a:gd name="connsiteY67" fmla="*/ 316822 h 581389"/>
              <a:gd name="connsiteX68" fmla="*/ 605636 w 607623"/>
              <a:gd name="connsiteY68" fmla="*/ 318689 h 581389"/>
              <a:gd name="connsiteX69" fmla="*/ 605636 w 607623"/>
              <a:gd name="connsiteY69" fmla="*/ 318777 h 581389"/>
              <a:gd name="connsiteX70" fmla="*/ 607594 w 607623"/>
              <a:gd name="connsiteY70" fmla="*/ 329797 h 581389"/>
              <a:gd name="connsiteX71" fmla="*/ 607594 w 607623"/>
              <a:gd name="connsiteY71" fmla="*/ 480255 h 581389"/>
              <a:gd name="connsiteX72" fmla="*/ 582320 w 607623"/>
              <a:gd name="connsiteY72" fmla="*/ 505583 h 581389"/>
              <a:gd name="connsiteX73" fmla="*/ 556956 w 607623"/>
              <a:gd name="connsiteY73" fmla="*/ 505583 h 581389"/>
              <a:gd name="connsiteX74" fmla="*/ 556956 w 607623"/>
              <a:gd name="connsiteY74" fmla="*/ 556061 h 581389"/>
              <a:gd name="connsiteX75" fmla="*/ 531682 w 607623"/>
              <a:gd name="connsiteY75" fmla="*/ 581389 h 581389"/>
              <a:gd name="connsiteX76" fmla="*/ 430406 w 607623"/>
              <a:gd name="connsiteY76" fmla="*/ 581389 h 581389"/>
              <a:gd name="connsiteX77" fmla="*/ 405132 w 607623"/>
              <a:gd name="connsiteY77" fmla="*/ 556061 h 581389"/>
              <a:gd name="connsiteX78" fmla="*/ 405132 w 607623"/>
              <a:gd name="connsiteY78" fmla="*/ 505583 h 581389"/>
              <a:gd name="connsiteX79" fmla="*/ 202580 w 607623"/>
              <a:gd name="connsiteY79" fmla="*/ 505583 h 581389"/>
              <a:gd name="connsiteX80" fmla="*/ 202580 w 607623"/>
              <a:gd name="connsiteY80" fmla="*/ 556061 h 581389"/>
              <a:gd name="connsiteX81" fmla="*/ 177306 w 607623"/>
              <a:gd name="connsiteY81" fmla="*/ 581389 h 581389"/>
              <a:gd name="connsiteX82" fmla="*/ 76030 w 607623"/>
              <a:gd name="connsiteY82" fmla="*/ 581389 h 581389"/>
              <a:gd name="connsiteX83" fmla="*/ 50667 w 607623"/>
              <a:gd name="connsiteY83" fmla="*/ 556061 h 581389"/>
              <a:gd name="connsiteX84" fmla="*/ 50667 w 607623"/>
              <a:gd name="connsiteY84" fmla="*/ 505583 h 581389"/>
              <a:gd name="connsiteX85" fmla="*/ 25392 w 607623"/>
              <a:gd name="connsiteY85" fmla="*/ 505583 h 581389"/>
              <a:gd name="connsiteX86" fmla="*/ 29 w 607623"/>
              <a:gd name="connsiteY86" fmla="*/ 480255 h 581389"/>
              <a:gd name="connsiteX87" fmla="*/ 29 w 607623"/>
              <a:gd name="connsiteY87" fmla="*/ 329797 h 581389"/>
              <a:gd name="connsiteX88" fmla="*/ 2076 w 607623"/>
              <a:gd name="connsiteY88" fmla="*/ 318777 h 581389"/>
              <a:gd name="connsiteX89" fmla="*/ 2076 w 607623"/>
              <a:gd name="connsiteY89" fmla="*/ 318689 h 581389"/>
              <a:gd name="connsiteX90" fmla="*/ 2966 w 607623"/>
              <a:gd name="connsiteY90" fmla="*/ 316822 h 581389"/>
              <a:gd name="connsiteX91" fmla="*/ 3233 w 607623"/>
              <a:gd name="connsiteY91" fmla="*/ 316378 h 581389"/>
              <a:gd name="connsiteX92" fmla="*/ 4301 w 607623"/>
              <a:gd name="connsiteY92" fmla="*/ 314601 h 581389"/>
              <a:gd name="connsiteX93" fmla="*/ 4390 w 607623"/>
              <a:gd name="connsiteY93" fmla="*/ 314512 h 581389"/>
              <a:gd name="connsiteX94" fmla="*/ 4390 w 607623"/>
              <a:gd name="connsiteY94" fmla="*/ 314423 h 581389"/>
              <a:gd name="connsiteX95" fmla="*/ 45594 w 607623"/>
              <a:gd name="connsiteY95" fmla="*/ 252747 h 581389"/>
              <a:gd name="connsiteX96" fmla="*/ 4390 w 607623"/>
              <a:gd name="connsiteY96" fmla="*/ 191071 h 581389"/>
              <a:gd name="connsiteX97" fmla="*/ 4390 w 607623"/>
              <a:gd name="connsiteY97" fmla="*/ 190982 h 581389"/>
              <a:gd name="connsiteX98" fmla="*/ 4301 w 607623"/>
              <a:gd name="connsiteY98" fmla="*/ 190982 h 581389"/>
              <a:gd name="connsiteX99" fmla="*/ 3233 w 607623"/>
              <a:gd name="connsiteY99" fmla="*/ 189116 h 581389"/>
              <a:gd name="connsiteX100" fmla="*/ 2966 w 607623"/>
              <a:gd name="connsiteY100" fmla="*/ 188671 h 581389"/>
              <a:gd name="connsiteX101" fmla="*/ 2076 w 607623"/>
              <a:gd name="connsiteY101" fmla="*/ 186805 h 581389"/>
              <a:gd name="connsiteX102" fmla="*/ 2076 w 607623"/>
              <a:gd name="connsiteY102" fmla="*/ 186716 h 581389"/>
              <a:gd name="connsiteX103" fmla="*/ 29 w 607623"/>
              <a:gd name="connsiteY103" fmla="*/ 175696 h 581389"/>
              <a:gd name="connsiteX104" fmla="*/ 29 w 607623"/>
              <a:gd name="connsiteY104" fmla="*/ 25239 h 581389"/>
              <a:gd name="connsiteX105" fmla="*/ 25392 w 607623"/>
              <a:gd name="connsiteY105" fmla="*/ 0 h 58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23" h="581389">
                <a:moveTo>
                  <a:pt x="455680" y="505583"/>
                </a:moveTo>
                <a:lnTo>
                  <a:pt x="455680" y="530822"/>
                </a:lnTo>
                <a:lnTo>
                  <a:pt x="506318" y="530822"/>
                </a:lnTo>
                <a:lnTo>
                  <a:pt x="506318" y="505583"/>
                </a:lnTo>
                <a:close/>
                <a:moveTo>
                  <a:pt x="101305" y="505583"/>
                </a:moveTo>
                <a:lnTo>
                  <a:pt x="101305" y="530822"/>
                </a:lnTo>
                <a:lnTo>
                  <a:pt x="151942" y="530822"/>
                </a:lnTo>
                <a:lnTo>
                  <a:pt x="151942" y="505583"/>
                </a:lnTo>
                <a:close/>
                <a:moveTo>
                  <a:pt x="227863" y="379148"/>
                </a:moveTo>
                <a:lnTo>
                  <a:pt x="481091" y="379148"/>
                </a:lnTo>
                <a:cubicBezTo>
                  <a:pt x="495065" y="379148"/>
                  <a:pt x="506369" y="390514"/>
                  <a:pt x="506369" y="404455"/>
                </a:cubicBezTo>
                <a:cubicBezTo>
                  <a:pt x="506369" y="418396"/>
                  <a:pt x="495065" y="429673"/>
                  <a:pt x="481091" y="429673"/>
                </a:cubicBezTo>
                <a:lnTo>
                  <a:pt x="227863" y="429673"/>
                </a:lnTo>
                <a:cubicBezTo>
                  <a:pt x="213889" y="429673"/>
                  <a:pt x="202585" y="418396"/>
                  <a:pt x="202585" y="404455"/>
                </a:cubicBezTo>
                <a:cubicBezTo>
                  <a:pt x="202585" y="390514"/>
                  <a:pt x="213889" y="379148"/>
                  <a:pt x="227863" y="379148"/>
                </a:cubicBezTo>
                <a:close/>
                <a:moveTo>
                  <a:pt x="126586" y="379148"/>
                </a:moveTo>
                <a:cubicBezTo>
                  <a:pt x="140577" y="379148"/>
                  <a:pt x="151919" y="390459"/>
                  <a:pt x="151919" y="404411"/>
                </a:cubicBezTo>
                <a:cubicBezTo>
                  <a:pt x="151919" y="418363"/>
                  <a:pt x="140577" y="429674"/>
                  <a:pt x="126586" y="429674"/>
                </a:cubicBezTo>
                <a:cubicBezTo>
                  <a:pt x="112595" y="429674"/>
                  <a:pt x="101253" y="418363"/>
                  <a:pt x="101253" y="404411"/>
                </a:cubicBezTo>
                <a:cubicBezTo>
                  <a:pt x="101253" y="390459"/>
                  <a:pt x="112595" y="379148"/>
                  <a:pt x="126586" y="379148"/>
                </a:cubicBezTo>
                <a:close/>
                <a:moveTo>
                  <a:pt x="50667" y="353881"/>
                </a:moveTo>
                <a:lnTo>
                  <a:pt x="50667" y="455016"/>
                </a:lnTo>
                <a:lnTo>
                  <a:pt x="76030" y="455016"/>
                </a:lnTo>
                <a:lnTo>
                  <a:pt x="177306" y="455016"/>
                </a:lnTo>
                <a:lnTo>
                  <a:pt x="430406" y="455016"/>
                </a:lnTo>
                <a:lnTo>
                  <a:pt x="531682" y="455016"/>
                </a:lnTo>
                <a:lnTo>
                  <a:pt x="556956" y="455016"/>
                </a:lnTo>
                <a:lnTo>
                  <a:pt x="556956" y="353881"/>
                </a:lnTo>
                <a:close/>
                <a:moveTo>
                  <a:pt x="89557" y="278075"/>
                </a:moveTo>
                <a:lnTo>
                  <a:pt x="72648" y="303314"/>
                </a:lnTo>
                <a:lnTo>
                  <a:pt x="534975" y="303314"/>
                </a:lnTo>
                <a:lnTo>
                  <a:pt x="518155" y="278075"/>
                </a:lnTo>
                <a:close/>
                <a:moveTo>
                  <a:pt x="72648" y="202180"/>
                </a:moveTo>
                <a:lnTo>
                  <a:pt x="89557" y="227508"/>
                </a:lnTo>
                <a:lnTo>
                  <a:pt x="518155" y="227508"/>
                </a:lnTo>
                <a:lnTo>
                  <a:pt x="534975" y="202180"/>
                </a:lnTo>
                <a:close/>
                <a:moveTo>
                  <a:pt x="227863" y="75787"/>
                </a:moveTo>
                <a:lnTo>
                  <a:pt x="481091" y="75787"/>
                </a:lnTo>
                <a:cubicBezTo>
                  <a:pt x="495065" y="75787"/>
                  <a:pt x="506369" y="87080"/>
                  <a:pt x="506369" y="101040"/>
                </a:cubicBezTo>
                <a:cubicBezTo>
                  <a:pt x="506369" y="115089"/>
                  <a:pt x="495065" y="126382"/>
                  <a:pt x="481091" y="126382"/>
                </a:cubicBezTo>
                <a:lnTo>
                  <a:pt x="227863" y="126382"/>
                </a:lnTo>
                <a:cubicBezTo>
                  <a:pt x="213889" y="126382"/>
                  <a:pt x="202585" y="115089"/>
                  <a:pt x="202585" y="101040"/>
                </a:cubicBezTo>
                <a:cubicBezTo>
                  <a:pt x="202585" y="87080"/>
                  <a:pt x="213889" y="75787"/>
                  <a:pt x="227863" y="75787"/>
                </a:cubicBezTo>
                <a:close/>
                <a:moveTo>
                  <a:pt x="126586" y="75787"/>
                </a:moveTo>
                <a:cubicBezTo>
                  <a:pt x="140577" y="75787"/>
                  <a:pt x="151919" y="87113"/>
                  <a:pt x="151919" y="101085"/>
                </a:cubicBezTo>
                <a:cubicBezTo>
                  <a:pt x="151919" y="115057"/>
                  <a:pt x="140577" y="126383"/>
                  <a:pt x="126586" y="126383"/>
                </a:cubicBezTo>
                <a:cubicBezTo>
                  <a:pt x="112595" y="126383"/>
                  <a:pt x="101253" y="115057"/>
                  <a:pt x="101253" y="101085"/>
                </a:cubicBezTo>
                <a:cubicBezTo>
                  <a:pt x="101253" y="87113"/>
                  <a:pt x="112595" y="75787"/>
                  <a:pt x="126586" y="75787"/>
                </a:cubicBezTo>
                <a:close/>
                <a:moveTo>
                  <a:pt x="50667" y="50567"/>
                </a:moveTo>
                <a:lnTo>
                  <a:pt x="50667" y="151613"/>
                </a:lnTo>
                <a:lnTo>
                  <a:pt x="556956" y="151613"/>
                </a:lnTo>
                <a:lnTo>
                  <a:pt x="556956" y="50567"/>
                </a:lnTo>
                <a:close/>
                <a:moveTo>
                  <a:pt x="25392" y="0"/>
                </a:moveTo>
                <a:lnTo>
                  <a:pt x="582320" y="0"/>
                </a:lnTo>
                <a:cubicBezTo>
                  <a:pt x="596292" y="0"/>
                  <a:pt x="607594" y="11287"/>
                  <a:pt x="607594" y="25239"/>
                </a:cubicBezTo>
                <a:lnTo>
                  <a:pt x="607594" y="175696"/>
                </a:lnTo>
                <a:cubicBezTo>
                  <a:pt x="607772" y="179340"/>
                  <a:pt x="607149" y="183073"/>
                  <a:pt x="605636" y="186716"/>
                </a:cubicBezTo>
                <a:cubicBezTo>
                  <a:pt x="605636" y="186716"/>
                  <a:pt x="605636" y="186805"/>
                  <a:pt x="605636" y="186805"/>
                </a:cubicBezTo>
                <a:cubicBezTo>
                  <a:pt x="605280" y="187427"/>
                  <a:pt x="605013" y="188049"/>
                  <a:pt x="604657" y="188671"/>
                </a:cubicBezTo>
                <a:cubicBezTo>
                  <a:pt x="604568" y="188849"/>
                  <a:pt x="604568" y="188938"/>
                  <a:pt x="604479" y="189116"/>
                </a:cubicBezTo>
                <a:cubicBezTo>
                  <a:pt x="604123" y="189738"/>
                  <a:pt x="603767" y="190360"/>
                  <a:pt x="603322" y="190982"/>
                </a:cubicBezTo>
                <a:cubicBezTo>
                  <a:pt x="603322" y="191071"/>
                  <a:pt x="603233" y="191071"/>
                  <a:pt x="603233" y="191071"/>
                </a:cubicBezTo>
                <a:lnTo>
                  <a:pt x="562118" y="252747"/>
                </a:lnTo>
                <a:lnTo>
                  <a:pt x="603233" y="314423"/>
                </a:lnTo>
                <a:cubicBezTo>
                  <a:pt x="603233" y="314423"/>
                  <a:pt x="603322" y="314512"/>
                  <a:pt x="603322" y="314512"/>
                </a:cubicBezTo>
                <a:lnTo>
                  <a:pt x="603322" y="314601"/>
                </a:lnTo>
                <a:cubicBezTo>
                  <a:pt x="603767" y="315134"/>
                  <a:pt x="604123" y="315756"/>
                  <a:pt x="604479" y="316378"/>
                </a:cubicBezTo>
                <a:cubicBezTo>
                  <a:pt x="604568" y="316556"/>
                  <a:pt x="604568" y="316645"/>
                  <a:pt x="604657" y="316822"/>
                </a:cubicBezTo>
                <a:cubicBezTo>
                  <a:pt x="605013" y="317444"/>
                  <a:pt x="605280" y="318067"/>
                  <a:pt x="605636" y="318689"/>
                </a:cubicBezTo>
                <a:cubicBezTo>
                  <a:pt x="605636" y="318689"/>
                  <a:pt x="605636" y="318777"/>
                  <a:pt x="605636" y="318777"/>
                </a:cubicBezTo>
                <a:cubicBezTo>
                  <a:pt x="607149" y="322421"/>
                  <a:pt x="607772" y="326154"/>
                  <a:pt x="607594" y="329797"/>
                </a:cubicBezTo>
                <a:lnTo>
                  <a:pt x="607594" y="480255"/>
                </a:lnTo>
                <a:cubicBezTo>
                  <a:pt x="607594" y="494207"/>
                  <a:pt x="596292" y="505583"/>
                  <a:pt x="582320" y="505583"/>
                </a:cubicBezTo>
                <a:lnTo>
                  <a:pt x="556956" y="505583"/>
                </a:lnTo>
                <a:lnTo>
                  <a:pt x="556956" y="556061"/>
                </a:lnTo>
                <a:cubicBezTo>
                  <a:pt x="556956" y="570103"/>
                  <a:pt x="545654" y="581389"/>
                  <a:pt x="531682" y="581389"/>
                </a:cubicBezTo>
                <a:lnTo>
                  <a:pt x="430406" y="581389"/>
                </a:lnTo>
                <a:cubicBezTo>
                  <a:pt x="416434" y="581389"/>
                  <a:pt x="405132" y="570103"/>
                  <a:pt x="405132" y="556061"/>
                </a:cubicBezTo>
                <a:lnTo>
                  <a:pt x="405132" y="505583"/>
                </a:lnTo>
                <a:lnTo>
                  <a:pt x="202580" y="505583"/>
                </a:lnTo>
                <a:lnTo>
                  <a:pt x="202580" y="556061"/>
                </a:lnTo>
                <a:cubicBezTo>
                  <a:pt x="202580" y="570103"/>
                  <a:pt x="191278" y="581389"/>
                  <a:pt x="177306" y="581389"/>
                </a:cubicBezTo>
                <a:lnTo>
                  <a:pt x="76030" y="581389"/>
                </a:lnTo>
                <a:cubicBezTo>
                  <a:pt x="62058" y="581389"/>
                  <a:pt x="50667" y="570103"/>
                  <a:pt x="50667" y="556061"/>
                </a:cubicBezTo>
                <a:lnTo>
                  <a:pt x="50667" y="505583"/>
                </a:lnTo>
                <a:lnTo>
                  <a:pt x="25392" y="505583"/>
                </a:lnTo>
                <a:cubicBezTo>
                  <a:pt x="11420" y="505583"/>
                  <a:pt x="29" y="494207"/>
                  <a:pt x="29" y="480255"/>
                </a:cubicBezTo>
                <a:lnTo>
                  <a:pt x="29" y="329797"/>
                </a:lnTo>
                <a:cubicBezTo>
                  <a:pt x="-149" y="326154"/>
                  <a:pt x="474" y="322421"/>
                  <a:pt x="2076" y="318777"/>
                </a:cubicBezTo>
                <a:cubicBezTo>
                  <a:pt x="2076" y="318777"/>
                  <a:pt x="2076" y="318689"/>
                  <a:pt x="2076" y="318689"/>
                </a:cubicBezTo>
                <a:cubicBezTo>
                  <a:pt x="2343" y="318067"/>
                  <a:pt x="2699" y="317444"/>
                  <a:pt x="2966" y="316822"/>
                </a:cubicBezTo>
                <a:cubicBezTo>
                  <a:pt x="3055" y="316645"/>
                  <a:pt x="3144" y="316556"/>
                  <a:pt x="3233" y="316378"/>
                </a:cubicBezTo>
                <a:cubicBezTo>
                  <a:pt x="3589" y="315756"/>
                  <a:pt x="3945" y="315134"/>
                  <a:pt x="4301" y="314601"/>
                </a:cubicBezTo>
                <a:lnTo>
                  <a:pt x="4390" y="314512"/>
                </a:lnTo>
                <a:cubicBezTo>
                  <a:pt x="4390" y="314512"/>
                  <a:pt x="4390" y="314423"/>
                  <a:pt x="4390" y="314423"/>
                </a:cubicBezTo>
                <a:lnTo>
                  <a:pt x="45594" y="252747"/>
                </a:lnTo>
                <a:lnTo>
                  <a:pt x="4390" y="191071"/>
                </a:lnTo>
                <a:cubicBezTo>
                  <a:pt x="4390" y="191071"/>
                  <a:pt x="4390" y="191071"/>
                  <a:pt x="4390" y="190982"/>
                </a:cubicBezTo>
                <a:lnTo>
                  <a:pt x="4301" y="190982"/>
                </a:lnTo>
                <a:cubicBezTo>
                  <a:pt x="3945" y="190360"/>
                  <a:pt x="3589" y="189738"/>
                  <a:pt x="3233" y="189116"/>
                </a:cubicBezTo>
                <a:cubicBezTo>
                  <a:pt x="3144" y="188938"/>
                  <a:pt x="3055" y="188849"/>
                  <a:pt x="2966" y="188671"/>
                </a:cubicBezTo>
                <a:cubicBezTo>
                  <a:pt x="2699" y="188049"/>
                  <a:pt x="2343" y="187427"/>
                  <a:pt x="2076" y="186805"/>
                </a:cubicBezTo>
                <a:cubicBezTo>
                  <a:pt x="2076" y="186805"/>
                  <a:pt x="2076" y="186716"/>
                  <a:pt x="2076" y="186716"/>
                </a:cubicBezTo>
                <a:cubicBezTo>
                  <a:pt x="474" y="183073"/>
                  <a:pt x="-149" y="179340"/>
                  <a:pt x="29" y="175696"/>
                </a:cubicBezTo>
                <a:lnTo>
                  <a:pt x="29" y="25239"/>
                </a:lnTo>
                <a:cubicBezTo>
                  <a:pt x="29" y="11287"/>
                  <a:pt x="11420" y="0"/>
                  <a:pt x="25392" y="0"/>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55" name="laptop-hand-drawn-tool_57338"/>
          <p:cNvSpPr>
            <a:spLocks noChangeAspect="1"/>
          </p:cNvSpPr>
          <p:nvPr/>
        </p:nvSpPr>
        <p:spPr bwMode="gray">
          <a:xfrm>
            <a:off x="10431949" y="5507736"/>
            <a:ext cx="451688" cy="340667"/>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56" name="直接连接符 55"/>
          <p:cNvCxnSpPr/>
          <p:nvPr/>
        </p:nvCxnSpPr>
        <p:spPr bwMode="gray">
          <a:xfrm>
            <a:off x="8925541" y="5680367"/>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10373567" y="5808251"/>
            <a:ext cx="585417" cy="307777"/>
          </a:xfrm>
          <a:prstGeom prst="rect">
            <a:avLst/>
          </a:prstGeom>
          <a:noFill/>
        </p:spPr>
        <p:txBody>
          <a:bodyPr wrap="none" rtlCol="0">
            <a:spAutoFit/>
          </a:bodyPr>
          <a:lstStyle/>
          <a:p>
            <a:pPr fontAlgn="ctr"/>
            <a:r>
              <a:rPr lang="en-US" sz="1400" dirty="0">
                <a:latin typeface="Huawei Sans" panose="020C0503030203020204" pitchFamily="34" charset="0"/>
              </a:rPr>
              <a:t>NMS</a:t>
            </a:r>
            <a:endParaRPr lang="en-US" altLang="zh-CN" sz="1400" dirty="0">
              <a:latin typeface="Huawei Sans" panose="020C0503030203020204" pitchFamily="34" charset="0"/>
            </a:endParaRPr>
          </a:p>
        </p:txBody>
      </p:sp>
      <p:cxnSp>
        <p:nvCxnSpPr>
          <p:cNvPr id="59" name="直接连接符 58"/>
          <p:cNvCxnSpPr/>
          <p:nvPr/>
        </p:nvCxnSpPr>
        <p:spPr bwMode="gray">
          <a:xfrm>
            <a:off x="6864912" y="5595696"/>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gray">
          <a:xfrm>
            <a:off x="6866231" y="5744133"/>
            <a:ext cx="154721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Can 9"/>
          <p:cNvSpPr/>
          <p:nvPr/>
        </p:nvSpPr>
        <p:spPr bwMode="gray">
          <a:xfrm rot="5400000">
            <a:off x="7492515" y="5306084"/>
            <a:ext cx="288938" cy="721763"/>
          </a:xfrm>
          <a:prstGeom prst="can">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p:cNvCxnSpPr/>
          <p:nvPr/>
        </p:nvCxnSpPr>
        <p:spPr bwMode="gray">
          <a:xfrm>
            <a:off x="6972129" y="5887598"/>
            <a:ext cx="1360282" cy="0"/>
          </a:xfrm>
          <a:prstGeom prst="straightConnector1">
            <a:avLst/>
          </a:prstGeom>
          <a:ln w="19050">
            <a:solidFill>
              <a:srgbClr val="FFD17D"/>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a:off x="6972129" y="5107520"/>
            <a:ext cx="1360282" cy="0"/>
          </a:xfrm>
          <a:prstGeom prst="straightConnector1">
            <a:avLst/>
          </a:prstGeom>
          <a:ln w="19050">
            <a:solidFill>
              <a:srgbClr val="FFD17D"/>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8982308" y="4178252"/>
            <a:ext cx="716841" cy="0"/>
          </a:xfrm>
          <a:prstGeom prst="straightConnector1">
            <a:avLst/>
          </a:prstGeom>
          <a:ln w="19050">
            <a:solidFill>
              <a:srgbClr val="FFD17D"/>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bwMode="gray">
          <a:xfrm>
            <a:off x="9763066" y="4046090"/>
            <a:ext cx="1228157" cy="307777"/>
          </a:xfrm>
          <a:prstGeom prst="rect">
            <a:avLst/>
          </a:prstGeom>
          <a:noFill/>
        </p:spPr>
        <p:txBody>
          <a:bodyPr wrap="none" rtlCol="0">
            <a:spAutoFit/>
          </a:bodyPr>
          <a:lstStyle/>
          <a:p>
            <a:pPr fontAlgn="ctr"/>
            <a:r>
              <a:rPr lang="en-US" sz="1400" dirty="0">
                <a:latin typeface="Huawei Sans" panose="020C0503030203020204" pitchFamily="34" charset="0"/>
              </a:rPr>
              <a:t>LLDP Packet</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204600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LLDP</a:t>
            </a:r>
            <a:endParaRPr lang="en-US" altLang="zh-CN" dirty="0">
              <a:latin typeface="Huawei Sans" panose="020C0503030203020204" pitchFamily="34" charset="0"/>
            </a:endParaRPr>
          </a:p>
        </p:txBody>
      </p:sp>
      <p:cxnSp>
        <p:nvCxnSpPr>
          <p:cNvPr id="11" name="Straight Connector 361"/>
          <p:cNvCxnSpPr/>
          <p:nvPr/>
        </p:nvCxnSpPr>
        <p:spPr bwMode="gray">
          <a:xfrm>
            <a:off x="3897369" y="3456721"/>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2" name="Straight Connector 365"/>
          <p:cNvCxnSpPr/>
          <p:nvPr/>
        </p:nvCxnSpPr>
        <p:spPr bwMode="gray">
          <a:xfrm>
            <a:off x="3897369" y="3393221"/>
            <a:ext cx="216024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3" name="直接连接符 52"/>
          <p:cNvCxnSpPr/>
          <p:nvPr/>
        </p:nvCxnSpPr>
        <p:spPr bwMode="gray">
          <a:xfrm>
            <a:off x="3903421" y="2309906"/>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52"/>
          <p:cNvCxnSpPr/>
          <p:nvPr/>
        </p:nvCxnSpPr>
        <p:spPr bwMode="gray">
          <a:xfrm>
            <a:off x="6062421" y="2309906"/>
            <a:ext cx="0" cy="126778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5" name="Oval 370"/>
          <p:cNvSpPr/>
          <p:nvPr/>
        </p:nvSpPr>
        <p:spPr bwMode="gray">
          <a:xfrm>
            <a:off x="4913287" y="3312300"/>
            <a:ext cx="128404" cy="238043"/>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cxnSp>
        <p:nvCxnSpPr>
          <p:cNvPr id="16" name="直接连接符 64"/>
          <p:cNvCxnSpPr/>
          <p:nvPr/>
        </p:nvCxnSpPr>
        <p:spPr bwMode="gray">
          <a:xfrm>
            <a:off x="4168149" y="2553067"/>
            <a:ext cx="2052228"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7" name="直接连接符 52"/>
          <p:cNvCxnSpPr/>
          <p:nvPr/>
        </p:nvCxnSpPr>
        <p:spPr bwMode="gray">
          <a:xfrm flipH="1">
            <a:off x="3674969" y="4207085"/>
            <a:ext cx="26035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52"/>
          <p:cNvCxnSpPr/>
          <p:nvPr/>
        </p:nvCxnSpPr>
        <p:spPr bwMode="gray">
          <a:xfrm>
            <a:off x="3903421" y="3538857"/>
            <a:ext cx="0" cy="6682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52"/>
          <p:cNvCxnSpPr/>
          <p:nvPr/>
        </p:nvCxnSpPr>
        <p:spPr bwMode="gray">
          <a:xfrm>
            <a:off x="3674969" y="4207519"/>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52"/>
          <p:cNvCxnSpPr/>
          <p:nvPr/>
        </p:nvCxnSpPr>
        <p:spPr bwMode="gray">
          <a:xfrm>
            <a:off x="4983069" y="4207519"/>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52"/>
          <p:cNvCxnSpPr/>
          <p:nvPr/>
        </p:nvCxnSpPr>
        <p:spPr bwMode="gray">
          <a:xfrm>
            <a:off x="6278469" y="4207519"/>
            <a:ext cx="0" cy="7350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52"/>
          <p:cNvCxnSpPr/>
          <p:nvPr/>
        </p:nvCxnSpPr>
        <p:spPr bwMode="gray">
          <a:xfrm>
            <a:off x="6062421" y="3389455"/>
            <a:ext cx="0" cy="943965"/>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3" name="直接连接符 52"/>
          <p:cNvCxnSpPr/>
          <p:nvPr/>
        </p:nvCxnSpPr>
        <p:spPr bwMode="gray">
          <a:xfrm flipH="1">
            <a:off x="3802805" y="4336914"/>
            <a:ext cx="26153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4" name="直接连接符 52"/>
          <p:cNvCxnSpPr/>
          <p:nvPr/>
        </p:nvCxnSpPr>
        <p:spPr bwMode="gray">
          <a:xfrm>
            <a:off x="3814669" y="4343151"/>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5" name="直接连接符 52"/>
          <p:cNvCxnSpPr/>
          <p:nvPr/>
        </p:nvCxnSpPr>
        <p:spPr bwMode="gray">
          <a:xfrm>
            <a:off x="5122769" y="4343151"/>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6" name="直接连接符 52"/>
          <p:cNvCxnSpPr/>
          <p:nvPr/>
        </p:nvCxnSpPr>
        <p:spPr bwMode="gray">
          <a:xfrm>
            <a:off x="6418169" y="4343151"/>
            <a:ext cx="0" cy="735051"/>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7" name="直接连接符 52"/>
          <p:cNvCxnSpPr/>
          <p:nvPr/>
        </p:nvCxnSpPr>
        <p:spPr bwMode="gray">
          <a:xfrm>
            <a:off x="2754445" y="3809471"/>
            <a:ext cx="11306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52"/>
          <p:cNvCxnSpPr/>
          <p:nvPr/>
        </p:nvCxnSpPr>
        <p:spPr bwMode="gray">
          <a:xfrm>
            <a:off x="2754445" y="3936471"/>
            <a:ext cx="3303164" cy="0"/>
          </a:xfrm>
          <a:prstGeom prst="line">
            <a:avLst/>
          </a:prstGeom>
          <a:solidFill>
            <a:schemeClr val="accent1"/>
          </a:solidFill>
          <a:ln w="25400" cap="flat" cmpd="sng" algn="ctr">
            <a:solidFill>
              <a:schemeClr val="bg1">
                <a:lumMod val="75000"/>
              </a:schemeClr>
            </a:solidFill>
            <a:prstDash val="solid"/>
            <a:round/>
            <a:headEnd type="none" w="med" len="med"/>
            <a:tailEnd type="none" w="med" len="med"/>
          </a:ln>
          <a:effectLst/>
        </p:spPr>
      </p:cxnSp>
      <p:cxnSp>
        <p:nvCxnSpPr>
          <p:cNvPr id="29" name="直接连接符 52"/>
          <p:cNvCxnSpPr/>
          <p:nvPr/>
        </p:nvCxnSpPr>
        <p:spPr bwMode="gray">
          <a:xfrm>
            <a:off x="2371297" y="3874231"/>
            <a:ext cx="5653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0" name="直接连接符 96"/>
          <p:cNvCxnSpPr/>
          <p:nvPr/>
        </p:nvCxnSpPr>
        <p:spPr bwMode="gray">
          <a:xfrm>
            <a:off x="2011257" y="3569810"/>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1" name="直接连接符 97"/>
          <p:cNvCxnSpPr/>
          <p:nvPr/>
        </p:nvCxnSpPr>
        <p:spPr bwMode="gray">
          <a:xfrm>
            <a:off x="2371297" y="3425794"/>
            <a:ext cx="0" cy="10801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2" name="直接连接符 247"/>
          <p:cNvCxnSpPr/>
          <p:nvPr/>
        </p:nvCxnSpPr>
        <p:spPr bwMode="gray">
          <a:xfrm>
            <a:off x="2011257" y="4341106"/>
            <a:ext cx="3600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3" name="TextBox 358"/>
          <p:cNvSpPr txBox="1"/>
          <p:nvPr/>
        </p:nvSpPr>
        <p:spPr bwMode="gray">
          <a:xfrm>
            <a:off x="1584976" y="2423814"/>
            <a:ext cx="2059423" cy="523220"/>
          </a:xfrm>
          <a:prstGeom prst="rect">
            <a:avLst/>
          </a:prstGeom>
          <a:noFill/>
        </p:spPr>
        <p:txBody>
          <a:bodyPr wrap="square" rtlCol="0">
            <a:spAutoFit/>
          </a:bodyPr>
          <a:lstStyle/>
          <a:p>
            <a:pPr algn="ctr" fontAlgn="ctr"/>
            <a:r>
              <a:rPr lang="en-US" sz="1400" dirty="0">
                <a:solidFill>
                  <a:srgbClr val="EC7061"/>
                </a:solidFill>
                <a:latin typeface="Huawei Sans" panose="020C0503030203020204" pitchFamily="34" charset="0"/>
              </a:rPr>
              <a:t>Network management protocol packets</a:t>
            </a:r>
            <a:endParaRPr lang="en-US" altLang="zh-CN" sz="1400" dirty="0">
              <a:solidFill>
                <a:srgbClr val="EC7061"/>
              </a:solidFill>
              <a:latin typeface="Huawei Sans" panose="020C0503030203020204" pitchFamily="34" charset="0"/>
            </a:endParaRPr>
          </a:p>
        </p:txBody>
      </p:sp>
      <p:sp>
        <p:nvSpPr>
          <p:cNvPr id="34" name="Freeform 2"/>
          <p:cNvSpPr/>
          <p:nvPr/>
        </p:nvSpPr>
        <p:spPr bwMode="gray">
          <a:xfrm rot="10800000" flipH="1" flipV="1">
            <a:off x="1744422" y="2941235"/>
            <a:ext cx="1845563" cy="371065"/>
          </a:xfrm>
          <a:custGeom>
            <a:avLst/>
            <a:gdLst>
              <a:gd name="connsiteX0" fmla="*/ 3898900 w 3898900"/>
              <a:gd name="connsiteY0" fmla="*/ 228600 h 279400"/>
              <a:gd name="connsiteX1" fmla="*/ 3670300 w 3898900"/>
              <a:gd name="connsiteY1" fmla="*/ 0 h 279400"/>
              <a:gd name="connsiteX2" fmla="*/ 279400 w 3898900"/>
              <a:gd name="connsiteY2" fmla="*/ 0 h 279400"/>
              <a:gd name="connsiteX3" fmla="*/ 0 w 3898900"/>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3898900" h="279400">
                <a:moveTo>
                  <a:pt x="3898900" y="228600"/>
                </a:moveTo>
                <a:lnTo>
                  <a:pt x="3670300" y="0"/>
                </a:lnTo>
                <a:lnTo>
                  <a:pt x="279400" y="0"/>
                </a:lnTo>
                <a:lnTo>
                  <a:pt x="0" y="2794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r" fontAlgn="ctr"/>
            <a:endParaRPr lang="en-US" altLang="zh-CN" dirty="0">
              <a:latin typeface="Huawei Sans" panose="020C0503030203020204" pitchFamily="34" charset="0"/>
            </a:endParaRP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76858" y="3144383"/>
            <a:ext cx="540000" cy="442800"/>
          </a:xfrm>
          <a:prstGeom prst="rect">
            <a:avLst/>
          </a:prstGeom>
        </p:spPr>
      </p:pic>
      <p:pic>
        <p:nvPicPr>
          <p:cNvPr id="36" name="图片 35"/>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74969" y="2301775"/>
            <a:ext cx="540000" cy="442174"/>
          </a:xfrm>
          <a:prstGeom prst="rect">
            <a:avLst/>
          </a:prstGeom>
        </p:spPr>
      </p:pic>
      <p:pic>
        <p:nvPicPr>
          <p:cNvPr id="37" name="图片 36"/>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46461" y="3624019"/>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89451" y="3144383"/>
            <a:ext cx="540000" cy="442800"/>
          </a:xfrm>
          <a:prstGeom prst="rect">
            <a:avLst/>
          </a:prstGeom>
        </p:spPr>
      </p:pic>
      <p:pic>
        <p:nvPicPr>
          <p:cNvPr id="39" name="图片 38"/>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787562" y="2301775"/>
            <a:ext cx="540000" cy="442174"/>
          </a:xfrm>
          <a:prstGeom prst="rect">
            <a:avLst/>
          </a:prstGeom>
        </p:spPr>
      </p:pic>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66915" y="4759949"/>
            <a:ext cx="540000" cy="442800"/>
          </a:xfrm>
          <a:prstGeom prst="rect">
            <a:avLst/>
          </a:prstGeom>
        </p:spPr>
      </p:pic>
      <p:pic>
        <p:nvPicPr>
          <p:cNvPr id="41" name="图片 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75208" y="4759949"/>
            <a:ext cx="540000" cy="442800"/>
          </a:xfrm>
          <a:prstGeom prst="rect">
            <a:avLst/>
          </a:prstGeom>
        </p:spPr>
      </p:pic>
      <p:pic>
        <p:nvPicPr>
          <p:cNvPr id="42" name="图片 4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083501" y="4759949"/>
            <a:ext cx="540000" cy="442800"/>
          </a:xfrm>
          <a:prstGeom prst="rect">
            <a:avLst/>
          </a:prstGeom>
        </p:spPr>
      </p:pic>
      <p:pic>
        <p:nvPicPr>
          <p:cNvPr id="43" name="图片 42"/>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36340" y="1900010"/>
            <a:ext cx="810701" cy="408398"/>
          </a:xfrm>
          <a:prstGeom prst="rect">
            <a:avLst/>
          </a:prstGeom>
        </p:spPr>
      </p:pic>
      <p:cxnSp>
        <p:nvCxnSpPr>
          <p:cNvPr id="44" name="直接连接符 52"/>
          <p:cNvCxnSpPr>
            <a:stCxn id="43" idx="1"/>
            <a:endCxn id="36" idx="0"/>
          </p:cNvCxnSpPr>
          <p:nvPr/>
        </p:nvCxnSpPr>
        <p:spPr bwMode="gray">
          <a:xfrm flipH="1">
            <a:off x="3944969" y="2104209"/>
            <a:ext cx="69137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5" name="直接连接符 52"/>
          <p:cNvCxnSpPr>
            <a:stCxn id="43" idx="3"/>
            <a:endCxn id="39" idx="0"/>
          </p:cNvCxnSpPr>
          <p:nvPr/>
        </p:nvCxnSpPr>
        <p:spPr bwMode="gray">
          <a:xfrm>
            <a:off x="5447041" y="2104209"/>
            <a:ext cx="610521" cy="197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6" name="图片 4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543176" y="3345229"/>
            <a:ext cx="540000" cy="442800"/>
          </a:xfrm>
          <a:prstGeom prst="rect">
            <a:avLst/>
          </a:prstGeom>
        </p:spPr>
      </p:pic>
      <p:pic>
        <p:nvPicPr>
          <p:cNvPr id="47" name="图片 46"/>
          <p:cNvPicPr>
            <a:picLocks/>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43176" y="4127264"/>
            <a:ext cx="540000" cy="442800"/>
          </a:xfrm>
          <a:prstGeom prst="rect">
            <a:avLst/>
          </a:prstGeom>
        </p:spPr>
      </p:pic>
      <p:sp>
        <p:nvSpPr>
          <p:cNvPr id="48" name="TextBox 718"/>
          <p:cNvSpPr txBox="1"/>
          <p:nvPr/>
        </p:nvSpPr>
        <p:spPr bwMode="gray">
          <a:xfrm>
            <a:off x="211398" y="3205007"/>
            <a:ext cx="1456378" cy="738664"/>
          </a:xfrm>
          <a:prstGeom prst="rect">
            <a:avLst/>
          </a:prstGeom>
          <a:noFill/>
        </p:spPr>
        <p:txBody>
          <a:bodyPr wrap="square" rtlCol="0">
            <a:spAutoFit/>
          </a:bodyPr>
          <a:lstStyle/>
          <a:p>
            <a:pPr algn="ctr" fontAlgn="ctr"/>
            <a:r>
              <a:rPr lang="en-US" sz="1400" dirty="0">
                <a:latin typeface="Huawei Sans" panose="020C0503030203020204" pitchFamily="34" charset="0"/>
              </a:rPr>
              <a:t>Network management station</a:t>
            </a:r>
            <a:endParaRPr lang="en-US" altLang="zh-CN" sz="1400" dirty="0">
              <a:latin typeface="Huawei Sans" panose="020C0503030203020204" pitchFamily="34" charset="0"/>
            </a:endParaRPr>
          </a:p>
        </p:txBody>
      </p:sp>
      <p:sp>
        <p:nvSpPr>
          <p:cNvPr id="49" name="TextBox 718"/>
          <p:cNvSpPr txBox="1"/>
          <p:nvPr/>
        </p:nvSpPr>
        <p:spPr bwMode="gray">
          <a:xfrm>
            <a:off x="2291514" y="3209962"/>
            <a:ext cx="1454244" cy="307777"/>
          </a:xfrm>
          <a:prstGeom prst="rect">
            <a:avLst/>
          </a:prstGeom>
          <a:noFill/>
        </p:spPr>
        <p:txBody>
          <a:bodyPr wrap="none" rtlCol="0">
            <a:spAutoFit/>
          </a:bodyPr>
          <a:lstStyle/>
          <a:p>
            <a:pPr algn="r" fontAlgn="ctr"/>
            <a:r>
              <a:rPr lang="en-US" sz="1400" dirty="0">
                <a:latin typeface="Huawei Sans" panose="020C0503030203020204" pitchFamily="34" charset="0"/>
              </a:rPr>
              <a:t>Network device</a:t>
            </a:r>
            <a:endParaRPr lang="en-US" altLang="zh-CN" sz="1400" dirty="0">
              <a:latin typeface="Huawei Sans" panose="020C0503030203020204" pitchFamily="34" charset="0"/>
            </a:endParaRPr>
          </a:p>
        </p:txBody>
      </p:sp>
      <p:sp>
        <p:nvSpPr>
          <p:cNvPr id="50" name="TextBox 718"/>
          <p:cNvSpPr txBox="1"/>
          <p:nvPr/>
        </p:nvSpPr>
        <p:spPr bwMode="gray">
          <a:xfrm>
            <a:off x="2989647" y="1795543"/>
            <a:ext cx="1518364" cy="307777"/>
          </a:xfrm>
          <a:prstGeom prst="rect">
            <a:avLst/>
          </a:prstGeom>
          <a:noFill/>
        </p:spPr>
        <p:txBody>
          <a:bodyPr wrap="none" rtlCol="0">
            <a:spAutoFit/>
          </a:bodyPr>
          <a:lstStyle/>
          <a:p>
            <a:pPr algn="r" fontAlgn="ctr"/>
            <a:r>
              <a:rPr lang="en-US" sz="1400" dirty="0">
                <a:latin typeface="Huawei Sans" panose="020C0503030203020204" pitchFamily="34" charset="0"/>
              </a:rPr>
              <a:t>Managed device</a:t>
            </a:r>
            <a:endParaRPr lang="en-US" altLang="zh-CN" sz="1400" dirty="0">
              <a:latin typeface="Huawei Sans" panose="020C0503030203020204" pitchFamily="34" charset="0"/>
            </a:endParaRPr>
          </a:p>
        </p:txBody>
      </p:sp>
      <p:cxnSp>
        <p:nvCxnSpPr>
          <p:cNvPr id="4" name="直接箭头连接符 3"/>
          <p:cNvCxnSpPr/>
          <p:nvPr/>
        </p:nvCxnSpPr>
        <p:spPr bwMode="gray">
          <a:xfrm>
            <a:off x="4270435" y="3597888"/>
            <a:ext cx="1478549" cy="0"/>
          </a:xfrm>
          <a:prstGeom prst="straightConnector1">
            <a:avLst/>
          </a:prstGeom>
          <a:ln w="381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Oval 41"/>
          <p:cNvSpPr>
            <a:spLocks noChangeAspect="1"/>
          </p:cNvSpPr>
          <p:nvPr/>
        </p:nvSpPr>
        <p:spPr bwMode="gray">
          <a:xfrm>
            <a:off x="5669354" y="3400907"/>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肘形连接符 58"/>
          <p:cNvCxnSpPr>
            <a:stCxn id="66" idx="0"/>
            <a:endCxn id="73" idx="0"/>
          </p:cNvCxnSpPr>
          <p:nvPr/>
        </p:nvCxnSpPr>
        <p:spPr bwMode="gray">
          <a:xfrm rot="5400000" flipH="1" flipV="1">
            <a:off x="5708436" y="4049940"/>
            <a:ext cx="12700" cy="1308099"/>
          </a:xfrm>
          <a:prstGeom prst="bentConnector3">
            <a:avLst>
              <a:gd name="adj1" fmla="val 3501819"/>
            </a:avLst>
          </a:prstGeom>
          <a:ln w="381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bwMode="gray">
          <a:xfrm>
            <a:off x="2643249" y="5053797"/>
            <a:ext cx="615066" cy="0"/>
          </a:xfrm>
          <a:prstGeom prst="straightConnector1">
            <a:avLst/>
          </a:prstGeom>
          <a:ln w="381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718"/>
          <p:cNvSpPr txBox="1"/>
          <p:nvPr/>
        </p:nvSpPr>
        <p:spPr bwMode="gray">
          <a:xfrm>
            <a:off x="1433118" y="4899909"/>
            <a:ext cx="939616" cy="307777"/>
          </a:xfrm>
          <a:prstGeom prst="rect">
            <a:avLst/>
          </a:prstGeom>
          <a:noFill/>
        </p:spPr>
        <p:txBody>
          <a:bodyPr wrap="none" rtlCol="0">
            <a:spAutoFit/>
          </a:bodyPr>
          <a:lstStyle/>
          <a:p>
            <a:pPr algn="r" fontAlgn="ctr"/>
            <a:r>
              <a:rPr lang="en-US" sz="1400" dirty="0">
                <a:latin typeface="Huawei Sans" panose="020C0503030203020204" pitchFamily="34" charset="0"/>
              </a:rPr>
              <a:t>LLDP DU</a:t>
            </a:r>
            <a:endParaRPr lang="en-US" altLang="zh-CN" sz="1400" dirty="0">
              <a:latin typeface="Huawei Sans" panose="020C0503030203020204" pitchFamily="34" charset="0"/>
            </a:endParaRPr>
          </a:p>
        </p:txBody>
      </p:sp>
      <p:sp>
        <p:nvSpPr>
          <p:cNvPr id="62" name="Oval 41"/>
          <p:cNvSpPr>
            <a:spLocks noChangeAspect="1"/>
          </p:cNvSpPr>
          <p:nvPr/>
        </p:nvSpPr>
        <p:spPr bwMode="gray">
          <a:xfrm>
            <a:off x="2896837" y="4733439"/>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718"/>
          <p:cNvSpPr txBox="1"/>
          <p:nvPr/>
        </p:nvSpPr>
        <p:spPr bwMode="gray">
          <a:xfrm>
            <a:off x="1241365" y="4595488"/>
            <a:ext cx="1372492" cy="307777"/>
          </a:xfrm>
          <a:prstGeom prst="rect">
            <a:avLst/>
          </a:prstGeom>
          <a:noFill/>
        </p:spPr>
        <p:txBody>
          <a:bodyPr wrap="none" rtlCol="0">
            <a:spAutoFit/>
          </a:bodyPr>
          <a:lstStyle/>
          <a:p>
            <a:pPr algn="r" fontAlgn="ctr"/>
            <a:r>
              <a:rPr lang="en-US" sz="1400" dirty="0">
                <a:latin typeface="Huawei Sans" panose="020C0503030203020204" pitchFamily="34" charset="0"/>
              </a:rPr>
              <a:t>LLDP interface</a:t>
            </a:r>
            <a:endParaRPr lang="en-US" altLang="zh-CN" sz="1400" dirty="0">
              <a:latin typeface="Huawei Sans" panose="020C0503030203020204" pitchFamily="34" charset="0"/>
            </a:endParaRPr>
          </a:p>
        </p:txBody>
      </p:sp>
      <p:cxnSp>
        <p:nvCxnSpPr>
          <p:cNvPr id="6" name="肘形连接符 5"/>
          <p:cNvCxnSpPr>
            <a:stCxn id="56" idx="0"/>
            <a:endCxn id="66" idx="0"/>
          </p:cNvCxnSpPr>
          <p:nvPr/>
        </p:nvCxnSpPr>
        <p:spPr bwMode="gray">
          <a:xfrm rot="5400000" flipH="1" flipV="1">
            <a:off x="4398825" y="4048428"/>
            <a:ext cx="12700" cy="1311123"/>
          </a:xfrm>
          <a:prstGeom prst="bentConnector3">
            <a:avLst>
              <a:gd name="adj1" fmla="val 1887252"/>
            </a:avLst>
          </a:prstGeom>
          <a:ln w="381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Oval 41"/>
          <p:cNvSpPr>
            <a:spLocks noChangeAspect="1"/>
          </p:cNvSpPr>
          <p:nvPr/>
        </p:nvSpPr>
        <p:spPr bwMode="gray">
          <a:xfrm>
            <a:off x="3663633" y="4703989"/>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41"/>
          <p:cNvSpPr>
            <a:spLocks noChangeAspect="1"/>
          </p:cNvSpPr>
          <p:nvPr/>
        </p:nvSpPr>
        <p:spPr bwMode="gray">
          <a:xfrm>
            <a:off x="4974756" y="4703989"/>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1"/>
          <p:cNvSpPr>
            <a:spLocks noChangeAspect="1"/>
          </p:cNvSpPr>
          <p:nvPr/>
        </p:nvSpPr>
        <p:spPr bwMode="gray">
          <a:xfrm>
            <a:off x="6282855" y="4703989"/>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1"/>
          <p:cNvSpPr>
            <a:spLocks noChangeAspect="1"/>
          </p:cNvSpPr>
          <p:nvPr/>
        </p:nvSpPr>
        <p:spPr bwMode="gray">
          <a:xfrm>
            <a:off x="4188272" y="3400907"/>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1"/>
          <p:cNvSpPr>
            <a:spLocks noChangeAspect="1"/>
          </p:cNvSpPr>
          <p:nvPr/>
        </p:nvSpPr>
        <p:spPr bwMode="gray">
          <a:xfrm>
            <a:off x="5669354" y="3267290"/>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1"/>
          <p:cNvSpPr>
            <a:spLocks noChangeAspect="1"/>
          </p:cNvSpPr>
          <p:nvPr/>
        </p:nvSpPr>
        <p:spPr bwMode="gray">
          <a:xfrm>
            <a:off x="4188272" y="3267290"/>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7296929" y="1747918"/>
            <a:ext cx="4413816" cy="3557507"/>
          </a:xfrm>
          <a:prstGeom prst="roundRect">
            <a:avLst>
              <a:gd name="adj" fmla="val 226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89" name="文本框 88"/>
          <p:cNvSpPr txBox="1"/>
          <p:nvPr/>
        </p:nvSpPr>
        <p:spPr bwMode="gray">
          <a:xfrm>
            <a:off x="7296929" y="1993234"/>
            <a:ext cx="4416061" cy="306687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nSpc>
                <a:spcPts val="2200"/>
              </a:lnSpc>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fontAlgn="ctr">
              <a:lnSpc>
                <a:spcPct val="150000"/>
              </a:lnSpc>
              <a:buFont typeface="Arial" panose="020B0604020202020204" pitchFamily="34" charset="0"/>
              <a:buChar char="•"/>
            </a:pPr>
            <a:r>
              <a:rPr lang="en-US" sz="1400" i="0" dirty="0">
                <a:solidFill>
                  <a:schemeClr val="tx1"/>
                </a:solidFill>
                <a:latin typeface="Huawei Sans" panose="020C0503030203020204" pitchFamily="34" charset="0"/>
              </a:rPr>
              <a:t>As shown in the figure on the left, switches are directly connected through </a:t>
            </a:r>
            <a:r>
              <a:rPr lang="en-US" altLang="zh-CN" sz="1400" i="0" dirty="0">
                <a:solidFill>
                  <a:schemeClr val="tx1"/>
                </a:solidFill>
                <a:latin typeface="Huawei Sans" panose="020C0503030203020204" pitchFamily="34" charset="0"/>
              </a:rPr>
              <a:t>a single link </a:t>
            </a:r>
            <a:r>
              <a:rPr lang="en-US" sz="1400" i="0" dirty="0">
                <a:solidFill>
                  <a:schemeClr val="tx1"/>
                </a:solidFill>
                <a:latin typeface="Huawei Sans" panose="020C0503030203020204" pitchFamily="34" charset="0"/>
              </a:rPr>
              <a:t>or an Eth-Trunk. The network management station is routable with the switches, and the network management protocol has been configured.</a:t>
            </a:r>
          </a:p>
          <a:p>
            <a:pPr marL="285750" indent="-285750" fontAlgn="ctr">
              <a:lnSpc>
                <a:spcPct val="150000"/>
              </a:lnSpc>
              <a:buFont typeface="Arial" panose="020B0604020202020204" pitchFamily="34" charset="0"/>
              <a:buChar char="•"/>
            </a:pPr>
            <a:r>
              <a:rPr lang="en-US" sz="1400" i="0" dirty="0">
                <a:solidFill>
                  <a:schemeClr val="tx1"/>
                </a:solidFill>
                <a:latin typeface="Huawei Sans" panose="020C0503030203020204" pitchFamily="34" charset="0"/>
              </a:rPr>
              <a:t>The switches use LLDP to discover link-layer neighbor information and report the information to the NMS through a network management protocol, so that the NMS can display the network topology on its graphical user interface.</a:t>
            </a:r>
            <a:endParaRPr lang="en-US" altLang="zh-CN" sz="1400" i="0" dirty="0">
              <a:solidFill>
                <a:schemeClr val="tx1"/>
              </a:solidFill>
              <a:latin typeface="Huawei Sans" panose="020C0503030203020204" pitchFamily="34" charset="0"/>
              <a:ea typeface="+mn-ea"/>
            </a:endParaRPr>
          </a:p>
        </p:txBody>
      </p:sp>
      <p:grpSp>
        <p:nvGrpSpPr>
          <p:cNvPr id="101" name="组合 100"/>
          <p:cNvGrpSpPr/>
          <p:nvPr/>
        </p:nvGrpSpPr>
        <p:grpSpPr bwMode="gray">
          <a:xfrm>
            <a:off x="629337" y="1682978"/>
            <a:ext cx="1029937" cy="954375"/>
            <a:chOff x="698259" y="1615305"/>
            <a:chExt cx="1029937" cy="954375"/>
          </a:xfrm>
        </p:grpSpPr>
        <p:sp>
          <p:nvSpPr>
            <p:cNvPr id="99" name="圆角矩形标注 98"/>
            <p:cNvSpPr/>
            <p:nvPr/>
          </p:nvSpPr>
          <p:spPr bwMode="gray">
            <a:xfrm rot="5400000">
              <a:off x="750039" y="1704461"/>
              <a:ext cx="927999" cy="802440"/>
            </a:xfrm>
            <a:prstGeom prst="wedgeRoundRectCallou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98" name="组合 97"/>
            <p:cNvGrpSpPr/>
            <p:nvPr/>
          </p:nvGrpSpPr>
          <p:grpSpPr bwMode="gray">
            <a:xfrm>
              <a:off x="896163" y="2087479"/>
              <a:ext cx="652199" cy="373988"/>
              <a:chOff x="584195" y="1593097"/>
              <a:chExt cx="798856" cy="458085"/>
            </a:xfrm>
          </p:grpSpPr>
          <p:cxnSp>
            <p:nvCxnSpPr>
              <p:cNvPr id="67" name="直接连接符 52"/>
              <p:cNvCxnSpPr>
                <a:stCxn id="70" idx="1"/>
                <a:endCxn id="69" idx="3"/>
              </p:cNvCxnSpPr>
              <p:nvPr/>
            </p:nvCxnSpPr>
            <p:spPr bwMode="gray">
              <a:xfrm flipH="1">
                <a:off x="891832" y="1668683"/>
                <a:ext cx="220191" cy="177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8" name="直接连接符 52"/>
              <p:cNvCxnSpPr>
                <a:stCxn id="69" idx="2"/>
                <a:endCxn id="71" idx="0"/>
              </p:cNvCxnSpPr>
              <p:nvPr/>
            </p:nvCxnSpPr>
            <p:spPr bwMode="gray">
              <a:xfrm flipH="1">
                <a:off x="676373" y="1746040"/>
                <a:ext cx="123281" cy="15397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9" name="图片 68"/>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07476" y="1594868"/>
                <a:ext cx="184356" cy="151172"/>
              </a:xfrm>
              <a:prstGeom prst="rect">
                <a:avLst/>
              </a:prstGeom>
            </p:spPr>
          </p:pic>
          <p:pic>
            <p:nvPicPr>
              <p:cNvPr id="70" name="图片 69"/>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1112023" y="1593097"/>
                <a:ext cx="184356" cy="151172"/>
              </a:xfrm>
              <a:prstGeom prst="rect">
                <a:avLst/>
              </a:prstGeom>
            </p:spPr>
          </p:pic>
          <p:pic>
            <p:nvPicPr>
              <p:cNvPr id="71" name="图片 7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584195" y="1900010"/>
                <a:ext cx="184356" cy="151172"/>
              </a:xfrm>
              <a:prstGeom prst="rect">
                <a:avLst/>
              </a:prstGeom>
            </p:spPr>
          </p:pic>
          <p:cxnSp>
            <p:nvCxnSpPr>
              <p:cNvPr id="75" name="直接连接符 52"/>
              <p:cNvCxnSpPr>
                <a:stCxn id="70" idx="2"/>
                <a:endCxn id="71" idx="0"/>
              </p:cNvCxnSpPr>
              <p:nvPr/>
            </p:nvCxnSpPr>
            <p:spPr bwMode="gray">
              <a:xfrm flipH="1">
                <a:off x="676373" y="1744269"/>
                <a:ext cx="527828" cy="155741"/>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80" name="图片 79"/>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91445" y="1900010"/>
                <a:ext cx="184356" cy="151172"/>
              </a:xfrm>
              <a:prstGeom prst="rect">
                <a:avLst/>
              </a:prstGeom>
            </p:spPr>
          </p:pic>
          <p:pic>
            <p:nvPicPr>
              <p:cNvPr id="81" name="图片 8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198695" y="1900010"/>
                <a:ext cx="184356" cy="151172"/>
              </a:xfrm>
              <a:prstGeom prst="rect">
                <a:avLst/>
              </a:prstGeom>
            </p:spPr>
          </p:pic>
          <p:cxnSp>
            <p:nvCxnSpPr>
              <p:cNvPr id="85" name="直接连接符 52"/>
              <p:cNvCxnSpPr>
                <a:stCxn id="69" idx="2"/>
                <a:endCxn id="80" idx="0"/>
              </p:cNvCxnSpPr>
              <p:nvPr/>
            </p:nvCxnSpPr>
            <p:spPr bwMode="gray">
              <a:xfrm>
                <a:off x="799654" y="1746040"/>
                <a:ext cx="183969" cy="15397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86" name="直接连接符 52"/>
              <p:cNvCxnSpPr>
                <a:stCxn id="80" idx="0"/>
                <a:endCxn id="70" idx="2"/>
              </p:cNvCxnSpPr>
              <p:nvPr/>
            </p:nvCxnSpPr>
            <p:spPr bwMode="gray">
              <a:xfrm flipV="1">
                <a:off x="983623" y="1744269"/>
                <a:ext cx="220578" cy="15574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0" name="直接连接符 52"/>
              <p:cNvCxnSpPr>
                <a:stCxn id="69" idx="2"/>
                <a:endCxn id="81" idx="0"/>
              </p:cNvCxnSpPr>
              <p:nvPr/>
            </p:nvCxnSpPr>
            <p:spPr bwMode="gray">
              <a:xfrm>
                <a:off x="799654" y="1746040"/>
                <a:ext cx="491219" cy="15397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1" name="直接连接符 52"/>
              <p:cNvCxnSpPr>
                <a:stCxn id="70" idx="2"/>
                <a:endCxn id="81" idx="0"/>
              </p:cNvCxnSpPr>
              <p:nvPr/>
            </p:nvCxnSpPr>
            <p:spPr bwMode="gray">
              <a:xfrm>
                <a:off x="1204201" y="1744269"/>
                <a:ext cx="86672" cy="155741"/>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100" name="文本框 99"/>
            <p:cNvSpPr txBox="1"/>
            <p:nvPr/>
          </p:nvSpPr>
          <p:spPr bwMode="gray">
            <a:xfrm>
              <a:off x="698259" y="1615305"/>
              <a:ext cx="1029937" cy="461665"/>
            </a:xfrm>
            <a:prstGeom prst="rect">
              <a:avLst/>
            </a:prstGeom>
            <a:noFill/>
          </p:spPr>
          <p:txBody>
            <a:bodyPr wrap="square" rtlCol="0">
              <a:spAutoFit/>
            </a:bodyPr>
            <a:lstStyle/>
            <a:p>
              <a:pPr algn="ctr" fontAlgn="ctr"/>
              <a:r>
                <a:rPr lang="en-US" sz="1200" dirty="0">
                  <a:latin typeface="Huawei Sans" panose="020C0503030203020204" pitchFamily="34" charset="0"/>
                </a:rPr>
                <a:t>Network topology</a:t>
              </a:r>
              <a:endParaRPr lang="en-US" altLang="zh-CN" sz="1200" dirty="0">
                <a:latin typeface="Huawei Sans" panose="020C0503030203020204" pitchFamily="34" charset="0"/>
              </a:endParaRPr>
            </a:p>
          </p:txBody>
        </p:sp>
      </p:grpSp>
      <p:sp>
        <p:nvSpPr>
          <p:cNvPr id="77" name="Freeform 222"/>
          <p:cNvSpPr/>
          <p:nvPr/>
        </p:nvSpPr>
        <p:spPr bwMode="gray">
          <a:xfrm rot="4078687" flipH="1">
            <a:off x="1065530" y="2793097"/>
            <a:ext cx="696109" cy="387020"/>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solidFill>
            <a:srgbClr val="F3FBFE"/>
          </a:solidFill>
          <a:ln w="158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5813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75"/>
          <p:cNvSpPr/>
          <p:nvPr/>
        </p:nvSpPr>
        <p:spPr bwMode="gray">
          <a:xfrm>
            <a:off x="634065" y="3712008"/>
            <a:ext cx="10923870" cy="2669742"/>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7"/>
          <p:cNvSpPr/>
          <p:nvPr/>
        </p:nvSpPr>
        <p:spPr bwMode="gray">
          <a:xfrm>
            <a:off x="788129" y="4165521"/>
            <a:ext cx="5091871" cy="2149436"/>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3" name="文本占位符 2"/>
          <p:cNvSpPr>
            <a:spLocks noGrp="1"/>
          </p:cNvSpPr>
          <p:nvPr>
            <p:ph type="body" sz="quarter" idx="10"/>
          </p:nvPr>
        </p:nvSpPr>
        <p:spPr bwMode="gray"/>
        <p:txBody>
          <a:bodyPr/>
          <a:lstStyle/>
          <a:p>
            <a:pPr algn="l" fontAlgn="ctr"/>
            <a:r>
              <a:rPr lang="en-US" sz="1600" dirty="0">
                <a:latin typeface="Huawei Sans" panose="020C0503030203020204" pitchFamily="34" charset="0"/>
              </a:rPr>
              <a:t>Mirroring copies traffic on one or more specified sources to one or more destination ports for analysis. The specified sources are called mirrored sources, and the destination ports are called observing ports.</a:t>
            </a:r>
          </a:p>
          <a:p>
            <a:pPr algn="l" fontAlgn="ct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Others — Mirroring</a:t>
            </a:r>
            <a:endParaRPr lang="en-US" altLang="zh-CN"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6906447" y="858207"/>
            <a:ext cx="4809330" cy="369332"/>
          </a:xfrm>
          <a:prstGeom prst="rect">
            <a:avLst/>
          </a:prstGeom>
          <a:noFill/>
          <a:ln>
            <a:solidFill>
              <a:srgbClr val="FFD17D"/>
            </a:solidFill>
          </a:ln>
        </p:spPr>
        <p:txBody>
          <a:bodyPr wrap="none" rtlCol="0">
            <a:spAutoFit/>
          </a:bodyPr>
          <a:lstStyle>
            <a:defPPr>
              <a:defRPr lang="en-US"/>
            </a:defPPr>
            <a:lvl1pPr algn="r">
              <a:defRPr>
                <a:solidFill>
                  <a:srgbClr val="EC7061"/>
                </a:solidFill>
              </a:defRPr>
            </a:lvl1pPr>
          </a:lstStyle>
          <a:p>
            <a:pPr fontAlgn="ctr"/>
            <a:r>
              <a:rPr lang="en-US" dirty="0">
                <a:latin typeface="Huawei Sans" panose="020C0503030203020204" pitchFamily="34" charset="0"/>
              </a:rPr>
              <a:t>Supports network monitoring management.</a:t>
            </a:r>
          </a:p>
        </p:txBody>
      </p:sp>
      <p:sp>
        <p:nvSpPr>
          <p:cNvPr id="7" name="圆角矩形 75"/>
          <p:cNvSpPr/>
          <p:nvPr/>
        </p:nvSpPr>
        <p:spPr bwMode="gray">
          <a:xfrm>
            <a:off x="634065" y="2277000"/>
            <a:ext cx="3933835" cy="1267010"/>
          </a:xfrm>
          <a:prstGeom prst="roundRect">
            <a:avLst>
              <a:gd name="adj" fmla="val 1060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794461" y="2898511"/>
            <a:ext cx="1135247" cy="454489"/>
            <a:chOff x="599912" y="5588999"/>
            <a:chExt cx="1135247" cy="454489"/>
          </a:xfrm>
        </p:grpSpPr>
        <p:sp>
          <p:nvSpPr>
            <p:cNvPr id="9" name="圆角矩形 8"/>
            <p:cNvSpPr/>
            <p:nvPr/>
          </p:nvSpPr>
          <p:spPr bwMode="gray">
            <a:xfrm>
              <a:off x="663534" y="5588999"/>
              <a:ext cx="1008000" cy="454489"/>
            </a:xfrm>
            <a:prstGeom prst="roundRect">
              <a:avLst/>
            </a:prstGeom>
            <a:solidFill>
              <a:srgbClr val="FFF2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0" name="文本框 9"/>
            <p:cNvSpPr txBox="1"/>
            <p:nvPr/>
          </p:nvSpPr>
          <p:spPr bwMode="gray">
            <a:xfrm>
              <a:off x="599912" y="5670711"/>
              <a:ext cx="1135247" cy="276999"/>
            </a:xfrm>
            <a:prstGeom prst="rect">
              <a:avLst/>
            </a:prstGeom>
            <a:noFill/>
          </p:spPr>
          <p:txBody>
            <a:bodyPr wrap="none" rtlCol="0">
              <a:spAutoFit/>
            </a:bodyPr>
            <a:lstStyle/>
            <a:p>
              <a:pPr algn="ctr" fontAlgn="ctr"/>
              <a:r>
                <a:rPr lang="en-US" sz="1200" dirty="0">
                  <a:latin typeface="Huawei Sans" panose="020C0503030203020204" pitchFamily="34" charset="0"/>
                </a:rPr>
                <a:t>Mirrored port</a:t>
              </a:r>
            </a:p>
          </p:txBody>
        </p:sp>
      </p:grpSp>
      <p:grpSp>
        <p:nvGrpSpPr>
          <p:cNvPr id="12" name="组合 11"/>
          <p:cNvGrpSpPr/>
          <p:nvPr/>
        </p:nvGrpSpPr>
        <p:grpSpPr bwMode="gray">
          <a:xfrm>
            <a:off x="3464325" y="2898511"/>
            <a:ext cx="1029412" cy="464799"/>
            <a:chOff x="1971217" y="5588999"/>
            <a:chExt cx="1029412" cy="464799"/>
          </a:xfrm>
        </p:grpSpPr>
        <p:sp>
          <p:nvSpPr>
            <p:cNvPr id="13" name="圆角矩形 12"/>
            <p:cNvSpPr/>
            <p:nvPr/>
          </p:nvSpPr>
          <p:spPr bwMode="gray">
            <a:xfrm>
              <a:off x="1971217" y="5588999"/>
              <a:ext cx="1008000" cy="454490"/>
            </a:xfrm>
            <a:prstGeom prst="roundRect">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4" name="文本框 13"/>
            <p:cNvSpPr txBox="1"/>
            <p:nvPr/>
          </p:nvSpPr>
          <p:spPr bwMode="gray">
            <a:xfrm>
              <a:off x="1980035" y="5592133"/>
              <a:ext cx="1020594" cy="461665"/>
            </a:xfrm>
            <a:prstGeom prst="rect">
              <a:avLst/>
            </a:prstGeom>
            <a:noFill/>
          </p:spPr>
          <p:txBody>
            <a:bodyPr wrap="square" rtlCol="0">
              <a:spAutoFit/>
            </a:bodyPr>
            <a:lstStyle/>
            <a:p>
              <a:pPr algn="ctr" fontAlgn="ctr"/>
              <a:r>
                <a:rPr lang="en-US" sz="1200" dirty="0">
                  <a:latin typeface="Huawei Sans" panose="020C0503030203020204" pitchFamily="34" charset="0"/>
                </a:rPr>
                <a:t>Observing port group</a:t>
              </a:r>
              <a:endParaRPr lang="en-US" altLang="zh-CN" sz="1200" dirty="0">
                <a:latin typeface="Huawei Sans" panose="020C0503030203020204" pitchFamily="34" charset="0"/>
              </a:endParaRPr>
            </a:p>
          </p:txBody>
        </p:sp>
      </p:grpSp>
      <p:grpSp>
        <p:nvGrpSpPr>
          <p:cNvPr id="16" name="组合 15"/>
          <p:cNvGrpSpPr/>
          <p:nvPr/>
        </p:nvGrpSpPr>
        <p:grpSpPr bwMode="gray">
          <a:xfrm>
            <a:off x="2150539" y="2898511"/>
            <a:ext cx="1029831" cy="466368"/>
            <a:chOff x="3269259" y="5588999"/>
            <a:chExt cx="1029831" cy="466368"/>
          </a:xfrm>
          <a:solidFill>
            <a:srgbClr val="FFF2CC"/>
          </a:solidFill>
        </p:grpSpPr>
        <p:sp>
          <p:nvSpPr>
            <p:cNvPr id="17" name="圆角矩形 16"/>
            <p:cNvSpPr/>
            <p:nvPr/>
          </p:nvSpPr>
          <p:spPr bwMode="gray">
            <a:xfrm>
              <a:off x="3278900" y="5588999"/>
              <a:ext cx="1008000" cy="454490"/>
            </a:xfrm>
            <a:prstGeom prst="round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8" name="文本框 17"/>
            <p:cNvSpPr txBox="1"/>
            <p:nvPr/>
          </p:nvSpPr>
          <p:spPr bwMode="gray">
            <a:xfrm>
              <a:off x="3269259" y="5593702"/>
              <a:ext cx="1029831" cy="461665"/>
            </a:xfrm>
            <a:prstGeom prst="rect">
              <a:avLst/>
            </a:prstGeom>
            <a:noFill/>
          </p:spPr>
          <p:txBody>
            <a:bodyPr wrap="square" rtlCol="0">
              <a:spAutoFit/>
            </a:bodyPr>
            <a:lstStyle/>
            <a:p>
              <a:pPr algn="ctr" fontAlgn="ctr"/>
              <a:r>
                <a:rPr lang="en-US" sz="1200" dirty="0">
                  <a:latin typeface="Huawei Sans" panose="020C0503030203020204" pitchFamily="34" charset="0"/>
                </a:rPr>
                <a:t>Observing port</a:t>
              </a:r>
              <a:endParaRPr lang="en-US" altLang="zh-CN" sz="1200" dirty="0">
                <a:latin typeface="Huawei Sans" panose="020C0503030203020204" pitchFamily="34" charset="0"/>
              </a:endParaRPr>
            </a:p>
          </p:txBody>
        </p:sp>
      </p:grpSp>
      <p:grpSp>
        <p:nvGrpSpPr>
          <p:cNvPr id="20" name="组合 19"/>
          <p:cNvGrpSpPr/>
          <p:nvPr/>
        </p:nvGrpSpPr>
        <p:grpSpPr bwMode="gray">
          <a:xfrm>
            <a:off x="2160180" y="2345474"/>
            <a:ext cx="966931" cy="369332"/>
            <a:chOff x="1965631" y="4217474"/>
            <a:chExt cx="966931" cy="369332"/>
          </a:xfrm>
        </p:grpSpPr>
        <p:sp>
          <p:nvSpPr>
            <p:cNvPr id="21" name="文本框 20"/>
            <p:cNvSpPr txBox="1"/>
            <p:nvPr/>
          </p:nvSpPr>
          <p:spPr bwMode="gray">
            <a:xfrm>
              <a:off x="1965631" y="4217474"/>
              <a:ext cx="966931" cy="369332"/>
            </a:xfrm>
            <a:prstGeom prst="rect">
              <a:avLst/>
            </a:prstGeom>
            <a:noFill/>
          </p:spPr>
          <p:txBody>
            <a:bodyPr wrap="none" rtlCol="0">
              <a:spAutoFit/>
            </a:bodyPr>
            <a:lstStyle/>
            <a:p>
              <a:pPr fontAlgn="ctr"/>
              <a:r>
                <a:rPr lang="en-US" dirty="0">
                  <a:latin typeface="Huawei Sans" panose="020C0503030203020204" pitchFamily="34" charset="0"/>
                </a:rPr>
                <a:t>3 Roles</a:t>
              </a:r>
              <a:endParaRPr lang="en-US" altLang="zh-CN" dirty="0">
                <a:latin typeface="Huawei Sans" panose="020C0503030203020204" pitchFamily="34" charset="0"/>
              </a:endParaRPr>
            </a:p>
          </p:txBody>
        </p:sp>
        <p:cxnSp>
          <p:nvCxnSpPr>
            <p:cNvPr id="22" name="直接连接符 21"/>
            <p:cNvCxnSpPr/>
            <p:nvPr/>
          </p:nvCxnSpPr>
          <p:spPr bwMode="gray">
            <a:xfrm>
              <a:off x="2005296" y="4586806"/>
              <a:ext cx="90506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bwMode="gray">
          <a:xfrm>
            <a:off x="4393529" y="3716338"/>
            <a:ext cx="3373039" cy="369332"/>
            <a:chOff x="4050128" y="4217474"/>
            <a:chExt cx="3373039" cy="369332"/>
          </a:xfrm>
        </p:grpSpPr>
        <p:sp>
          <p:nvSpPr>
            <p:cNvPr id="25" name="文本框 24"/>
            <p:cNvSpPr txBox="1"/>
            <p:nvPr/>
          </p:nvSpPr>
          <p:spPr bwMode="gray">
            <a:xfrm>
              <a:off x="4050128" y="4217474"/>
              <a:ext cx="3373039" cy="369332"/>
            </a:xfrm>
            <a:prstGeom prst="rect">
              <a:avLst/>
            </a:prstGeom>
            <a:noFill/>
          </p:spPr>
          <p:txBody>
            <a:bodyPr wrap="none" rtlCol="0">
              <a:spAutoFit/>
            </a:bodyPr>
            <a:lstStyle/>
            <a:p>
              <a:pPr algn="ctr" fontAlgn="ctr"/>
              <a:r>
                <a:rPr lang="en-US" dirty="0">
                  <a:latin typeface="Huawei Sans" panose="020C0503030203020204" pitchFamily="34" charset="0"/>
                </a:rPr>
                <a:t>2 Typical Management Modes</a:t>
              </a:r>
              <a:endParaRPr lang="en-US" altLang="zh-CN" dirty="0">
                <a:latin typeface="Huawei Sans" panose="020C0503030203020204" pitchFamily="34" charset="0"/>
              </a:endParaRPr>
            </a:p>
          </p:txBody>
        </p:sp>
        <p:cxnSp>
          <p:nvCxnSpPr>
            <p:cNvPr id="26" name="直接连接符 25"/>
            <p:cNvCxnSpPr/>
            <p:nvPr/>
          </p:nvCxnSpPr>
          <p:spPr bwMode="gray">
            <a:xfrm>
              <a:off x="4186664" y="4586806"/>
              <a:ext cx="3090480"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bwMode="gray">
          <a:xfrm>
            <a:off x="2138064" y="5917548"/>
            <a:ext cx="2585964" cy="307777"/>
          </a:xfrm>
          <a:prstGeom prst="rect">
            <a:avLst/>
          </a:prstGeom>
          <a:noFill/>
        </p:spPr>
        <p:txBody>
          <a:bodyPr wrap="none" rtlCol="0">
            <a:spAutoFit/>
          </a:bodyPr>
          <a:lstStyle/>
          <a:p>
            <a:pPr fontAlgn="ctr"/>
            <a:r>
              <a:rPr lang="en-US" sz="1400" dirty="0">
                <a:latin typeface="Huawei Sans" panose="020C0503030203020204" pitchFamily="34" charset="0"/>
              </a:rPr>
              <a:t>Networking of port mirroring</a:t>
            </a:r>
            <a:endParaRPr lang="en-US" altLang="zh-CN" sz="1400" dirty="0">
              <a:latin typeface="Huawei Sans" panose="020C0503030203020204" pitchFamily="34" charset="0"/>
            </a:endParaRPr>
          </a:p>
        </p:txBody>
      </p:sp>
      <p:sp>
        <p:nvSpPr>
          <p:cNvPr id="49" name="矩形 48"/>
          <p:cNvSpPr/>
          <p:nvPr/>
        </p:nvSpPr>
        <p:spPr bwMode="gray">
          <a:xfrm>
            <a:off x="912001" y="4416320"/>
            <a:ext cx="3003870" cy="845998"/>
          </a:xfrm>
          <a:prstGeom prst="rect">
            <a:avLst/>
          </a:prstGeom>
          <a:solidFill>
            <a:srgbClr val="A6D2FF"/>
          </a:solidFill>
          <a:ln w="1905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Oval 4"/>
          <p:cNvSpPr>
            <a:spLocks noChangeAspect="1"/>
          </p:cNvSpPr>
          <p:nvPr/>
        </p:nvSpPr>
        <p:spPr bwMode="gray">
          <a:xfrm>
            <a:off x="2634289" y="5157000"/>
            <a:ext cx="180120" cy="180120"/>
          </a:xfrm>
          <a:prstGeom prst="ellipse">
            <a:avLst/>
          </a:prstGeom>
          <a:solidFill>
            <a:srgbClr val="FFD17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78304" y="5368079"/>
            <a:ext cx="1137252" cy="523220"/>
          </a:xfrm>
          <a:prstGeom prst="rect">
            <a:avLst/>
          </a:prstGeom>
          <a:noFill/>
        </p:spPr>
        <p:txBody>
          <a:bodyPr wrap="square" rtlCol="0">
            <a:spAutoFit/>
          </a:bodyPr>
          <a:lstStyle/>
          <a:p>
            <a:pPr algn="ctr" fontAlgn="ctr"/>
            <a:r>
              <a:rPr lang="en-US" sz="1400" dirty="0">
                <a:latin typeface="Huawei Sans" panose="020C0503030203020204" pitchFamily="34" charset="0"/>
              </a:rPr>
              <a:t>Mirrored port</a:t>
            </a:r>
            <a:endParaRPr lang="en-US" altLang="zh-CN" sz="1400" dirty="0">
              <a:latin typeface="Huawei Sans" panose="020C0503030203020204" pitchFamily="34" charset="0"/>
            </a:endParaRPr>
          </a:p>
        </p:txBody>
      </p:sp>
      <p:sp>
        <p:nvSpPr>
          <p:cNvPr id="55" name="Oval 4"/>
          <p:cNvSpPr>
            <a:spLocks noChangeAspect="1"/>
          </p:cNvSpPr>
          <p:nvPr/>
        </p:nvSpPr>
        <p:spPr bwMode="gray">
          <a:xfrm>
            <a:off x="1162846" y="4332318"/>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p:cNvSpPr>
            <a:spLocks noChangeAspect="1"/>
          </p:cNvSpPr>
          <p:nvPr/>
        </p:nvSpPr>
        <p:spPr bwMode="gray">
          <a:xfrm>
            <a:off x="1898487" y="4332318"/>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bwMode="gray">
          <a:xfrm>
            <a:off x="2634128" y="4329843"/>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bwMode="gray">
          <a:xfrm>
            <a:off x="3369770" y="4329843"/>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bwMode="gray">
          <a:xfrm>
            <a:off x="1162846" y="5157990"/>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bwMode="gray">
          <a:xfrm>
            <a:off x="1898487" y="5157990"/>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bwMode="gray">
          <a:xfrm>
            <a:off x="3369770" y="5155515"/>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aptop-hand-drawn-tool_57338"/>
          <p:cNvSpPr>
            <a:spLocks noChangeAspect="1"/>
          </p:cNvSpPr>
          <p:nvPr/>
        </p:nvSpPr>
        <p:spPr bwMode="gray">
          <a:xfrm>
            <a:off x="4488628" y="4668985"/>
            <a:ext cx="451688" cy="340667"/>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72" name="肘形连接符 71"/>
          <p:cNvCxnSpPr>
            <a:stCxn id="50" idx="4"/>
            <a:endCxn id="70" idx="19"/>
          </p:cNvCxnSpPr>
          <p:nvPr/>
        </p:nvCxnSpPr>
        <p:spPr bwMode="gray">
          <a:xfrm rot="5400000" flipH="1" flipV="1">
            <a:off x="3553993" y="4171183"/>
            <a:ext cx="336292" cy="1995581"/>
          </a:xfrm>
          <a:prstGeom prst="bentConnector4">
            <a:avLst>
              <a:gd name="adj1" fmla="val -67977"/>
              <a:gd name="adj2" fmla="val 100076"/>
            </a:avLst>
          </a:prstGeom>
          <a:ln w="19050">
            <a:prstDash val="lgDash"/>
            <a:tailEnd type="triangle"/>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4744653" y="4597506"/>
            <a:ext cx="1266937" cy="523220"/>
          </a:xfrm>
          <a:prstGeom prst="rect">
            <a:avLst/>
          </a:prstGeom>
          <a:noFill/>
        </p:spPr>
        <p:txBody>
          <a:bodyPr wrap="square" rtlCol="0">
            <a:spAutoFit/>
          </a:bodyPr>
          <a:lstStyle/>
          <a:p>
            <a:pPr algn="ctr" fontAlgn="ctr"/>
            <a:r>
              <a:rPr lang="en-US" sz="1400" dirty="0">
                <a:latin typeface="Huawei Sans" panose="020C0503030203020204" pitchFamily="34" charset="0"/>
              </a:rPr>
              <a:t>Monitoring device</a:t>
            </a:r>
            <a:endParaRPr lang="en-US" altLang="zh-CN" sz="1400" dirty="0">
              <a:latin typeface="Huawei Sans" panose="020C0503030203020204" pitchFamily="34" charset="0"/>
            </a:endParaRPr>
          </a:p>
        </p:txBody>
      </p:sp>
      <p:sp>
        <p:nvSpPr>
          <p:cNvPr id="79" name="圆角矩形 78"/>
          <p:cNvSpPr/>
          <p:nvPr/>
        </p:nvSpPr>
        <p:spPr bwMode="gray">
          <a:xfrm>
            <a:off x="6330067" y="4165521"/>
            <a:ext cx="5091871" cy="2149436"/>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a:off x="7674391" y="5941887"/>
            <a:ext cx="2603598" cy="307777"/>
          </a:xfrm>
          <a:prstGeom prst="rect">
            <a:avLst/>
          </a:prstGeom>
          <a:noFill/>
        </p:spPr>
        <p:txBody>
          <a:bodyPr wrap="none" rtlCol="0">
            <a:spAutoFit/>
          </a:bodyPr>
          <a:lstStyle/>
          <a:p>
            <a:pPr fontAlgn="ctr"/>
            <a:r>
              <a:rPr lang="en-US" sz="1400" dirty="0">
                <a:latin typeface="Huawei Sans" panose="020C0503030203020204" pitchFamily="34" charset="0"/>
              </a:rPr>
              <a:t>Networking of flow mirroring</a:t>
            </a:r>
            <a:endParaRPr lang="en-US" altLang="zh-CN" sz="1400" dirty="0">
              <a:latin typeface="Huawei Sans" panose="020C0503030203020204" pitchFamily="34" charset="0"/>
            </a:endParaRPr>
          </a:p>
        </p:txBody>
      </p:sp>
      <p:sp>
        <p:nvSpPr>
          <p:cNvPr id="81" name="矩形 80"/>
          <p:cNvSpPr/>
          <p:nvPr/>
        </p:nvSpPr>
        <p:spPr bwMode="gray">
          <a:xfrm>
            <a:off x="6453939" y="4416320"/>
            <a:ext cx="3003870" cy="845998"/>
          </a:xfrm>
          <a:prstGeom prst="rect">
            <a:avLst/>
          </a:prstGeom>
          <a:solidFill>
            <a:srgbClr val="A6D2FF"/>
          </a:solidFill>
          <a:ln w="19050">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2" name="Oval 4"/>
          <p:cNvSpPr>
            <a:spLocks noChangeAspect="1"/>
          </p:cNvSpPr>
          <p:nvPr/>
        </p:nvSpPr>
        <p:spPr bwMode="gray">
          <a:xfrm>
            <a:off x="8176227" y="5157000"/>
            <a:ext cx="180120" cy="180120"/>
          </a:xfrm>
          <a:prstGeom prst="ellipse">
            <a:avLst/>
          </a:prstGeom>
          <a:solidFill>
            <a:srgbClr val="FFD17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6199452" y="5368079"/>
            <a:ext cx="1194130" cy="523220"/>
          </a:xfrm>
          <a:prstGeom prst="rect">
            <a:avLst/>
          </a:prstGeom>
          <a:noFill/>
        </p:spPr>
        <p:txBody>
          <a:bodyPr wrap="square" rtlCol="0">
            <a:spAutoFit/>
          </a:bodyPr>
          <a:lstStyle/>
          <a:p>
            <a:pPr algn="ctr" fontAlgn="ctr"/>
            <a:r>
              <a:rPr lang="en-US" sz="1400" dirty="0">
                <a:latin typeface="Huawei Sans" panose="020C0503030203020204" pitchFamily="34" charset="0"/>
              </a:rPr>
              <a:t>Mirrored port</a:t>
            </a:r>
            <a:endParaRPr lang="en-US" altLang="zh-CN" sz="1400" dirty="0">
              <a:latin typeface="Huawei Sans" panose="020C0503030203020204" pitchFamily="34" charset="0"/>
            </a:endParaRPr>
          </a:p>
        </p:txBody>
      </p:sp>
      <p:sp>
        <p:nvSpPr>
          <p:cNvPr id="85" name="Oval 4"/>
          <p:cNvSpPr>
            <a:spLocks noChangeAspect="1"/>
          </p:cNvSpPr>
          <p:nvPr/>
        </p:nvSpPr>
        <p:spPr bwMode="gray">
          <a:xfrm>
            <a:off x="6704784" y="4332318"/>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4"/>
          <p:cNvSpPr>
            <a:spLocks noChangeAspect="1"/>
          </p:cNvSpPr>
          <p:nvPr/>
        </p:nvSpPr>
        <p:spPr bwMode="gray">
          <a:xfrm>
            <a:off x="7440425" y="4332318"/>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4"/>
          <p:cNvSpPr>
            <a:spLocks noChangeAspect="1"/>
          </p:cNvSpPr>
          <p:nvPr/>
        </p:nvSpPr>
        <p:spPr bwMode="gray">
          <a:xfrm>
            <a:off x="8176066" y="4329843"/>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8911708" y="4329843"/>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6704784" y="5157990"/>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7440425" y="5157990"/>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8911708" y="5155515"/>
            <a:ext cx="180120" cy="180120"/>
          </a:xfrm>
          <a:prstGeom prst="ellipse">
            <a:avLst/>
          </a:prstGeom>
          <a:solidFill>
            <a:srgbClr val="A6D2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laptop-hand-drawn-tool_57338"/>
          <p:cNvSpPr>
            <a:spLocks noChangeAspect="1"/>
          </p:cNvSpPr>
          <p:nvPr/>
        </p:nvSpPr>
        <p:spPr bwMode="gray">
          <a:xfrm>
            <a:off x="10030566" y="4668985"/>
            <a:ext cx="451688" cy="340667"/>
          </a:xfrm>
          <a:custGeom>
            <a:avLst/>
            <a:gdLst>
              <a:gd name="T0" fmla="*/ 2595 w 2607"/>
              <a:gd name="T1" fmla="*/ 1846 h 1969"/>
              <a:gd name="T2" fmla="*/ 2207 w 2607"/>
              <a:gd name="T3" fmla="*/ 1409 h 1969"/>
              <a:gd name="T4" fmla="*/ 2206 w 2607"/>
              <a:gd name="T5" fmla="*/ 1408 h 1969"/>
              <a:gd name="T6" fmla="*/ 2219 w 2607"/>
              <a:gd name="T7" fmla="*/ 1398 h 1969"/>
              <a:gd name="T8" fmla="*/ 2308 w 2607"/>
              <a:gd name="T9" fmla="*/ 1104 h 1969"/>
              <a:gd name="T10" fmla="*/ 2322 w 2607"/>
              <a:gd name="T11" fmla="*/ 611 h 1969"/>
              <a:gd name="T12" fmla="*/ 2313 w 2607"/>
              <a:gd name="T13" fmla="*/ 251 h 1969"/>
              <a:gd name="T14" fmla="*/ 1817 w 2607"/>
              <a:gd name="T15" fmla="*/ 22 h 1969"/>
              <a:gd name="T16" fmla="*/ 742 w 2607"/>
              <a:gd name="T17" fmla="*/ 62 h 1969"/>
              <a:gd name="T18" fmla="*/ 391 w 2607"/>
              <a:gd name="T19" fmla="*/ 86 h 1969"/>
              <a:gd name="T20" fmla="*/ 313 w 2607"/>
              <a:gd name="T21" fmla="*/ 234 h 1969"/>
              <a:gd name="T22" fmla="*/ 289 w 2607"/>
              <a:gd name="T23" fmla="*/ 704 h 1969"/>
              <a:gd name="T24" fmla="*/ 281 w 2607"/>
              <a:gd name="T25" fmla="*/ 1158 h 1969"/>
              <a:gd name="T26" fmla="*/ 304 w 2607"/>
              <a:gd name="T27" fmla="*/ 1288 h 1969"/>
              <a:gd name="T28" fmla="*/ 318 w 2607"/>
              <a:gd name="T29" fmla="*/ 1309 h 1969"/>
              <a:gd name="T30" fmla="*/ 339 w 2607"/>
              <a:gd name="T31" fmla="*/ 1331 h 1969"/>
              <a:gd name="T32" fmla="*/ 370 w 2607"/>
              <a:gd name="T33" fmla="*/ 1344 h 1969"/>
              <a:gd name="T34" fmla="*/ 19 w 2607"/>
              <a:gd name="T35" fmla="*/ 1877 h 1969"/>
              <a:gd name="T36" fmla="*/ 46 w 2607"/>
              <a:gd name="T37" fmla="*/ 1943 h 1969"/>
              <a:gd name="T38" fmla="*/ 1335 w 2607"/>
              <a:gd name="T39" fmla="*/ 1918 h 1969"/>
              <a:gd name="T40" fmla="*/ 2572 w 2607"/>
              <a:gd name="T41" fmla="*/ 1905 h 1969"/>
              <a:gd name="T42" fmla="*/ 2595 w 2607"/>
              <a:gd name="T43" fmla="*/ 1846 h 1969"/>
              <a:gd name="T44" fmla="*/ 1789 w 2607"/>
              <a:gd name="T45" fmla="*/ 1694 h 1969"/>
              <a:gd name="T46" fmla="*/ 1803 w 2607"/>
              <a:gd name="T47" fmla="*/ 1715 h 1969"/>
              <a:gd name="T48" fmla="*/ 1781 w 2607"/>
              <a:gd name="T49" fmla="*/ 1702 h 1969"/>
              <a:gd name="T50" fmla="*/ 1789 w 2607"/>
              <a:gd name="T51" fmla="*/ 1694 h 1969"/>
              <a:gd name="T52" fmla="*/ 766 w 2607"/>
              <a:gd name="T53" fmla="*/ 1325 h 1969"/>
              <a:gd name="T54" fmla="*/ 379 w 2607"/>
              <a:gd name="T55" fmla="*/ 1262 h 1969"/>
              <a:gd name="T56" fmla="*/ 375 w 2607"/>
              <a:gd name="T57" fmla="*/ 1261 h 1969"/>
              <a:gd name="T58" fmla="*/ 371 w 2607"/>
              <a:gd name="T59" fmla="*/ 558 h 1969"/>
              <a:gd name="T60" fmla="*/ 402 w 2607"/>
              <a:gd name="T61" fmla="*/ 182 h 1969"/>
              <a:gd name="T62" fmla="*/ 700 w 2607"/>
              <a:gd name="T63" fmla="*/ 143 h 1969"/>
              <a:gd name="T64" fmla="*/ 1560 w 2607"/>
              <a:gd name="T65" fmla="*/ 105 h 1969"/>
              <a:gd name="T66" fmla="*/ 1987 w 2607"/>
              <a:gd name="T67" fmla="*/ 101 h 1969"/>
              <a:gd name="T68" fmla="*/ 2237 w 2607"/>
              <a:gd name="T69" fmla="*/ 272 h 1969"/>
              <a:gd name="T70" fmla="*/ 2244 w 2607"/>
              <a:gd name="T71" fmla="*/ 570 h 1969"/>
              <a:gd name="T72" fmla="*/ 2236 w 2607"/>
              <a:gd name="T73" fmla="*/ 983 h 1969"/>
              <a:gd name="T74" fmla="*/ 2155 w 2607"/>
              <a:gd name="T75" fmla="*/ 1348 h 1969"/>
              <a:gd name="T76" fmla="*/ 1890 w 2607"/>
              <a:gd name="T77" fmla="*/ 1370 h 1969"/>
              <a:gd name="T78" fmla="*/ 1140 w 2607"/>
              <a:gd name="T79" fmla="*/ 1341 h 1969"/>
              <a:gd name="T80" fmla="*/ 766 w 2607"/>
              <a:gd name="T81" fmla="*/ 1325 h 1969"/>
              <a:gd name="T82" fmla="*/ 1110 w 2607"/>
              <a:gd name="T83" fmla="*/ 1752 h 1969"/>
              <a:gd name="T84" fmla="*/ 1143 w 2607"/>
              <a:gd name="T85" fmla="*/ 1710 h 1969"/>
              <a:gd name="T86" fmla="*/ 1242 w 2607"/>
              <a:gd name="T87" fmla="*/ 1693 h 1969"/>
              <a:gd name="T88" fmla="*/ 1406 w 2607"/>
              <a:gd name="T89" fmla="*/ 1693 h 1969"/>
              <a:gd name="T90" fmla="*/ 1421 w 2607"/>
              <a:gd name="T91" fmla="*/ 1756 h 1969"/>
              <a:gd name="T92" fmla="*/ 1110 w 2607"/>
              <a:gd name="T93" fmla="*/ 1752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7" h="1969">
                <a:moveTo>
                  <a:pt x="2595" y="1846"/>
                </a:moveTo>
                <a:cubicBezTo>
                  <a:pt x="2494" y="1676"/>
                  <a:pt x="2319" y="1572"/>
                  <a:pt x="2207" y="1409"/>
                </a:cubicBezTo>
                <a:cubicBezTo>
                  <a:pt x="2206" y="1409"/>
                  <a:pt x="2206" y="1409"/>
                  <a:pt x="2206" y="1408"/>
                </a:cubicBezTo>
                <a:cubicBezTo>
                  <a:pt x="2210" y="1405"/>
                  <a:pt x="2215" y="1402"/>
                  <a:pt x="2219" y="1398"/>
                </a:cubicBezTo>
                <a:cubicBezTo>
                  <a:pt x="2298" y="1320"/>
                  <a:pt x="2300" y="1209"/>
                  <a:pt x="2308" y="1104"/>
                </a:cubicBezTo>
                <a:cubicBezTo>
                  <a:pt x="2321" y="940"/>
                  <a:pt x="2319" y="775"/>
                  <a:pt x="2322" y="611"/>
                </a:cubicBezTo>
                <a:cubicBezTo>
                  <a:pt x="2324" y="491"/>
                  <a:pt x="2332" y="370"/>
                  <a:pt x="2313" y="251"/>
                </a:cubicBezTo>
                <a:cubicBezTo>
                  <a:pt x="2273" y="0"/>
                  <a:pt x="2014" y="21"/>
                  <a:pt x="1817" y="22"/>
                </a:cubicBezTo>
                <a:cubicBezTo>
                  <a:pt x="1458" y="23"/>
                  <a:pt x="1100" y="45"/>
                  <a:pt x="742" y="62"/>
                </a:cubicBezTo>
                <a:cubicBezTo>
                  <a:pt x="630" y="67"/>
                  <a:pt x="500" y="54"/>
                  <a:pt x="391" y="86"/>
                </a:cubicBezTo>
                <a:cubicBezTo>
                  <a:pt x="328" y="104"/>
                  <a:pt x="320" y="179"/>
                  <a:pt x="313" y="234"/>
                </a:cubicBezTo>
                <a:cubicBezTo>
                  <a:pt x="293" y="391"/>
                  <a:pt x="293" y="546"/>
                  <a:pt x="289" y="704"/>
                </a:cubicBezTo>
                <a:cubicBezTo>
                  <a:pt x="285" y="856"/>
                  <a:pt x="270" y="1006"/>
                  <a:pt x="281" y="1158"/>
                </a:cubicBezTo>
                <a:cubicBezTo>
                  <a:pt x="284" y="1202"/>
                  <a:pt x="292" y="1245"/>
                  <a:pt x="304" y="1288"/>
                </a:cubicBezTo>
                <a:cubicBezTo>
                  <a:pt x="306" y="1298"/>
                  <a:pt x="312" y="1305"/>
                  <a:pt x="318" y="1309"/>
                </a:cubicBezTo>
                <a:cubicBezTo>
                  <a:pt x="320" y="1318"/>
                  <a:pt x="327" y="1326"/>
                  <a:pt x="339" y="1331"/>
                </a:cubicBezTo>
                <a:cubicBezTo>
                  <a:pt x="349" y="1336"/>
                  <a:pt x="360" y="1340"/>
                  <a:pt x="370" y="1344"/>
                </a:cubicBezTo>
                <a:cubicBezTo>
                  <a:pt x="249" y="1519"/>
                  <a:pt x="151" y="1710"/>
                  <a:pt x="19" y="1877"/>
                </a:cubicBezTo>
                <a:cubicBezTo>
                  <a:pt x="0" y="1901"/>
                  <a:pt x="9" y="1944"/>
                  <a:pt x="46" y="1943"/>
                </a:cubicBezTo>
                <a:cubicBezTo>
                  <a:pt x="476" y="1925"/>
                  <a:pt x="903" y="1896"/>
                  <a:pt x="1335" y="1918"/>
                </a:cubicBezTo>
                <a:cubicBezTo>
                  <a:pt x="1748" y="1940"/>
                  <a:pt x="2161" y="1969"/>
                  <a:pt x="2572" y="1905"/>
                </a:cubicBezTo>
                <a:cubicBezTo>
                  <a:pt x="2597" y="1901"/>
                  <a:pt x="2607" y="1867"/>
                  <a:pt x="2595" y="1846"/>
                </a:cubicBezTo>
                <a:close/>
                <a:moveTo>
                  <a:pt x="1789" y="1694"/>
                </a:moveTo>
                <a:cubicBezTo>
                  <a:pt x="1794" y="1701"/>
                  <a:pt x="1798" y="1708"/>
                  <a:pt x="1803" y="1715"/>
                </a:cubicBezTo>
                <a:cubicBezTo>
                  <a:pt x="1796" y="1711"/>
                  <a:pt x="1789" y="1706"/>
                  <a:pt x="1781" y="1702"/>
                </a:cubicBezTo>
                <a:cubicBezTo>
                  <a:pt x="1785" y="1700"/>
                  <a:pt x="1787" y="1697"/>
                  <a:pt x="1789" y="1694"/>
                </a:cubicBezTo>
                <a:close/>
                <a:moveTo>
                  <a:pt x="766" y="1325"/>
                </a:moveTo>
                <a:cubicBezTo>
                  <a:pt x="637" y="1319"/>
                  <a:pt x="500" y="1314"/>
                  <a:pt x="379" y="1262"/>
                </a:cubicBezTo>
                <a:cubicBezTo>
                  <a:pt x="378" y="1262"/>
                  <a:pt x="376" y="1261"/>
                  <a:pt x="375" y="1261"/>
                </a:cubicBezTo>
                <a:cubicBezTo>
                  <a:pt x="328" y="1033"/>
                  <a:pt x="370" y="789"/>
                  <a:pt x="371" y="558"/>
                </a:cubicBezTo>
                <a:cubicBezTo>
                  <a:pt x="371" y="434"/>
                  <a:pt x="374" y="304"/>
                  <a:pt x="402" y="182"/>
                </a:cubicBezTo>
                <a:cubicBezTo>
                  <a:pt x="415" y="125"/>
                  <a:pt x="656" y="145"/>
                  <a:pt x="700" y="143"/>
                </a:cubicBezTo>
                <a:cubicBezTo>
                  <a:pt x="986" y="130"/>
                  <a:pt x="1273" y="113"/>
                  <a:pt x="1560" y="105"/>
                </a:cubicBezTo>
                <a:cubicBezTo>
                  <a:pt x="1702" y="101"/>
                  <a:pt x="1845" y="100"/>
                  <a:pt x="1987" y="101"/>
                </a:cubicBezTo>
                <a:cubicBezTo>
                  <a:pt x="2118" y="103"/>
                  <a:pt x="2208" y="136"/>
                  <a:pt x="2237" y="272"/>
                </a:cubicBezTo>
                <a:cubicBezTo>
                  <a:pt x="2257" y="367"/>
                  <a:pt x="2247" y="473"/>
                  <a:pt x="2244" y="570"/>
                </a:cubicBezTo>
                <a:cubicBezTo>
                  <a:pt x="2240" y="708"/>
                  <a:pt x="2241" y="845"/>
                  <a:pt x="2236" y="983"/>
                </a:cubicBezTo>
                <a:cubicBezTo>
                  <a:pt x="2232" y="1090"/>
                  <a:pt x="2251" y="1275"/>
                  <a:pt x="2155" y="1348"/>
                </a:cubicBezTo>
                <a:cubicBezTo>
                  <a:pt x="2086" y="1400"/>
                  <a:pt x="1970" y="1379"/>
                  <a:pt x="1890" y="1370"/>
                </a:cubicBezTo>
                <a:cubicBezTo>
                  <a:pt x="1640" y="1340"/>
                  <a:pt x="1392" y="1344"/>
                  <a:pt x="1140" y="1341"/>
                </a:cubicBezTo>
                <a:cubicBezTo>
                  <a:pt x="1015" y="1340"/>
                  <a:pt x="891" y="1331"/>
                  <a:pt x="766" y="1325"/>
                </a:cubicBezTo>
                <a:close/>
                <a:moveTo>
                  <a:pt x="1110" y="1752"/>
                </a:moveTo>
                <a:cubicBezTo>
                  <a:pt x="1115" y="1736"/>
                  <a:pt x="1123" y="1722"/>
                  <a:pt x="1143" y="1710"/>
                </a:cubicBezTo>
                <a:cubicBezTo>
                  <a:pt x="1171" y="1694"/>
                  <a:pt x="1211" y="1694"/>
                  <a:pt x="1242" y="1693"/>
                </a:cubicBezTo>
                <a:cubicBezTo>
                  <a:pt x="1296" y="1690"/>
                  <a:pt x="1351" y="1695"/>
                  <a:pt x="1406" y="1693"/>
                </a:cubicBezTo>
                <a:cubicBezTo>
                  <a:pt x="1411" y="1714"/>
                  <a:pt x="1417" y="1735"/>
                  <a:pt x="1421" y="1756"/>
                </a:cubicBezTo>
                <a:cubicBezTo>
                  <a:pt x="1317" y="1756"/>
                  <a:pt x="1214" y="1757"/>
                  <a:pt x="1110" y="1752"/>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cxnSp>
        <p:nvCxnSpPr>
          <p:cNvPr id="93" name="肘形连接符 92"/>
          <p:cNvCxnSpPr>
            <a:stCxn id="82" idx="4"/>
            <a:endCxn id="92" idx="19"/>
          </p:cNvCxnSpPr>
          <p:nvPr/>
        </p:nvCxnSpPr>
        <p:spPr bwMode="gray">
          <a:xfrm rot="5400000" flipH="1" flipV="1">
            <a:off x="9095931" y="4171183"/>
            <a:ext cx="336292" cy="1995581"/>
          </a:xfrm>
          <a:prstGeom prst="bentConnector4">
            <a:avLst>
              <a:gd name="adj1" fmla="val -67977"/>
              <a:gd name="adj2" fmla="val 100076"/>
            </a:avLst>
          </a:prstGeom>
          <a:ln w="19050">
            <a:prstDash val="lgDash"/>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bwMode="gray">
          <a:xfrm>
            <a:off x="10255791" y="4579923"/>
            <a:ext cx="1328679" cy="523220"/>
          </a:xfrm>
          <a:prstGeom prst="rect">
            <a:avLst/>
          </a:prstGeom>
          <a:noFill/>
        </p:spPr>
        <p:txBody>
          <a:bodyPr wrap="square" rtlCol="0">
            <a:spAutoFit/>
          </a:bodyPr>
          <a:lstStyle/>
          <a:p>
            <a:pPr algn="ctr" fontAlgn="ctr"/>
            <a:r>
              <a:rPr lang="en-US" sz="1400" dirty="0">
                <a:latin typeface="Huawei Sans" panose="020C0503030203020204" pitchFamily="34" charset="0"/>
              </a:rPr>
              <a:t>Monitoring device</a:t>
            </a:r>
            <a:endParaRPr lang="en-US" altLang="zh-CN" sz="1400" dirty="0">
              <a:latin typeface="Huawei Sans" panose="020C0503030203020204" pitchFamily="34" charset="0"/>
            </a:endParaRPr>
          </a:p>
        </p:txBody>
      </p:sp>
      <p:sp>
        <p:nvSpPr>
          <p:cNvPr id="95" name="文本框 94"/>
          <p:cNvSpPr txBox="1"/>
          <p:nvPr/>
        </p:nvSpPr>
        <p:spPr bwMode="gray">
          <a:xfrm>
            <a:off x="2261430" y="5558438"/>
            <a:ext cx="1402948" cy="307777"/>
          </a:xfrm>
          <a:prstGeom prst="rect">
            <a:avLst/>
          </a:prstGeom>
          <a:noFill/>
        </p:spPr>
        <p:txBody>
          <a:bodyPr wrap="none" rtlCol="0">
            <a:spAutoFit/>
          </a:bodyPr>
          <a:lstStyle/>
          <a:p>
            <a:pPr fontAlgn="ctr"/>
            <a:r>
              <a:rPr lang="en-US" sz="1400" dirty="0">
                <a:latin typeface="Huawei Sans" panose="020C0503030203020204" pitchFamily="34" charset="0"/>
              </a:rPr>
              <a:t>Observing port</a:t>
            </a:r>
            <a:endParaRPr lang="en-US" altLang="zh-CN" sz="1400" dirty="0">
              <a:latin typeface="Huawei Sans" panose="020C0503030203020204" pitchFamily="34" charset="0"/>
            </a:endParaRPr>
          </a:p>
        </p:txBody>
      </p:sp>
      <p:sp>
        <p:nvSpPr>
          <p:cNvPr id="96" name="文本框 95"/>
          <p:cNvSpPr txBox="1"/>
          <p:nvPr/>
        </p:nvSpPr>
        <p:spPr bwMode="gray">
          <a:xfrm>
            <a:off x="7814720" y="5558438"/>
            <a:ext cx="1402948" cy="307777"/>
          </a:xfrm>
          <a:prstGeom prst="rect">
            <a:avLst/>
          </a:prstGeom>
          <a:noFill/>
        </p:spPr>
        <p:txBody>
          <a:bodyPr wrap="none" rtlCol="0">
            <a:spAutoFit/>
          </a:bodyPr>
          <a:lstStyle/>
          <a:p>
            <a:pPr fontAlgn="ctr"/>
            <a:r>
              <a:rPr lang="en-US" sz="1400" dirty="0">
                <a:latin typeface="Huawei Sans" panose="020C0503030203020204" pitchFamily="34" charset="0"/>
              </a:rPr>
              <a:t>Observing port</a:t>
            </a:r>
            <a:endParaRPr lang="en-US" altLang="zh-CN" sz="1400" dirty="0">
              <a:latin typeface="Huawei Sans" panose="020C0503030203020204" pitchFamily="34" charset="0"/>
            </a:endParaRPr>
          </a:p>
        </p:txBody>
      </p:sp>
      <p:sp>
        <p:nvSpPr>
          <p:cNvPr id="61" name="任意多边形 12"/>
          <p:cNvSpPr/>
          <p:nvPr/>
        </p:nvSpPr>
        <p:spPr bwMode="gray">
          <a:xfrm>
            <a:off x="2087545" y="4682674"/>
            <a:ext cx="636484" cy="479855"/>
          </a:xfrm>
          <a:custGeom>
            <a:avLst/>
            <a:gdLst>
              <a:gd name="connsiteX0" fmla="*/ 0 w 2517913"/>
              <a:gd name="connsiteY0" fmla="*/ 664817 h 664817"/>
              <a:gd name="connsiteX1" fmla="*/ 1086679 w 2517913"/>
              <a:gd name="connsiteY1" fmla="*/ 15461 h 664817"/>
              <a:gd name="connsiteX2" fmla="*/ 2517913 w 2517913"/>
              <a:gd name="connsiteY2" fmla="*/ 572052 h 664817"/>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15527 h 615527"/>
              <a:gd name="connsiteX1" fmla="*/ 1205948 w 2517913"/>
              <a:gd name="connsiteY1" fmla="*/ 19180 h 615527"/>
              <a:gd name="connsiteX2" fmla="*/ 2517913 w 2517913"/>
              <a:gd name="connsiteY2" fmla="*/ 522762 h 615527"/>
              <a:gd name="connsiteX0" fmla="*/ 0 w 2517913"/>
              <a:gd name="connsiteY0" fmla="*/ 616856 h 616856"/>
              <a:gd name="connsiteX1" fmla="*/ 1205948 w 2517913"/>
              <a:gd name="connsiteY1" fmla="*/ 20509 h 616856"/>
              <a:gd name="connsiteX2" fmla="*/ 2517913 w 2517913"/>
              <a:gd name="connsiteY2" fmla="*/ 524091 h 616856"/>
              <a:gd name="connsiteX0" fmla="*/ 0 w 2517913"/>
              <a:gd name="connsiteY0" fmla="*/ 638245 h 638245"/>
              <a:gd name="connsiteX1" fmla="*/ 1205948 w 2517913"/>
              <a:gd name="connsiteY1" fmla="*/ 41898 h 638245"/>
              <a:gd name="connsiteX2" fmla="*/ 2517913 w 2517913"/>
              <a:gd name="connsiteY2" fmla="*/ 545480 h 638245"/>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734729 h 734729"/>
              <a:gd name="connsiteX1" fmla="*/ 1482486 w 2517913"/>
              <a:gd name="connsiteY1" fmla="*/ 3832 h 734729"/>
              <a:gd name="connsiteX2" fmla="*/ 2517913 w 2517913"/>
              <a:gd name="connsiteY2" fmla="*/ 641964 h 734729"/>
              <a:gd name="connsiteX0" fmla="*/ 0 w 2517913"/>
              <a:gd name="connsiteY0" fmla="*/ 662721 h 662721"/>
              <a:gd name="connsiteX1" fmla="*/ 1410478 w 2517913"/>
              <a:gd name="connsiteY1" fmla="*/ 3832 h 662721"/>
              <a:gd name="connsiteX2" fmla="*/ 2517913 w 2517913"/>
              <a:gd name="connsiteY2" fmla="*/ 569956 h 662721"/>
            </a:gdLst>
            <a:ahLst/>
            <a:cxnLst>
              <a:cxn ang="0">
                <a:pos x="connsiteX0" y="connsiteY0"/>
              </a:cxn>
              <a:cxn ang="0">
                <a:pos x="connsiteX1" y="connsiteY1"/>
              </a:cxn>
              <a:cxn ang="0">
                <a:pos x="connsiteX2" y="connsiteY2"/>
              </a:cxn>
            </a:cxnLst>
            <a:rect l="l" t="t" r="r" b="b"/>
            <a:pathLst>
              <a:path w="2517913" h="662721">
                <a:moveTo>
                  <a:pt x="0" y="662721"/>
                </a:moveTo>
                <a:cubicBezTo>
                  <a:pt x="333513" y="345773"/>
                  <a:pt x="728149" y="7664"/>
                  <a:pt x="1410478" y="3832"/>
                </a:cubicBezTo>
                <a:cubicBezTo>
                  <a:pt x="2092807" y="0"/>
                  <a:pt x="2296503" y="243768"/>
                  <a:pt x="2517913" y="569956"/>
                </a:cubicBezTo>
              </a:path>
            </a:pathLst>
          </a:custGeom>
          <a:ln w="25400">
            <a:solidFill>
              <a:srgbClr val="1AABE2"/>
            </a:solidFill>
            <a:prstDash val="dash"/>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3" name="任意多边形 12"/>
          <p:cNvSpPr/>
          <p:nvPr/>
        </p:nvSpPr>
        <p:spPr bwMode="gray">
          <a:xfrm rot="1417093">
            <a:off x="7610277" y="4789307"/>
            <a:ext cx="735641" cy="261439"/>
          </a:xfrm>
          <a:custGeom>
            <a:avLst/>
            <a:gdLst>
              <a:gd name="connsiteX0" fmla="*/ 0 w 2517913"/>
              <a:gd name="connsiteY0" fmla="*/ 664817 h 664817"/>
              <a:gd name="connsiteX1" fmla="*/ 1086679 w 2517913"/>
              <a:gd name="connsiteY1" fmla="*/ 15461 h 664817"/>
              <a:gd name="connsiteX2" fmla="*/ 2517913 w 2517913"/>
              <a:gd name="connsiteY2" fmla="*/ 572052 h 664817"/>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15527 h 615527"/>
              <a:gd name="connsiteX1" fmla="*/ 1205948 w 2517913"/>
              <a:gd name="connsiteY1" fmla="*/ 19180 h 615527"/>
              <a:gd name="connsiteX2" fmla="*/ 2517913 w 2517913"/>
              <a:gd name="connsiteY2" fmla="*/ 522762 h 615527"/>
              <a:gd name="connsiteX0" fmla="*/ 0 w 2517913"/>
              <a:gd name="connsiteY0" fmla="*/ 616856 h 616856"/>
              <a:gd name="connsiteX1" fmla="*/ 1205948 w 2517913"/>
              <a:gd name="connsiteY1" fmla="*/ 20509 h 616856"/>
              <a:gd name="connsiteX2" fmla="*/ 2517913 w 2517913"/>
              <a:gd name="connsiteY2" fmla="*/ 524091 h 616856"/>
              <a:gd name="connsiteX0" fmla="*/ 0 w 2517913"/>
              <a:gd name="connsiteY0" fmla="*/ 638245 h 638245"/>
              <a:gd name="connsiteX1" fmla="*/ 1205948 w 2517913"/>
              <a:gd name="connsiteY1" fmla="*/ 41898 h 638245"/>
              <a:gd name="connsiteX2" fmla="*/ 2517913 w 2517913"/>
              <a:gd name="connsiteY2" fmla="*/ 545480 h 638245"/>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734729 h 734729"/>
              <a:gd name="connsiteX1" fmla="*/ 1482486 w 2517913"/>
              <a:gd name="connsiteY1" fmla="*/ 3832 h 734729"/>
              <a:gd name="connsiteX2" fmla="*/ 2517913 w 2517913"/>
              <a:gd name="connsiteY2" fmla="*/ 641964 h 734729"/>
              <a:gd name="connsiteX0" fmla="*/ 0 w 2517913"/>
              <a:gd name="connsiteY0" fmla="*/ 662721 h 662721"/>
              <a:gd name="connsiteX1" fmla="*/ 1410478 w 2517913"/>
              <a:gd name="connsiteY1" fmla="*/ 3832 h 662721"/>
              <a:gd name="connsiteX2" fmla="*/ 2517913 w 2517913"/>
              <a:gd name="connsiteY2" fmla="*/ 569956 h 662721"/>
            </a:gdLst>
            <a:ahLst/>
            <a:cxnLst>
              <a:cxn ang="0">
                <a:pos x="connsiteX0" y="connsiteY0"/>
              </a:cxn>
              <a:cxn ang="0">
                <a:pos x="connsiteX1" y="connsiteY1"/>
              </a:cxn>
              <a:cxn ang="0">
                <a:pos x="connsiteX2" y="connsiteY2"/>
              </a:cxn>
            </a:cxnLst>
            <a:rect l="l" t="t" r="r" b="b"/>
            <a:pathLst>
              <a:path w="2517913" h="662721">
                <a:moveTo>
                  <a:pt x="0" y="662721"/>
                </a:moveTo>
                <a:cubicBezTo>
                  <a:pt x="333513" y="345773"/>
                  <a:pt x="728149" y="7664"/>
                  <a:pt x="1410478" y="3832"/>
                </a:cubicBezTo>
                <a:cubicBezTo>
                  <a:pt x="2092807" y="0"/>
                  <a:pt x="2296503" y="243768"/>
                  <a:pt x="2517913" y="569956"/>
                </a:cubicBezTo>
              </a:path>
            </a:pathLst>
          </a:custGeom>
          <a:ln w="25400">
            <a:solidFill>
              <a:srgbClr val="1AABE2"/>
            </a:solidFill>
            <a:prstDash val="dash"/>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grpSp>
        <p:nvGrpSpPr>
          <p:cNvPr id="4" name="组合 3"/>
          <p:cNvGrpSpPr/>
          <p:nvPr/>
        </p:nvGrpSpPr>
        <p:grpSpPr bwMode="gray">
          <a:xfrm>
            <a:off x="7479307" y="4794264"/>
            <a:ext cx="121384" cy="234909"/>
            <a:chOff x="7706764" y="4915200"/>
            <a:chExt cx="121384" cy="234909"/>
          </a:xfrm>
        </p:grpSpPr>
        <p:sp>
          <p:nvSpPr>
            <p:cNvPr id="64" name="椭圆 63"/>
            <p:cNvSpPr/>
            <p:nvPr/>
          </p:nvSpPr>
          <p:spPr bwMode="gray">
            <a:xfrm flipH="1">
              <a:off x="7767456" y="4915200"/>
              <a:ext cx="60692" cy="234909"/>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65" name="椭圆 64"/>
            <p:cNvSpPr/>
            <p:nvPr/>
          </p:nvSpPr>
          <p:spPr bwMode="gray">
            <a:xfrm flipH="1">
              <a:off x="7706764" y="4915200"/>
              <a:ext cx="60692" cy="234909"/>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grpSp>
      <p:grpSp>
        <p:nvGrpSpPr>
          <p:cNvPr id="15" name="组合 14"/>
          <p:cNvGrpSpPr/>
          <p:nvPr/>
        </p:nvGrpSpPr>
        <p:grpSpPr bwMode="gray">
          <a:xfrm>
            <a:off x="1939205" y="5359097"/>
            <a:ext cx="93666" cy="384433"/>
            <a:chOff x="1939205" y="5359097"/>
            <a:chExt cx="93666" cy="384433"/>
          </a:xfrm>
        </p:grpSpPr>
        <p:cxnSp>
          <p:nvCxnSpPr>
            <p:cNvPr id="52" name="直接箭头连接符 51"/>
            <p:cNvCxnSpPr/>
            <p:nvPr/>
          </p:nvCxnSpPr>
          <p:spPr bwMode="gray">
            <a:xfrm flipV="1">
              <a:off x="2032871" y="5359097"/>
              <a:ext cx="0" cy="35322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a:off x="1939205" y="5404045"/>
              <a:ext cx="0" cy="339485"/>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cxnSp>
        <p:nvCxnSpPr>
          <p:cNvPr id="67" name="直接箭头连接符 66"/>
          <p:cNvCxnSpPr/>
          <p:nvPr/>
        </p:nvCxnSpPr>
        <p:spPr bwMode="gray">
          <a:xfrm flipV="1">
            <a:off x="2032871" y="4749493"/>
            <a:ext cx="0" cy="35322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bwMode="gray">
          <a:xfrm>
            <a:off x="1939205" y="4794441"/>
            <a:ext cx="0" cy="339485"/>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bwMode="gray">
          <a:xfrm flipV="1">
            <a:off x="7535749" y="5359097"/>
            <a:ext cx="0" cy="35322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flipH="1" flipV="1">
            <a:off x="7525213" y="4502415"/>
            <a:ext cx="3515" cy="65009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607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Scenarios of Mirroring</a:t>
            </a:r>
            <a:endParaRPr lang="en-US" altLang="zh-CN" dirty="0">
              <a:latin typeface="Huawei Sans" panose="020C0503030203020204" pitchFamily="34" charset="0"/>
            </a:endParaRPr>
          </a:p>
        </p:txBody>
      </p:sp>
      <p:cxnSp>
        <p:nvCxnSpPr>
          <p:cNvPr id="4" name="直接连接符 13"/>
          <p:cNvCxnSpPr/>
          <p:nvPr/>
        </p:nvCxnSpPr>
        <p:spPr bwMode="gray">
          <a:xfrm>
            <a:off x="2446972" y="2161789"/>
            <a:ext cx="0" cy="2977874"/>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 name="直接连接符 18"/>
          <p:cNvCxnSpPr/>
          <p:nvPr/>
        </p:nvCxnSpPr>
        <p:spPr bwMode="gray">
          <a:xfrm flipH="1">
            <a:off x="2446972" y="3727205"/>
            <a:ext cx="1836060" cy="0"/>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Rectangle 1"/>
          <p:cNvSpPr/>
          <p:nvPr/>
        </p:nvSpPr>
        <p:spPr bwMode="gray">
          <a:xfrm>
            <a:off x="3461378" y="3949874"/>
            <a:ext cx="1446230" cy="323165"/>
          </a:xfrm>
          <a:prstGeom prst="rect">
            <a:avLst/>
          </a:prstGeom>
        </p:spPr>
        <p:txBody>
          <a:bodyPr wrap="none">
            <a:spAutoFit/>
          </a:bodyPr>
          <a:lstStyle/>
          <a:p>
            <a:pPr algn="ctr" fontAlgn="ctr"/>
            <a:r>
              <a:rPr lang="en-US" sz="1500" dirty="0">
                <a:latin typeface="Huawei Sans" panose="020C0503030203020204" pitchFamily="34" charset="0"/>
              </a:rPr>
              <a:t>Monitoring PC</a:t>
            </a:r>
            <a:endParaRPr lang="en-US" altLang="zh-CN" sz="1500" dirty="0">
              <a:latin typeface="Huawei Sans" panose="020C0503030203020204" pitchFamily="34" charset="0"/>
              <a:ea typeface="微软雅黑" pitchFamily="34" charset="-122"/>
              <a:cs typeface="Arial" pitchFamily="34" charset="0"/>
            </a:endParaRPr>
          </a:p>
        </p:txBody>
      </p:sp>
      <p:sp>
        <p:nvSpPr>
          <p:cNvPr id="11" name="Rectangle 40"/>
          <p:cNvSpPr/>
          <p:nvPr/>
        </p:nvSpPr>
        <p:spPr bwMode="gray">
          <a:xfrm>
            <a:off x="1556984" y="3163624"/>
            <a:ext cx="889988" cy="323165"/>
          </a:xfrm>
          <a:prstGeom prst="rect">
            <a:avLst/>
          </a:prstGeom>
        </p:spPr>
        <p:txBody>
          <a:bodyPr wrap="none">
            <a:spAutoFit/>
          </a:bodyPr>
          <a:lstStyle/>
          <a:p>
            <a:pPr algn="ctr" fontAlgn="ctr"/>
            <a:r>
              <a:rPr lang="en-US" sz="1500" dirty="0">
                <a:latin typeface="Huawei Sans" panose="020C0503030203020204" pitchFamily="34" charset="0"/>
              </a:rPr>
              <a:t>GE0/0/1</a:t>
            </a:r>
            <a:endParaRPr lang="en-US" altLang="zh-CN" sz="1500" dirty="0">
              <a:latin typeface="Huawei Sans" panose="020C0503030203020204" pitchFamily="34" charset="0"/>
              <a:ea typeface="微软雅黑" pitchFamily="34" charset="-122"/>
              <a:cs typeface="Arial" pitchFamily="34" charset="0"/>
            </a:endParaRPr>
          </a:p>
        </p:txBody>
      </p:sp>
      <p:sp>
        <p:nvSpPr>
          <p:cNvPr id="12" name="Rectangle 42"/>
          <p:cNvSpPr/>
          <p:nvPr/>
        </p:nvSpPr>
        <p:spPr bwMode="gray">
          <a:xfrm>
            <a:off x="1556984" y="3875800"/>
            <a:ext cx="889988" cy="323165"/>
          </a:xfrm>
          <a:prstGeom prst="rect">
            <a:avLst/>
          </a:prstGeom>
        </p:spPr>
        <p:txBody>
          <a:bodyPr wrap="none">
            <a:spAutoFit/>
          </a:bodyPr>
          <a:lstStyle/>
          <a:p>
            <a:pPr algn="ctr" fontAlgn="ctr"/>
            <a:r>
              <a:rPr lang="en-US" sz="1500" dirty="0">
                <a:latin typeface="Huawei Sans" panose="020C0503030203020204" pitchFamily="34" charset="0"/>
              </a:rPr>
              <a:t>GE0/0/2</a:t>
            </a:r>
            <a:endParaRPr lang="en-US" altLang="zh-CN" sz="1500" dirty="0">
              <a:latin typeface="Huawei Sans" panose="020C0503030203020204" pitchFamily="34" charset="0"/>
              <a:ea typeface="微软雅黑" pitchFamily="34" charset="-122"/>
              <a:cs typeface="Arial" pitchFamily="34" charset="0"/>
            </a:endParaRPr>
          </a:p>
        </p:txBody>
      </p:sp>
      <p:sp>
        <p:nvSpPr>
          <p:cNvPr id="13" name="Rectangle 43"/>
          <p:cNvSpPr/>
          <p:nvPr/>
        </p:nvSpPr>
        <p:spPr bwMode="gray">
          <a:xfrm>
            <a:off x="2656299" y="3398344"/>
            <a:ext cx="889988" cy="323165"/>
          </a:xfrm>
          <a:prstGeom prst="rect">
            <a:avLst/>
          </a:prstGeom>
        </p:spPr>
        <p:txBody>
          <a:bodyPr wrap="none">
            <a:spAutoFit/>
          </a:bodyPr>
          <a:lstStyle/>
          <a:p>
            <a:pPr algn="ctr" fontAlgn="ctr"/>
            <a:r>
              <a:rPr lang="en-US" sz="1500" dirty="0">
                <a:latin typeface="Huawei Sans" panose="020C0503030203020204" pitchFamily="34" charset="0"/>
              </a:rPr>
              <a:t>GE0/0/3</a:t>
            </a:r>
            <a:endParaRPr lang="en-US" altLang="zh-CN" sz="1500" dirty="0">
              <a:latin typeface="Huawei Sans" panose="020C0503030203020204" pitchFamily="34" charset="0"/>
              <a:ea typeface="微软雅黑" pitchFamily="34" charset="-122"/>
              <a:cs typeface="Arial" pitchFamily="34" charset="0"/>
            </a:endParaRPr>
          </a:p>
        </p:txBody>
      </p:sp>
      <p:sp>
        <p:nvSpPr>
          <p:cNvPr id="14" name="Freeform 46"/>
          <p:cNvSpPr/>
          <p:nvPr/>
        </p:nvSpPr>
        <p:spPr bwMode="gray">
          <a:xfrm>
            <a:off x="2498193" y="3829119"/>
            <a:ext cx="325315" cy="325315"/>
          </a:xfrm>
          <a:custGeom>
            <a:avLst/>
            <a:gdLst>
              <a:gd name="connsiteX0" fmla="*/ 0 w 325315"/>
              <a:gd name="connsiteY0" fmla="*/ 175846 h 325315"/>
              <a:gd name="connsiteX1" fmla="*/ 149469 w 325315"/>
              <a:gd name="connsiteY1" fmla="*/ 325315 h 325315"/>
              <a:gd name="connsiteX2" fmla="*/ 325315 w 325315"/>
              <a:gd name="connsiteY2" fmla="*/ 325315 h 325315"/>
              <a:gd name="connsiteX3" fmla="*/ 325315 w 325315"/>
              <a:gd name="connsiteY3" fmla="*/ 0 h 325315"/>
            </a:gdLst>
            <a:ahLst/>
            <a:cxnLst>
              <a:cxn ang="0">
                <a:pos x="connsiteX0" y="connsiteY0"/>
              </a:cxn>
              <a:cxn ang="0">
                <a:pos x="connsiteX1" y="connsiteY1"/>
              </a:cxn>
              <a:cxn ang="0">
                <a:pos x="connsiteX2" y="connsiteY2"/>
              </a:cxn>
              <a:cxn ang="0">
                <a:pos x="connsiteX3" y="connsiteY3"/>
              </a:cxn>
            </a:cxnLst>
            <a:rect l="l" t="t" r="r" b="b"/>
            <a:pathLst>
              <a:path w="325315" h="325315">
                <a:moveTo>
                  <a:pt x="0" y="175846"/>
                </a:moveTo>
                <a:lnTo>
                  <a:pt x="149469" y="325315"/>
                </a:lnTo>
                <a:lnTo>
                  <a:pt x="325315" y="325315"/>
                </a:lnTo>
                <a:lnTo>
                  <a:pt x="325315" y="0"/>
                </a:lnTo>
              </a:path>
            </a:pathLst>
          </a:custGeom>
          <a:noFill/>
          <a:ln w="28575">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 name="Rectangle 48"/>
          <p:cNvSpPr/>
          <p:nvPr/>
        </p:nvSpPr>
        <p:spPr bwMode="gray">
          <a:xfrm>
            <a:off x="2406921" y="4153713"/>
            <a:ext cx="1011815" cy="323165"/>
          </a:xfrm>
          <a:prstGeom prst="rect">
            <a:avLst/>
          </a:prstGeom>
        </p:spPr>
        <p:txBody>
          <a:bodyPr wrap="none">
            <a:spAutoFit/>
          </a:bodyPr>
          <a:lstStyle/>
          <a:p>
            <a:pPr algn="ctr" fontAlgn="ctr"/>
            <a:r>
              <a:rPr lang="en-US" sz="1500" dirty="0">
                <a:solidFill>
                  <a:srgbClr val="EC7061"/>
                </a:solidFill>
                <a:latin typeface="Huawei Sans" panose="020C0503030203020204" pitchFamily="34" charset="0"/>
              </a:rPr>
              <a:t>Mirroring</a:t>
            </a:r>
            <a:endParaRPr lang="en-US" altLang="zh-CN" sz="1500" dirty="0">
              <a:solidFill>
                <a:srgbClr val="EC7061"/>
              </a:solidFill>
              <a:latin typeface="Huawei Sans" panose="020C0503030203020204" pitchFamily="34" charset="0"/>
              <a:ea typeface="微软雅黑" pitchFamily="34" charset="-122"/>
              <a:cs typeface="Arial" pitchFamily="34" charset="0"/>
            </a:endParaRPr>
          </a:p>
        </p:txBody>
      </p:sp>
      <p:sp>
        <p:nvSpPr>
          <p:cNvPr id="17" name="Rectangle 49"/>
          <p:cNvSpPr/>
          <p:nvPr/>
        </p:nvSpPr>
        <p:spPr bwMode="gray">
          <a:xfrm>
            <a:off x="2684597" y="5065003"/>
            <a:ext cx="518091" cy="323165"/>
          </a:xfrm>
          <a:prstGeom prst="rect">
            <a:avLst/>
          </a:prstGeom>
        </p:spPr>
        <p:txBody>
          <a:bodyPr wrap="none">
            <a:spAutoFit/>
          </a:bodyPr>
          <a:lstStyle/>
          <a:p>
            <a:pPr fontAlgn="ctr"/>
            <a:r>
              <a:rPr lang="en-US" sz="1500" dirty="0">
                <a:latin typeface="Huawei Sans" panose="020C0503030203020204" pitchFamily="34" charset="0"/>
              </a:rPr>
              <a:t>PC1</a:t>
            </a:r>
            <a:endParaRPr lang="en-US" altLang="zh-CN" sz="1500" dirty="0">
              <a:latin typeface="Huawei Sans" panose="020C0503030203020204" pitchFamily="34" charset="0"/>
              <a:ea typeface="微软雅黑" pitchFamily="34" charset="-122"/>
              <a:cs typeface="Arial" pitchFamily="34" charset="0"/>
            </a:endParaRPr>
          </a:p>
        </p:txBody>
      </p:sp>
      <p:sp>
        <p:nvSpPr>
          <p:cNvPr id="18" name="Rectangle 50"/>
          <p:cNvSpPr/>
          <p:nvPr/>
        </p:nvSpPr>
        <p:spPr bwMode="gray">
          <a:xfrm>
            <a:off x="2684597" y="2049241"/>
            <a:ext cx="518091" cy="323165"/>
          </a:xfrm>
          <a:prstGeom prst="rect">
            <a:avLst/>
          </a:prstGeom>
        </p:spPr>
        <p:txBody>
          <a:bodyPr wrap="none">
            <a:spAutoFit/>
          </a:bodyPr>
          <a:lstStyle/>
          <a:p>
            <a:pPr fontAlgn="ctr"/>
            <a:r>
              <a:rPr lang="en-US" sz="1500" dirty="0">
                <a:latin typeface="Huawei Sans" panose="020C0503030203020204" pitchFamily="34" charset="0"/>
              </a:rPr>
              <a:t>PC2</a:t>
            </a:r>
            <a:endParaRPr lang="en-US" altLang="zh-CN" sz="1500" dirty="0">
              <a:latin typeface="Huawei Sans" panose="020C0503030203020204" pitchFamily="34" charset="0"/>
              <a:ea typeface="微软雅黑" pitchFamily="34" charset="-122"/>
              <a:cs typeface="Arial" pitchFamily="34" charset="0"/>
            </a:endParaRPr>
          </a:p>
        </p:txBody>
      </p:sp>
      <p:pic>
        <p:nvPicPr>
          <p:cNvPr id="54" name="图片 53" descr="PC.png"/>
          <p:cNvPicPr>
            <a:picLocks noChangeAspect="1"/>
          </p:cNvPicPr>
          <p:nvPr/>
        </p:nvPicPr>
        <p:blipFill>
          <a:blip r:embed="rId3" cstate="print"/>
          <a:stretch>
            <a:fillRect/>
          </a:stretch>
        </p:blipFill>
        <p:spPr bwMode="gray">
          <a:xfrm>
            <a:off x="2177440" y="1846681"/>
            <a:ext cx="539063" cy="414000"/>
          </a:xfrm>
          <a:prstGeom prst="rect">
            <a:avLst/>
          </a:prstGeom>
        </p:spPr>
      </p:pic>
      <p:pic>
        <p:nvPicPr>
          <p:cNvPr id="55" name="图片 54" descr="PC.png"/>
          <p:cNvPicPr>
            <a:picLocks noChangeAspect="1"/>
          </p:cNvPicPr>
          <p:nvPr/>
        </p:nvPicPr>
        <p:blipFill>
          <a:blip r:embed="rId3" cstate="print"/>
          <a:stretch>
            <a:fillRect/>
          </a:stretch>
        </p:blipFill>
        <p:spPr bwMode="gray">
          <a:xfrm>
            <a:off x="2177440" y="5023213"/>
            <a:ext cx="539063" cy="414000"/>
          </a:xfrm>
          <a:prstGeom prst="rect">
            <a:avLst/>
          </a:prstGeom>
        </p:spPr>
      </p:pic>
      <p:pic>
        <p:nvPicPr>
          <p:cNvPr id="56" name="图片 55" descr="PC.png"/>
          <p:cNvPicPr>
            <a:picLocks noChangeAspect="1"/>
          </p:cNvPicPr>
          <p:nvPr/>
        </p:nvPicPr>
        <p:blipFill>
          <a:blip r:embed="rId3" cstate="print"/>
          <a:stretch>
            <a:fillRect/>
          </a:stretch>
        </p:blipFill>
        <p:spPr bwMode="gray">
          <a:xfrm>
            <a:off x="3923008" y="3520205"/>
            <a:ext cx="539063" cy="4140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77440" y="3478378"/>
            <a:ext cx="540000" cy="442800"/>
          </a:xfrm>
          <a:prstGeom prst="rect">
            <a:avLst/>
          </a:prstGeom>
        </p:spPr>
      </p:pic>
      <p:sp>
        <p:nvSpPr>
          <p:cNvPr id="58" name="Oval 41"/>
          <p:cNvSpPr>
            <a:spLocks noChangeAspect="1"/>
          </p:cNvSpPr>
          <p:nvPr/>
        </p:nvSpPr>
        <p:spPr bwMode="gray">
          <a:xfrm>
            <a:off x="2367342" y="3877467"/>
            <a:ext cx="159261" cy="159261"/>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6117547" y="1265975"/>
            <a:ext cx="5603720" cy="2395023"/>
            <a:chOff x="6117547" y="1205491"/>
            <a:chExt cx="5603720" cy="2395023"/>
          </a:xfrm>
        </p:grpSpPr>
        <p:sp>
          <p:nvSpPr>
            <p:cNvPr id="33" name="矩形 32"/>
            <p:cNvSpPr/>
            <p:nvPr/>
          </p:nvSpPr>
          <p:spPr bwMode="gray">
            <a:xfrm>
              <a:off x="6189555" y="1205491"/>
              <a:ext cx="4536504" cy="1368152"/>
            </a:xfrm>
            <a:prstGeom prst="rect">
              <a:avLst/>
            </a:prstGeom>
            <a:solidFill>
              <a:srgbClr val="F3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4" name="TextBox 5"/>
            <p:cNvSpPr txBox="1"/>
            <p:nvPr/>
          </p:nvSpPr>
          <p:spPr bwMode="gray">
            <a:xfrm>
              <a:off x="6183199" y="1205491"/>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Switch</a:t>
              </a:r>
              <a:endParaRPr lang="en-US" altLang="zh-CN" sz="1500" dirty="0">
                <a:latin typeface="Huawei Sans" panose="020C0503030203020204" pitchFamily="34" charset="0"/>
                <a:cs typeface="Arial" pitchFamily="34" charset="0"/>
              </a:endParaRPr>
            </a:p>
          </p:txBody>
        </p:sp>
        <p:sp>
          <p:nvSpPr>
            <p:cNvPr id="39" name="TextBox 10"/>
            <p:cNvSpPr txBox="1"/>
            <p:nvPr/>
          </p:nvSpPr>
          <p:spPr bwMode="gray">
            <a:xfrm>
              <a:off x="6183199" y="2010777"/>
              <a:ext cx="1156117" cy="553998"/>
            </a:xfrm>
            <a:prstGeom prst="rect">
              <a:avLst/>
            </a:prstGeom>
            <a:noFill/>
          </p:spPr>
          <p:txBody>
            <a:bodyPr wrap="square" rtlCol="0">
              <a:spAutoFit/>
            </a:bodyPr>
            <a:lstStyle/>
            <a:p>
              <a:pPr algn="ctr" fontAlgn="ctr"/>
              <a:r>
                <a:rPr lang="en-US" sz="1500" dirty="0">
                  <a:latin typeface="Huawei Sans" panose="020C0503030203020204" pitchFamily="34" charset="0"/>
                </a:rPr>
                <a:t>Mirrored port</a:t>
              </a:r>
              <a:endParaRPr lang="en-US" altLang="zh-CN" sz="1500" dirty="0">
                <a:latin typeface="Huawei Sans" panose="020C0503030203020204" pitchFamily="34" charset="0"/>
                <a:ea typeface="微软雅黑" pitchFamily="34" charset="-122"/>
                <a:cs typeface="Arial" pitchFamily="34" charset="0"/>
              </a:endParaRPr>
            </a:p>
          </p:txBody>
        </p:sp>
        <p:sp>
          <p:nvSpPr>
            <p:cNvPr id="40" name="TextBox 11"/>
            <p:cNvSpPr txBox="1"/>
            <p:nvPr/>
          </p:nvSpPr>
          <p:spPr bwMode="gray">
            <a:xfrm>
              <a:off x="8437723" y="2195415"/>
              <a:ext cx="1538775" cy="323165"/>
            </a:xfrm>
            <a:prstGeom prst="rect">
              <a:avLst/>
            </a:prstGeom>
            <a:noFill/>
          </p:spPr>
          <p:txBody>
            <a:bodyPr wrap="square" rtlCol="0">
              <a:spAutoFit/>
            </a:bodyPr>
            <a:lstStyle/>
            <a:p>
              <a:pPr algn="ctr" fontAlgn="ctr"/>
              <a:r>
                <a:rPr lang="en-US" sz="1500" dirty="0">
                  <a:latin typeface="Huawei Sans" panose="020C0503030203020204" pitchFamily="34" charset="0"/>
                </a:rPr>
                <a:t>Observing port</a:t>
              </a:r>
              <a:endParaRPr lang="en-US" altLang="zh-CN" sz="1500" dirty="0">
                <a:latin typeface="Huawei Sans" panose="020C0503030203020204" pitchFamily="34" charset="0"/>
                <a:ea typeface="微软雅黑" pitchFamily="34" charset="-122"/>
                <a:cs typeface="Arial" pitchFamily="34" charset="0"/>
              </a:endParaRPr>
            </a:p>
          </p:txBody>
        </p:sp>
        <p:sp>
          <p:nvSpPr>
            <p:cNvPr id="41" name="任意多边形 40"/>
            <p:cNvSpPr/>
            <p:nvPr/>
          </p:nvSpPr>
          <p:spPr bwMode="gray">
            <a:xfrm>
              <a:off x="7695367" y="1803671"/>
              <a:ext cx="2361375" cy="616016"/>
            </a:xfrm>
            <a:custGeom>
              <a:avLst/>
              <a:gdLst>
                <a:gd name="connsiteX0" fmla="*/ 0 w 2517913"/>
                <a:gd name="connsiteY0" fmla="*/ 664817 h 664817"/>
                <a:gd name="connsiteX1" fmla="*/ 1086679 w 2517913"/>
                <a:gd name="connsiteY1" fmla="*/ 15461 h 664817"/>
                <a:gd name="connsiteX2" fmla="*/ 2517913 w 2517913"/>
                <a:gd name="connsiteY2" fmla="*/ 572052 h 664817"/>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15527 h 615527"/>
                <a:gd name="connsiteX1" fmla="*/ 1205948 w 2517913"/>
                <a:gd name="connsiteY1" fmla="*/ 19180 h 615527"/>
                <a:gd name="connsiteX2" fmla="*/ 2517913 w 2517913"/>
                <a:gd name="connsiteY2" fmla="*/ 522762 h 615527"/>
                <a:gd name="connsiteX0" fmla="*/ 0 w 2517913"/>
                <a:gd name="connsiteY0" fmla="*/ 616856 h 616856"/>
                <a:gd name="connsiteX1" fmla="*/ 1205948 w 2517913"/>
                <a:gd name="connsiteY1" fmla="*/ 20509 h 616856"/>
                <a:gd name="connsiteX2" fmla="*/ 2517913 w 2517913"/>
                <a:gd name="connsiteY2" fmla="*/ 524091 h 616856"/>
                <a:gd name="connsiteX0" fmla="*/ 0 w 2517913"/>
                <a:gd name="connsiteY0" fmla="*/ 638245 h 638245"/>
                <a:gd name="connsiteX1" fmla="*/ 1205948 w 2517913"/>
                <a:gd name="connsiteY1" fmla="*/ 41898 h 638245"/>
                <a:gd name="connsiteX2" fmla="*/ 2517913 w 2517913"/>
                <a:gd name="connsiteY2" fmla="*/ 545480 h 638245"/>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734729 h 734729"/>
                <a:gd name="connsiteX1" fmla="*/ 1482486 w 2517913"/>
                <a:gd name="connsiteY1" fmla="*/ 3832 h 734729"/>
                <a:gd name="connsiteX2" fmla="*/ 2517913 w 2517913"/>
                <a:gd name="connsiteY2" fmla="*/ 641964 h 734729"/>
                <a:gd name="connsiteX0" fmla="*/ 0 w 2517913"/>
                <a:gd name="connsiteY0" fmla="*/ 662721 h 662721"/>
                <a:gd name="connsiteX1" fmla="*/ 1410478 w 2517913"/>
                <a:gd name="connsiteY1" fmla="*/ 3832 h 662721"/>
                <a:gd name="connsiteX2" fmla="*/ 2517913 w 2517913"/>
                <a:gd name="connsiteY2" fmla="*/ 569956 h 662721"/>
                <a:gd name="connsiteX0" fmla="*/ 0 w 2361375"/>
                <a:gd name="connsiteY0" fmla="*/ 316948 h 616016"/>
                <a:gd name="connsiteX1" fmla="*/ 1253940 w 2361375"/>
                <a:gd name="connsiteY1" fmla="*/ 49892 h 616016"/>
                <a:gd name="connsiteX2" fmla="*/ 2361375 w 2361375"/>
                <a:gd name="connsiteY2" fmla="*/ 616016 h 616016"/>
              </a:gdLst>
              <a:ahLst/>
              <a:cxnLst>
                <a:cxn ang="0">
                  <a:pos x="connsiteX0" y="connsiteY0"/>
                </a:cxn>
                <a:cxn ang="0">
                  <a:pos x="connsiteX1" y="connsiteY1"/>
                </a:cxn>
                <a:cxn ang="0">
                  <a:pos x="connsiteX2" y="connsiteY2"/>
                </a:cxn>
              </a:cxnLst>
              <a:rect l="l" t="t" r="r" b="b"/>
              <a:pathLst>
                <a:path w="2361375" h="616016">
                  <a:moveTo>
                    <a:pt x="0" y="316948"/>
                  </a:moveTo>
                  <a:cubicBezTo>
                    <a:pt x="333513" y="0"/>
                    <a:pt x="860377" y="47"/>
                    <a:pt x="1253940" y="49892"/>
                  </a:cubicBezTo>
                  <a:cubicBezTo>
                    <a:pt x="1647503" y="99737"/>
                    <a:pt x="2139965" y="289828"/>
                    <a:pt x="2361375" y="616016"/>
                  </a:cubicBezTo>
                </a:path>
              </a:pathLst>
            </a:custGeom>
            <a:ln w="25400">
              <a:solidFill>
                <a:srgbClr val="EC7061"/>
              </a:solidFill>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42" name="直接连接符 41"/>
            <p:cNvCxnSpPr/>
            <p:nvPr/>
          </p:nvCxnSpPr>
          <p:spPr bwMode="gray">
            <a:xfrm>
              <a:off x="10071631" y="2717659"/>
              <a:ext cx="0" cy="648072"/>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4" name="TextBox 15"/>
            <p:cNvSpPr txBox="1"/>
            <p:nvPr/>
          </p:nvSpPr>
          <p:spPr bwMode="gray">
            <a:xfrm>
              <a:off x="10287087" y="3231931"/>
              <a:ext cx="1434180" cy="323165"/>
            </a:xfrm>
            <a:prstGeom prst="rect">
              <a:avLst/>
            </a:prstGeom>
            <a:noFill/>
          </p:spPr>
          <p:txBody>
            <a:bodyPr wrap="square" rtlCol="0">
              <a:spAutoFit/>
            </a:bodyPr>
            <a:lstStyle/>
            <a:p>
              <a:pPr algn="ctr" fontAlgn="ctr"/>
              <a:r>
                <a:rPr lang="en-US" sz="1500" dirty="0">
                  <a:latin typeface="Huawei Sans" panose="020C0503030203020204" pitchFamily="34" charset="0"/>
                </a:rPr>
                <a:t>Monitoring PC</a:t>
              </a:r>
              <a:endParaRPr lang="en-US" altLang="zh-CN" sz="1500" dirty="0">
                <a:latin typeface="Huawei Sans" panose="020C0503030203020204" pitchFamily="34" charset="0"/>
                <a:ea typeface="微软雅黑" pitchFamily="34" charset="-122"/>
                <a:cs typeface="Arial" pitchFamily="34" charset="0"/>
              </a:endParaRPr>
            </a:p>
          </p:txBody>
        </p:sp>
        <p:sp>
          <p:nvSpPr>
            <p:cNvPr id="45" name="TextBox 16"/>
            <p:cNvSpPr txBox="1"/>
            <p:nvPr/>
          </p:nvSpPr>
          <p:spPr bwMode="gray">
            <a:xfrm>
              <a:off x="6117547" y="2645651"/>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GE0/0/2</a:t>
              </a:r>
              <a:endParaRPr lang="en-US" altLang="zh-CN" sz="1500" dirty="0">
                <a:latin typeface="Huawei Sans" panose="020C0503030203020204" pitchFamily="34" charset="0"/>
                <a:cs typeface="Arial" pitchFamily="34" charset="0"/>
              </a:endParaRPr>
            </a:p>
          </p:txBody>
        </p:sp>
        <p:sp>
          <p:nvSpPr>
            <p:cNvPr id="46" name="TextBox 17"/>
            <p:cNvSpPr txBox="1"/>
            <p:nvPr/>
          </p:nvSpPr>
          <p:spPr bwMode="gray">
            <a:xfrm>
              <a:off x="8834242" y="2645651"/>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GE0/0/3</a:t>
              </a:r>
              <a:endParaRPr lang="en-US" altLang="zh-CN" sz="1500" dirty="0">
                <a:latin typeface="Huawei Sans" panose="020C0503030203020204" pitchFamily="34" charset="0"/>
                <a:cs typeface="Arial" pitchFamily="34" charset="0"/>
              </a:endParaRPr>
            </a:p>
          </p:txBody>
        </p:sp>
        <p:grpSp>
          <p:nvGrpSpPr>
            <p:cNvPr id="47" name="组合 46"/>
            <p:cNvGrpSpPr/>
            <p:nvPr/>
          </p:nvGrpSpPr>
          <p:grpSpPr bwMode="gray">
            <a:xfrm rot="19800000">
              <a:off x="7510325" y="2005014"/>
              <a:ext cx="182497" cy="328062"/>
              <a:chOff x="627298" y="3933056"/>
              <a:chExt cx="200286" cy="360040"/>
            </a:xfrm>
          </p:grpSpPr>
          <p:sp>
            <p:nvSpPr>
              <p:cNvPr id="48" name="椭圆 47"/>
              <p:cNvSpPr/>
              <p:nvPr/>
            </p:nvSpPr>
            <p:spPr bwMode="gray">
              <a:xfrm>
                <a:off x="683568" y="3933056"/>
                <a:ext cx="144016" cy="360040"/>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49" name="椭圆 48"/>
              <p:cNvSpPr/>
              <p:nvPr/>
            </p:nvSpPr>
            <p:spPr bwMode="gray">
              <a:xfrm>
                <a:off x="627298" y="3933056"/>
                <a:ext cx="144016" cy="360040"/>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grpSp>
        <p:grpSp>
          <p:nvGrpSpPr>
            <p:cNvPr id="50" name="组合 49"/>
            <p:cNvGrpSpPr/>
            <p:nvPr/>
          </p:nvGrpSpPr>
          <p:grpSpPr bwMode="gray">
            <a:xfrm>
              <a:off x="6378976" y="3149775"/>
              <a:ext cx="216024" cy="388331"/>
              <a:chOff x="627298" y="3933056"/>
              <a:chExt cx="200286" cy="360040"/>
            </a:xfrm>
          </p:grpSpPr>
          <p:sp>
            <p:nvSpPr>
              <p:cNvPr id="51" name="椭圆 50"/>
              <p:cNvSpPr/>
              <p:nvPr/>
            </p:nvSpPr>
            <p:spPr bwMode="gray">
              <a:xfrm>
                <a:off x="683568" y="3933056"/>
                <a:ext cx="144016" cy="360040"/>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52" name="椭圆 51"/>
              <p:cNvSpPr/>
              <p:nvPr/>
            </p:nvSpPr>
            <p:spPr bwMode="gray">
              <a:xfrm>
                <a:off x="627298" y="3933056"/>
                <a:ext cx="144016" cy="360040"/>
              </a:xfrm>
              <a:prstGeom prst="ellipse">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grpSp>
        <p:sp>
          <p:nvSpPr>
            <p:cNvPr id="53" name="TextBox 32"/>
            <p:cNvSpPr txBox="1"/>
            <p:nvPr/>
          </p:nvSpPr>
          <p:spPr bwMode="gray">
            <a:xfrm>
              <a:off x="6594999" y="3187194"/>
              <a:ext cx="2050905" cy="323165"/>
            </a:xfrm>
            <a:prstGeom prst="rect">
              <a:avLst/>
            </a:prstGeom>
            <a:noFill/>
          </p:spPr>
          <p:txBody>
            <a:bodyPr wrap="square" rtlCol="0">
              <a:spAutoFit/>
            </a:bodyPr>
            <a:lstStyle/>
            <a:p>
              <a:pPr algn="ctr" fontAlgn="ctr"/>
              <a:r>
                <a:rPr lang="en-US" sz="1500" dirty="0">
                  <a:latin typeface="Huawei Sans" panose="020C0503030203020204" pitchFamily="34" charset="0"/>
                </a:rPr>
                <a:t>Traffic classification</a:t>
              </a:r>
              <a:endParaRPr lang="en-US" altLang="zh-CN" sz="1500" dirty="0">
                <a:latin typeface="Huawei Sans" panose="020C0503030203020204" pitchFamily="34" charset="0"/>
                <a:ea typeface="微软雅黑" pitchFamily="34" charset="-122"/>
                <a:cs typeface="Arial" pitchFamily="34" charset="0"/>
              </a:endParaRPr>
            </a:p>
          </p:txBody>
        </p:sp>
        <p:pic>
          <p:nvPicPr>
            <p:cNvPr id="59" name="图片 58" descr="PC.png"/>
            <p:cNvPicPr>
              <a:picLocks noChangeAspect="1"/>
            </p:cNvPicPr>
            <p:nvPr/>
          </p:nvPicPr>
          <p:blipFill>
            <a:blip r:embed="rId3" cstate="print"/>
            <a:stretch>
              <a:fillRect/>
            </a:stretch>
          </p:blipFill>
          <p:spPr bwMode="gray">
            <a:xfrm>
              <a:off x="9788846" y="3186514"/>
              <a:ext cx="539063" cy="414000"/>
            </a:xfrm>
            <a:prstGeom prst="rect">
              <a:avLst/>
            </a:prstGeom>
          </p:spPr>
        </p:pic>
        <p:sp>
          <p:nvSpPr>
            <p:cNvPr id="61" name="Oval 41"/>
            <p:cNvSpPr>
              <a:spLocks noChangeAspect="1"/>
            </p:cNvSpPr>
            <p:nvPr/>
          </p:nvSpPr>
          <p:spPr bwMode="gray">
            <a:xfrm>
              <a:off x="7339316" y="2440679"/>
              <a:ext cx="265745" cy="265745"/>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bwMode="gray">
            <a:xfrm flipV="1">
              <a:off x="7407335" y="1904595"/>
              <a:ext cx="0" cy="957080"/>
            </a:xfrm>
            <a:prstGeom prst="straightConnector1">
              <a:avLst/>
            </a:prstGeom>
            <a:ln w="38100">
              <a:prstDash val="sysDash"/>
              <a:tailEnd type="triangl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8" name="直接箭头连接符 37"/>
            <p:cNvCxnSpPr/>
            <p:nvPr/>
          </p:nvCxnSpPr>
          <p:spPr bwMode="gray">
            <a:xfrm flipV="1">
              <a:off x="7538099" y="1832587"/>
              <a:ext cx="0" cy="1029088"/>
            </a:xfrm>
            <a:prstGeom prst="straightConnector1">
              <a:avLst/>
            </a:prstGeom>
            <a:ln w="38100">
              <a:prstDash val="sysDash"/>
              <a:headEnd type="triangle"/>
              <a:tailEnd type="non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2" name="Oval 41"/>
            <p:cNvSpPr>
              <a:spLocks noChangeAspect="1"/>
            </p:cNvSpPr>
            <p:nvPr/>
          </p:nvSpPr>
          <p:spPr bwMode="gray">
            <a:xfrm>
              <a:off x="9940688" y="2440679"/>
              <a:ext cx="265745" cy="265745"/>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 name="TextBox 58"/>
          <p:cNvSpPr txBox="1"/>
          <p:nvPr/>
        </p:nvSpPr>
        <p:spPr bwMode="gray">
          <a:xfrm>
            <a:off x="7876237" y="1503168"/>
            <a:ext cx="1491576" cy="323165"/>
          </a:xfrm>
          <a:prstGeom prst="rect">
            <a:avLst/>
          </a:prstGeom>
          <a:noFill/>
        </p:spPr>
        <p:txBody>
          <a:bodyPr wrap="square" rtlCol="0">
            <a:spAutoFit/>
          </a:bodyPr>
          <a:lstStyle/>
          <a:p>
            <a:pPr algn="ctr" fontAlgn="ctr"/>
            <a:r>
              <a:rPr lang="en-US" sz="1500" dirty="0">
                <a:solidFill>
                  <a:srgbClr val="EC7061"/>
                </a:solidFill>
                <a:latin typeface="Huawei Sans" panose="020C0503030203020204" pitchFamily="34" charset="0"/>
              </a:rPr>
              <a:t>Flow mirroring</a:t>
            </a:r>
            <a:endParaRPr lang="en-US" altLang="zh-CN" sz="1500" dirty="0">
              <a:solidFill>
                <a:srgbClr val="EC7061"/>
              </a:solidFill>
              <a:latin typeface="Huawei Sans" panose="020C0503030203020204" pitchFamily="34" charset="0"/>
              <a:ea typeface="微软雅黑" pitchFamily="34" charset="-122"/>
              <a:cs typeface="Arial" pitchFamily="34" charset="0"/>
            </a:endParaRPr>
          </a:p>
        </p:txBody>
      </p:sp>
      <p:grpSp>
        <p:nvGrpSpPr>
          <p:cNvPr id="72" name="组合 71"/>
          <p:cNvGrpSpPr/>
          <p:nvPr/>
        </p:nvGrpSpPr>
        <p:grpSpPr bwMode="gray">
          <a:xfrm>
            <a:off x="6198952" y="3660998"/>
            <a:ext cx="4993655" cy="2702507"/>
            <a:chOff x="6189555" y="3660998"/>
            <a:chExt cx="4993655" cy="2702507"/>
          </a:xfrm>
        </p:grpSpPr>
        <p:sp>
          <p:nvSpPr>
            <p:cNvPr id="19" name="矩形 4"/>
            <p:cNvSpPr/>
            <p:nvPr/>
          </p:nvSpPr>
          <p:spPr bwMode="gray">
            <a:xfrm>
              <a:off x="6195911" y="3978699"/>
              <a:ext cx="3909391" cy="1368152"/>
            </a:xfrm>
            <a:prstGeom prst="rect">
              <a:avLst/>
            </a:prstGeom>
            <a:solidFill>
              <a:srgbClr val="F3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0" name="TextBox 52"/>
            <p:cNvSpPr txBox="1"/>
            <p:nvPr/>
          </p:nvSpPr>
          <p:spPr bwMode="gray">
            <a:xfrm>
              <a:off x="6189555" y="3978699"/>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Switch</a:t>
              </a:r>
              <a:endParaRPr lang="en-US" altLang="zh-CN" sz="1500" dirty="0">
                <a:latin typeface="Huawei Sans" panose="020C0503030203020204" pitchFamily="34" charset="0"/>
                <a:cs typeface="Arial" pitchFamily="34" charset="0"/>
              </a:endParaRPr>
            </a:p>
          </p:txBody>
        </p:sp>
        <p:sp>
          <p:nvSpPr>
            <p:cNvPr id="25" name="TextBox 57"/>
            <p:cNvSpPr txBox="1"/>
            <p:nvPr/>
          </p:nvSpPr>
          <p:spPr bwMode="gray">
            <a:xfrm>
              <a:off x="6372854" y="4774364"/>
              <a:ext cx="1008112" cy="553998"/>
            </a:xfrm>
            <a:prstGeom prst="rect">
              <a:avLst/>
            </a:prstGeom>
            <a:noFill/>
          </p:spPr>
          <p:txBody>
            <a:bodyPr wrap="square" rtlCol="0">
              <a:spAutoFit/>
            </a:bodyPr>
            <a:lstStyle/>
            <a:p>
              <a:pPr algn="ctr" fontAlgn="ctr"/>
              <a:r>
                <a:rPr lang="en-US" sz="1500" dirty="0">
                  <a:latin typeface="Huawei Sans" panose="020C0503030203020204" pitchFamily="34" charset="0"/>
                </a:rPr>
                <a:t>Mirrored port</a:t>
              </a:r>
              <a:endParaRPr lang="en-US" altLang="zh-CN" sz="1500" dirty="0">
                <a:latin typeface="Huawei Sans" panose="020C0503030203020204" pitchFamily="34" charset="0"/>
                <a:ea typeface="微软雅黑" pitchFamily="34" charset="-122"/>
                <a:cs typeface="Arial" pitchFamily="34" charset="0"/>
              </a:endParaRPr>
            </a:p>
          </p:txBody>
        </p:sp>
        <p:sp>
          <p:nvSpPr>
            <p:cNvPr id="26" name="TextBox 58"/>
            <p:cNvSpPr txBox="1"/>
            <p:nvPr/>
          </p:nvSpPr>
          <p:spPr bwMode="gray">
            <a:xfrm>
              <a:off x="7783512" y="5038961"/>
              <a:ext cx="1633965" cy="323165"/>
            </a:xfrm>
            <a:prstGeom prst="rect">
              <a:avLst/>
            </a:prstGeom>
            <a:noFill/>
          </p:spPr>
          <p:txBody>
            <a:bodyPr wrap="square" rtlCol="0">
              <a:spAutoFit/>
            </a:bodyPr>
            <a:lstStyle/>
            <a:p>
              <a:pPr algn="ctr" fontAlgn="ctr"/>
              <a:r>
                <a:rPr lang="en-US" sz="1500" dirty="0">
                  <a:latin typeface="Huawei Sans" panose="020C0503030203020204" pitchFamily="34" charset="0"/>
                </a:rPr>
                <a:t>Observing port</a:t>
              </a:r>
              <a:endParaRPr lang="en-US" altLang="zh-CN" sz="1500" dirty="0">
                <a:latin typeface="Huawei Sans" panose="020C0503030203020204" pitchFamily="34" charset="0"/>
                <a:ea typeface="微软雅黑" pitchFamily="34" charset="-122"/>
                <a:cs typeface="Arial" pitchFamily="34" charset="0"/>
              </a:endParaRPr>
            </a:p>
          </p:txBody>
        </p:sp>
        <p:sp>
          <p:nvSpPr>
            <p:cNvPr id="27" name="任意多边形 12"/>
            <p:cNvSpPr/>
            <p:nvPr/>
          </p:nvSpPr>
          <p:spPr bwMode="gray">
            <a:xfrm>
              <a:off x="7587390" y="4817066"/>
              <a:ext cx="1894384" cy="468594"/>
            </a:xfrm>
            <a:custGeom>
              <a:avLst/>
              <a:gdLst>
                <a:gd name="connsiteX0" fmla="*/ 0 w 2517913"/>
                <a:gd name="connsiteY0" fmla="*/ 664817 h 664817"/>
                <a:gd name="connsiteX1" fmla="*/ 1086679 w 2517913"/>
                <a:gd name="connsiteY1" fmla="*/ 15461 h 664817"/>
                <a:gd name="connsiteX2" fmla="*/ 2517913 w 2517913"/>
                <a:gd name="connsiteY2" fmla="*/ 572052 h 664817"/>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15527 h 615527"/>
                <a:gd name="connsiteX1" fmla="*/ 1205948 w 2517913"/>
                <a:gd name="connsiteY1" fmla="*/ 19180 h 615527"/>
                <a:gd name="connsiteX2" fmla="*/ 2517913 w 2517913"/>
                <a:gd name="connsiteY2" fmla="*/ 522762 h 615527"/>
                <a:gd name="connsiteX0" fmla="*/ 0 w 2517913"/>
                <a:gd name="connsiteY0" fmla="*/ 616856 h 616856"/>
                <a:gd name="connsiteX1" fmla="*/ 1205948 w 2517913"/>
                <a:gd name="connsiteY1" fmla="*/ 20509 h 616856"/>
                <a:gd name="connsiteX2" fmla="*/ 2517913 w 2517913"/>
                <a:gd name="connsiteY2" fmla="*/ 524091 h 616856"/>
                <a:gd name="connsiteX0" fmla="*/ 0 w 2517913"/>
                <a:gd name="connsiteY0" fmla="*/ 638245 h 638245"/>
                <a:gd name="connsiteX1" fmla="*/ 1205948 w 2517913"/>
                <a:gd name="connsiteY1" fmla="*/ 41898 h 638245"/>
                <a:gd name="connsiteX2" fmla="*/ 2517913 w 2517913"/>
                <a:gd name="connsiteY2" fmla="*/ 545480 h 638245"/>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734729 h 734729"/>
                <a:gd name="connsiteX1" fmla="*/ 1482486 w 2517913"/>
                <a:gd name="connsiteY1" fmla="*/ 3832 h 734729"/>
                <a:gd name="connsiteX2" fmla="*/ 2517913 w 2517913"/>
                <a:gd name="connsiteY2" fmla="*/ 641964 h 734729"/>
                <a:gd name="connsiteX0" fmla="*/ 0 w 2517913"/>
                <a:gd name="connsiteY0" fmla="*/ 662721 h 662721"/>
                <a:gd name="connsiteX1" fmla="*/ 1410478 w 2517913"/>
                <a:gd name="connsiteY1" fmla="*/ 3832 h 662721"/>
                <a:gd name="connsiteX2" fmla="*/ 2517913 w 2517913"/>
                <a:gd name="connsiteY2" fmla="*/ 569956 h 662721"/>
              </a:gdLst>
              <a:ahLst/>
              <a:cxnLst>
                <a:cxn ang="0">
                  <a:pos x="connsiteX0" y="connsiteY0"/>
                </a:cxn>
                <a:cxn ang="0">
                  <a:pos x="connsiteX1" y="connsiteY1"/>
                </a:cxn>
                <a:cxn ang="0">
                  <a:pos x="connsiteX2" y="connsiteY2"/>
                </a:cxn>
              </a:cxnLst>
              <a:rect l="l" t="t" r="r" b="b"/>
              <a:pathLst>
                <a:path w="2517913" h="662721">
                  <a:moveTo>
                    <a:pt x="0" y="662721"/>
                  </a:moveTo>
                  <a:cubicBezTo>
                    <a:pt x="333513" y="345773"/>
                    <a:pt x="728149" y="7664"/>
                    <a:pt x="1410478" y="3832"/>
                  </a:cubicBezTo>
                  <a:cubicBezTo>
                    <a:pt x="2092807" y="0"/>
                    <a:pt x="2296503" y="243768"/>
                    <a:pt x="2517913" y="569956"/>
                  </a:cubicBezTo>
                </a:path>
              </a:pathLst>
            </a:custGeom>
            <a:ln w="25400">
              <a:solidFill>
                <a:srgbClr val="EC7061"/>
              </a:solidFill>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28" name="直接连接符 13"/>
            <p:cNvCxnSpPr/>
            <p:nvPr/>
          </p:nvCxnSpPr>
          <p:spPr bwMode="gray">
            <a:xfrm>
              <a:off x="9495026" y="5490867"/>
              <a:ext cx="0" cy="648072"/>
            </a:xfrm>
            <a:prstGeom prst="line">
              <a:avLst/>
            </a:prstGeom>
            <a:ln w="254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0" name="TextBox 62"/>
            <p:cNvSpPr txBox="1"/>
            <p:nvPr/>
          </p:nvSpPr>
          <p:spPr bwMode="gray">
            <a:xfrm>
              <a:off x="9666566" y="5994923"/>
              <a:ext cx="1516644" cy="323165"/>
            </a:xfrm>
            <a:prstGeom prst="rect">
              <a:avLst/>
            </a:prstGeom>
            <a:noFill/>
          </p:spPr>
          <p:txBody>
            <a:bodyPr wrap="square" rtlCol="0">
              <a:spAutoFit/>
            </a:bodyPr>
            <a:lstStyle/>
            <a:p>
              <a:pPr algn="ctr" fontAlgn="ctr"/>
              <a:r>
                <a:rPr lang="en-US" sz="1500" dirty="0">
                  <a:latin typeface="Huawei Sans" panose="020C0503030203020204" pitchFamily="34" charset="0"/>
                </a:rPr>
                <a:t>Monitoring PC</a:t>
              </a:r>
              <a:endParaRPr lang="en-US" altLang="zh-CN" sz="1500" dirty="0">
                <a:latin typeface="Huawei Sans" panose="020C0503030203020204" pitchFamily="34" charset="0"/>
                <a:ea typeface="微软雅黑" pitchFamily="34" charset="-122"/>
                <a:cs typeface="Arial" pitchFamily="34" charset="0"/>
              </a:endParaRPr>
            </a:p>
          </p:txBody>
        </p:sp>
        <p:sp>
          <p:nvSpPr>
            <p:cNvPr id="31" name="TextBox 63"/>
            <p:cNvSpPr txBox="1"/>
            <p:nvPr/>
          </p:nvSpPr>
          <p:spPr bwMode="gray">
            <a:xfrm>
              <a:off x="6326946" y="5418859"/>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GE0/0/2</a:t>
              </a:r>
              <a:endParaRPr lang="en-US" altLang="zh-CN" sz="1500" dirty="0">
                <a:latin typeface="Huawei Sans" panose="020C0503030203020204" pitchFamily="34" charset="0"/>
                <a:cs typeface="Arial" pitchFamily="34" charset="0"/>
              </a:endParaRPr>
            </a:p>
          </p:txBody>
        </p:sp>
        <p:sp>
          <p:nvSpPr>
            <p:cNvPr id="32" name="TextBox 64"/>
            <p:cNvSpPr txBox="1"/>
            <p:nvPr/>
          </p:nvSpPr>
          <p:spPr bwMode="gray">
            <a:xfrm>
              <a:off x="8257637" y="5418859"/>
              <a:ext cx="1224136" cy="323165"/>
            </a:xfrm>
            <a:prstGeom prst="rect">
              <a:avLst/>
            </a:prstGeom>
            <a:noFill/>
          </p:spPr>
          <p:txBody>
            <a:bodyPr wrap="square" rtlCol="0">
              <a:spAutoFit/>
            </a:bodyPr>
            <a:lstStyle/>
            <a:p>
              <a:pPr algn="ctr" fontAlgn="ctr"/>
              <a:r>
                <a:rPr lang="en-US" sz="1500" dirty="0">
                  <a:latin typeface="Huawei Sans" panose="020C0503030203020204" pitchFamily="34" charset="0"/>
                </a:rPr>
                <a:t>GE0/0/3</a:t>
              </a:r>
              <a:endParaRPr lang="en-US" altLang="zh-CN" sz="1500" dirty="0">
                <a:latin typeface="Huawei Sans" panose="020C0503030203020204" pitchFamily="34" charset="0"/>
                <a:cs typeface="Arial" pitchFamily="34" charset="0"/>
              </a:endParaRPr>
            </a:p>
          </p:txBody>
        </p:sp>
        <p:pic>
          <p:nvPicPr>
            <p:cNvPr id="60" name="图片 59" descr="PC.png"/>
            <p:cNvPicPr>
              <a:picLocks noChangeAspect="1"/>
            </p:cNvPicPr>
            <p:nvPr/>
          </p:nvPicPr>
          <p:blipFill>
            <a:blip r:embed="rId3" cstate="print"/>
            <a:stretch>
              <a:fillRect/>
            </a:stretch>
          </p:blipFill>
          <p:spPr bwMode="gray">
            <a:xfrm>
              <a:off x="9209266" y="5949505"/>
              <a:ext cx="539063" cy="414000"/>
            </a:xfrm>
            <a:prstGeom prst="rect">
              <a:avLst/>
            </a:prstGeom>
          </p:spPr>
        </p:pic>
        <p:sp>
          <p:nvSpPr>
            <p:cNvPr id="63" name="Oval 41"/>
            <p:cNvSpPr>
              <a:spLocks noChangeAspect="1"/>
            </p:cNvSpPr>
            <p:nvPr/>
          </p:nvSpPr>
          <p:spPr bwMode="gray">
            <a:xfrm>
              <a:off x="7345672" y="5213978"/>
              <a:ext cx="265745" cy="265745"/>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8"/>
            <p:cNvCxnSpPr/>
            <p:nvPr/>
          </p:nvCxnSpPr>
          <p:spPr bwMode="gray">
            <a:xfrm flipV="1">
              <a:off x="7413691" y="4986811"/>
              <a:ext cx="0" cy="648072"/>
            </a:xfrm>
            <a:prstGeom prst="straightConnector1">
              <a:avLst/>
            </a:prstGeom>
            <a:ln w="38100">
              <a:prstDash val="sysDash"/>
              <a:tailEnd type="triangl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 name="直接箭头连接符 9"/>
            <p:cNvCxnSpPr/>
            <p:nvPr/>
          </p:nvCxnSpPr>
          <p:spPr bwMode="gray">
            <a:xfrm flipV="1">
              <a:off x="7544455" y="4986811"/>
              <a:ext cx="0" cy="648072"/>
            </a:xfrm>
            <a:prstGeom prst="straightConnector1">
              <a:avLst/>
            </a:prstGeom>
            <a:ln w="38100">
              <a:prstDash val="sysDash"/>
              <a:headEnd type="triangle"/>
              <a:tailEnd type="non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4" name="Oval 41"/>
            <p:cNvSpPr>
              <a:spLocks noChangeAspect="1"/>
            </p:cNvSpPr>
            <p:nvPr/>
          </p:nvSpPr>
          <p:spPr bwMode="gray">
            <a:xfrm>
              <a:off x="9358416" y="5232663"/>
              <a:ext cx="265745" cy="265745"/>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58"/>
            <p:cNvSpPr txBox="1"/>
            <p:nvPr/>
          </p:nvSpPr>
          <p:spPr bwMode="gray">
            <a:xfrm>
              <a:off x="7752953" y="4451199"/>
              <a:ext cx="1534049" cy="323165"/>
            </a:xfrm>
            <a:prstGeom prst="rect">
              <a:avLst/>
            </a:prstGeom>
            <a:noFill/>
          </p:spPr>
          <p:txBody>
            <a:bodyPr wrap="square" rtlCol="0">
              <a:spAutoFit/>
            </a:bodyPr>
            <a:lstStyle/>
            <a:p>
              <a:pPr algn="ctr" fontAlgn="ctr"/>
              <a:r>
                <a:rPr lang="en-US" sz="1500" dirty="0">
                  <a:solidFill>
                    <a:srgbClr val="EC7061"/>
                  </a:solidFill>
                  <a:latin typeface="Huawei Sans" panose="020C0503030203020204" pitchFamily="34" charset="0"/>
                </a:rPr>
                <a:t>Port mirroring</a:t>
              </a:r>
              <a:endParaRPr lang="en-US" altLang="zh-CN" sz="1500" dirty="0">
                <a:solidFill>
                  <a:srgbClr val="EC7061"/>
                </a:solidFill>
                <a:latin typeface="Huawei Sans" panose="020C0503030203020204" pitchFamily="34" charset="0"/>
                <a:ea typeface="微软雅黑" pitchFamily="34" charset="-122"/>
                <a:cs typeface="Arial" pitchFamily="34" charset="0"/>
              </a:endParaRPr>
            </a:p>
          </p:txBody>
        </p:sp>
        <p:sp>
          <p:nvSpPr>
            <p:cNvPr id="68" name="任意多边形 67"/>
            <p:cNvSpPr/>
            <p:nvPr/>
          </p:nvSpPr>
          <p:spPr bwMode="gray">
            <a:xfrm>
              <a:off x="8428326" y="4050808"/>
              <a:ext cx="1066700" cy="1030297"/>
            </a:xfrm>
            <a:custGeom>
              <a:avLst/>
              <a:gdLst>
                <a:gd name="connsiteX0" fmla="*/ 0 w 2517913"/>
                <a:gd name="connsiteY0" fmla="*/ 664817 h 664817"/>
                <a:gd name="connsiteX1" fmla="*/ 1086679 w 2517913"/>
                <a:gd name="connsiteY1" fmla="*/ 15461 h 664817"/>
                <a:gd name="connsiteX2" fmla="*/ 2517913 w 2517913"/>
                <a:gd name="connsiteY2" fmla="*/ 572052 h 664817"/>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68536 h 668536"/>
                <a:gd name="connsiteX1" fmla="*/ 1086679 w 2517913"/>
                <a:gd name="connsiteY1" fmla="*/ 19180 h 668536"/>
                <a:gd name="connsiteX2" fmla="*/ 2517913 w 2517913"/>
                <a:gd name="connsiteY2" fmla="*/ 575771 h 668536"/>
                <a:gd name="connsiteX0" fmla="*/ 0 w 2517913"/>
                <a:gd name="connsiteY0" fmla="*/ 615527 h 615527"/>
                <a:gd name="connsiteX1" fmla="*/ 1205948 w 2517913"/>
                <a:gd name="connsiteY1" fmla="*/ 19180 h 615527"/>
                <a:gd name="connsiteX2" fmla="*/ 2517913 w 2517913"/>
                <a:gd name="connsiteY2" fmla="*/ 522762 h 615527"/>
                <a:gd name="connsiteX0" fmla="*/ 0 w 2517913"/>
                <a:gd name="connsiteY0" fmla="*/ 616856 h 616856"/>
                <a:gd name="connsiteX1" fmla="*/ 1205948 w 2517913"/>
                <a:gd name="connsiteY1" fmla="*/ 20509 h 616856"/>
                <a:gd name="connsiteX2" fmla="*/ 2517913 w 2517913"/>
                <a:gd name="connsiteY2" fmla="*/ 524091 h 616856"/>
                <a:gd name="connsiteX0" fmla="*/ 0 w 2517913"/>
                <a:gd name="connsiteY0" fmla="*/ 638245 h 638245"/>
                <a:gd name="connsiteX1" fmla="*/ 1205948 w 2517913"/>
                <a:gd name="connsiteY1" fmla="*/ 41898 h 638245"/>
                <a:gd name="connsiteX2" fmla="*/ 2517913 w 2517913"/>
                <a:gd name="connsiteY2" fmla="*/ 545480 h 638245"/>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00787 h 700787"/>
                <a:gd name="connsiteX1" fmla="*/ 1482486 w 2517913"/>
                <a:gd name="connsiteY1" fmla="*/ 41898 h 700787"/>
                <a:gd name="connsiteX2" fmla="*/ 2517913 w 2517913"/>
                <a:gd name="connsiteY2" fmla="*/ 608022 h 700787"/>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731010 h 731010"/>
                <a:gd name="connsiteX1" fmla="*/ 1482486 w 2517913"/>
                <a:gd name="connsiteY1" fmla="*/ 72121 h 731010"/>
                <a:gd name="connsiteX2" fmla="*/ 2517913 w 2517913"/>
                <a:gd name="connsiteY2" fmla="*/ 638245 h 731010"/>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662721 h 662721"/>
                <a:gd name="connsiteX1" fmla="*/ 1482486 w 2517913"/>
                <a:gd name="connsiteY1" fmla="*/ 3832 h 662721"/>
                <a:gd name="connsiteX2" fmla="*/ 2517913 w 2517913"/>
                <a:gd name="connsiteY2" fmla="*/ 569956 h 662721"/>
                <a:gd name="connsiteX0" fmla="*/ 0 w 2517913"/>
                <a:gd name="connsiteY0" fmla="*/ 734729 h 734729"/>
                <a:gd name="connsiteX1" fmla="*/ 1482486 w 2517913"/>
                <a:gd name="connsiteY1" fmla="*/ 3832 h 734729"/>
                <a:gd name="connsiteX2" fmla="*/ 2517913 w 2517913"/>
                <a:gd name="connsiteY2" fmla="*/ 641964 h 734729"/>
                <a:gd name="connsiteX0" fmla="*/ 0 w 2517913"/>
                <a:gd name="connsiteY0" fmla="*/ 662721 h 662721"/>
                <a:gd name="connsiteX1" fmla="*/ 1410478 w 2517913"/>
                <a:gd name="connsiteY1" fmla="*/ 3832 h 662721"/>
                <a:gd name="connsiteX2" fmla="*/ 2517913 w 2517913"/>
                <a:gd name="connsiteY2" fmla="*/ 569956 h 662721"/>
                <a:gd name="connsiteX0" fmla="*/ 0 w 2496954"/>
                <a:gd name="connsiteY0" fmla="*/ 658904 h 658904"/>
                <a:gd name="connsiteX1" fmla="*/ 1410478 w 2496954"/>
                <a:gd name="connsiteY1" fmla="*/ 15 h 658904"/>
                <a:gd name="connsiteX2" fmla="*/ 2496954 w 2496954"/>
                <a:gd name="connsiteY2" fmla="*/ 658816 h 658904"/>
                <a:gd name="connsiteX0" fmla="*/ 0 w 2553073"/>
                <a:gd name="connsiteY0" fmla="*/ 720184 h 720184"/>
                <a:gd name="connsiteX1" fmla="*/ 2136914 w 2553073"/>
                <a:gd name="connsiteY1" fmla="*/ 15 h 720184"/>
                <a:gd name="connsiteX2" fmla="*/ 2496954 w 2553073"/>
                <a:gd name="connsiteY2" fmla="*/ 720096 h 720184"/>
                <a:gd name="connsiteX0" fmla="*/ 0 w 2553073"/>
                <a:gd name="connsiteY0" fmla="*/ 720184 h 720184"/>
                <a:gd name="connsiteX1" fmla="*/ 2136914 w 2553073"/>
                <a:gd name="connsiteY1" fmla="*/ 15 h 720184"/>
                <a:gd name="connsiteX2" fmla="*/ 2496954 w 2553073"/>
                <a:gd name="connsiteY2" fmla="*/ 720096 h 720184"/>
                <a:gd name="connsiteX0" fmla="*/ 0 w 2569275"/>
                <a:gd name="connsiteY0" fmla="*/ 720169 h 720169"/>
                <a:gd name="connsiteX1" fmla="*/ 2136914 w 2569275"/>
                <a:gd name="connsiteY1" fmla="*/ 0 h 720169"/>
                <a:gd name="connsiteX2" fmla="*/ 2496954 w 2569275"/>
                <a:gd name="connsiteY2" fmla="*/ 720081 h 720169"/>
                <a:gd name="connsiteX0" fmla="*/ 0 w 2569275"/>
                <a:gd name="connsiteY0" fmla="*/ 720169 h 720169"/>
                <a:gd name="connsiteX1" fmla="*/ 2136914 w 2569275"/>
                <a:gd name="connsiteY1" fmla="*/ 0 h 720169"/>
                <a:gd name="connsiteX2" fmla="*/ 2496954 w 2569275"/>
                <a:gd name="connsiteY2" fmla="*/ 720081 h 720169"/>
                <a:gd name="connsiteX0" fmla="*/ 0 w 2569275"/>
                <a:gd name="connsiteY0" fmla="*/ 962822 h 962822"/>
                <a:gd name="connsiteX1" fmla="*/ 2136914 w 2569275"/>
                <a:gd name="connsiteY1" fmla="*/ 242653 h 962822"/>
                <a:gd name="connsiteX2" fmla="*/ 2496954 w 2569275"/>
                <a:gd name="connsiteY2" fmla="*/ 962734 h 962822"/>
                <a:gd name="connsiteX0" fmla="*/ 0 w 2580287"/>
                <a:gd name="connsiteY0" fmla="*/ 316948 h 1685101"/>
                <a:gd name="connsiteX1" fmla="*/ 2160240 w 2580287"/>
                <a:gd name="connsiteY1" fmla="*/ 965020 h 1685101"/>
                <a:gd name="connsiteX2" fmla="*/ 2520280 w 2580287"/>
                <a:gd name="connsiteY2" fmla="*/ 1685101 h 1685101"/>
                <a:gd name="connsiteX0" fmla="*/ 0 w 2580287"/>
                <a:gd name="connsiteY0" fmla="*/ 0 h 1368153"/>
                <a:gd name="connsiteX1" fmla="*/ 2160240 w 2580287"/>
                <a:gd name="connsiteY1" fmla="*/ 648072 h 1368153"/>
                <a:gd name="connsiteX2" fmla="*/ 2520280 w 2580287"/>
                <a:gd name="connsiteY2" fmla="*/ 1368153 h 1368153"/>
                <a:gd name="connsiteX0" fmla="*/ 0 w 1080120"/>
                <a:gd name="connsiteY0" fmla="*/ 1 h 864097"/>
                <a:gd name="connsiteX1" fmla="*/ 720080 w 1080120"/>
                <a:gd name="connsiteY1" fmla="*/ 144016 h 864097"/>
                <a:gd name="connsiteX2" fmla="*/ 1080120 w 1080120"/>
                <a:gd name="connsiteY2" fmla="*/ 864097 h 864097"/>
                <a:gd name="connsiteX0" fmla="*/ 0 w 1080120"/>
                <a:gd name="connsiteY0" fmla="*/ 1 h 864097"/>
                <a:gd name="connsiteX1" fmla="*/ 720080 w 1080120"/>
                <a:gd name="connsiteY1" fmla="*/ 144016 h 864097"/>
                <a:gd name="connsiteX2" fmla="*/ 1080120 w 1080120"/>
                <a:gd name="connsiteY2" fmla="*/ 864097 h 864097"/>
                <a:gd name="connsiteX0" fmla="*/ 0 w 1080120"/>
                <a:gd name="connsiteY0" fmla="*/ 0 h 864096"/>
                <a:gd name="connsiteX1" fmla="*/ 864096 w 1080120"/>
                <a:gd name="connsiteY1" fmla="*/ 288032 h 864096"/>
                <a:gd name="connsiteX2" fmla="*/ 1080120 w 1080120"/>
                <a:gd name="connsiteY2" fmla="*/ 864096 h 864096"/>
                <a:gd name="connsiteX0" fmla="*/ 0 w 1119928"/>
                <a:gd name="connsiteY0" fmla="*/ 0 h 864096"/>
                <a:gd name="connsiteX1" fmla="*/ 864096 w 1119928"/>
                <a:gd name="connsiteY1" fmla="*/ 288032 h 864096"/>
                <a:gd name="connsiteX2" fmla="*/ 1080120 w 1119928"/>
                <a:gd name="connsiteY2" fmla="*/ 864096 h 864096"/>
                <a:gd name="connsiteX0" fmla="*/ 0 w 1119928"/>
                <a:gd name="connsiteY0" fmla="*/ 0 h 864096"/>
                <a:gd name="connsiteX1" fmla="*/ 864096 w 1119928"/>
                <a:gd name="connsiteY1" fmla="*/ 288032 h 864096"/>
                <a:gd name="connsiteX2" fmla="*/ 1080120 w 1119928"/>
                <a:gd name="connsiteY2" fmla="*/ 864096 h 864096"/>
                <a:gd name="connsiteX0" fmla="*/ 0 w 1119928"/>
                <a:gd name="connsiteY0" fmla="*/ 0 h 864096"/>
                <a:gd name="connsiteX1" fmla="*/ 864096 w 1119928"/>
                <a:gd name="connsiteY1" fmla="*/ 288032 h 864096"/>
                <a:gd name="connsiteX2" fmla="*/ 1080120 w 1119928"/>
                <a:gd name="connsiteY2" fmla="*/ 864096 h 864096"/>
                <a:gd name="connsiteX0" fmla="*/ 0 w 1080120"/>
                <a:gd name="connsiteY0" fmla="*/ 0 h 864096"/>
                <a:gd name="connsiteX1" fmla="*/ 864096 w 1080120"/>
                <a:gd name="connsiteY1" fmla="*/ 288032 h 864096"/>
                <a:gd name="connsiteX2" fmla="*/ 1080120 w 1080120"/>
                <a:gd name="connsiteY2" fmla="*/ 864096 h 864096"/>
                <a:gd name="connsiteX0" fmla="*/ 0 w 1080120"/>
                <a:gd name="connsiteY0" fmla="*/ 0 h 864096"/>
                <a:gd name="connsiteX1" fmla="*/ 864096 w 1080120"/>
                <a:gd name="connsiteY1" fmla="*/ 288032 h 864096"/>
                <a:gd name="connsiteX2" fmla="*/ 1080120 w 1080120"/>
                <a:gd name="connsiteY2" fmla="*/ 864096 h 864096"/>
                <a:gd name="connsiteX0" fmla="*/ 0 w 1080120"/>
                <a:gd name="connsiteY0" fmla="*/ 0 h 864096"/>
                <a:gd name="connsiteX1" fmla="*/ 864096 w 1080120"/>
                <a:gd name="connsiteY1" fmla="*/ 288032 h 864096"/>
                <a:gd name="connsiteX2" fmla="*/ 1080120 w 1080120"/>
                <a:gd name="connsiteY2" fmla="*/ 864096 h 864096"/>
              </a:gdLst>
              <a:ahLst/>
              <a:cxnLst>
                <a:cxn ang="0">
                  <a:pos x="connsiteX0" y="connsiteY0"/>
                </a:cxn>
                <a:cxn ang="0">
                  <a:pos x="connsiteX1" y="connsiteY1"/>
                </a:cxn>
                <a:cxn ang="0">
                  <a:pos x="connsiteX2" y="connsiteY2"/>
                </a:cxn>
              </a:cxnLst>
              <a:rect l="l" t="t" r="r" b="b"/>
              <a:pathLst>
                <a:path w="1080120" h="864096">
                  <a:moveTo>
                    <a:pt x="0" y="0"/>
                  </a:moveTo>
                  <a:cubicBezTo>
                    <a:pt x="517104" y="37016"/>
                    <a:pt x="760874" y="166076"/>
                    <a:pt x="864096" y="288032"/>
                  </a:cubicBezTo>
                  <a:cubicBezTo>
                    <a:pt x="967318" y="409988"/>
                    <a:pt x="1036335" y="503272"/>
                    <a:pt x="1080120" y="864096"/>
                  </a:cubicBezTo>
                </a:path>
              </a:pathLst>
            </a:custGeom>
            <a:ln w="25400">
              <a:solidFill>
                <a:srgbClr val="EC7061"/>
              </a:solidFill>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9" name="Oval 41"/>
            <p:cNvSpPr>
              <a:spLocks noChangeAspect="1"/>
            </p:cNvSpPr>
            <p:nvPr/>
          </p:nvSpPr>
          <p:spPr bwMode="gray">
            <a:xfrm>
              <a:off x="8205795" y="3888165"/>
              <a:ext cx="265745" cy="265745"/>
            </a:xfrm>
            <a:prstGeom prst="ellipse">
              <a:avLst/>
            </a:prstGeom>
            <a:solidFill>
              <a:schemeClr val="accent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8"/>
            <p:cNvCxnSpPr/>
            <p:nvPr/>
          </p:nvCxnSpPr>
          <p:spPr bwMode="gray">
            <a:xfrm flipV="1">
              <a:off x="8273814" y="3660998"/>
              <a:ext cx="0" cy="648072"/>
            </a:xfrm>
            <a:prstGeom prst="straightConnector1">
              <a:avLst/>
            </a:prstGeom>
            <a:ln w="38100">
              <a:prstDash val="sysDash"/>
              <a:tailEnd type="triangl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9"/>
            <p:cNvCxnSpPr/>
            <p:nvPr/>
          </p:nvCxnSpPr>
          <p:spPr bwMode="gray">
            <a:xfrm flipV="1">
              <a:off x="8404578" y="3660998"/>
              <a:ext cx="0" cy="648072"/>
            </a:xfrm>
            <a:prstGeom prst="straightConnector1">
              <a:avLst/>
            </a:prstGeom>
            <a:ln w="38100">
              <a:prstDash val="sysDash"/>
              <a:headEnd type="triangle"/>
              <a:tailEnd type="non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088710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Development History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Functions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Categories of Network Management Protocols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a:solidFill>
                  <a:srgbClr val="151515"/>
                </a:solidFill>
                <a:latin typeface="Huawei Sans" panose="020C0503030203020204" pitchFamily="34" charset="0"/>
              </a:rPr>
              <a:t>Application Scenarios of Network Management</a:t>
            </a:r>
          </a:p>
        </p:txBody>
      </p:sp>
    </p:spTree>
    <p:extLst>
      <p:ext uri="{BB962C8B-B14F-4D97-AF65-F5344CB8AC3E}">
        <p14:creationId xmlns:p14="http://schemas.microsoft.com/office/powerpoint/2010/main" val="2330432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dirty="0">
                <a:latin typeface="Huawei Sans" panose="020C0503030203020204" pitchFamily="34" charset="0"/>
              </a:rPr>
              <a:t>Typical Application Scenarios of Network Management</a:t>
            </a:r>
            <a:endParaRPr lang="en-US" altLang="zh-CN" dirty="0">
              <a:latin typeface="Huawei Sans" panose="020C0503030203020204" pitchFamily="34" charset="0"/>
              <a:sym typeface="Huawei Sans" panose="020C0503030203020204" pitchFamily="34" charset="0"/>
            </a:endParaRPr>
          </a:p>
        </p:txBody>
      </p:sp>
      <p:grpSp>
        <p:nvGrpSpPr>
          <p:cNvPr id="3" name="组合 2"/>
          <p:cNvGrpSpPr/>
          <p:nvPr/>
        </p:nvGrpSpPr>
        <p:grpSpPr bwMode="gray">
          <a:xfrm>
            <a:off x="1343999" y="2101888"/>
            <a:ext cx="1140164" cy="513888"/>
            <a:chOff x="1343999" y="2335360"/>
            <a:chExt cx="1140164" cy="513888"/>
          </a:xfrm>
        </p:grpSpPr>
        <p:sp>
          <p:nvSpPr>
            <p:cNvPr id="642" name="矩形 641"/>
            <p:cNvSpPr/>
            <p:nvPr/>
          </p:nvSpPr>
          <p:spPr bwMode="gray">
            <a:xfrm>
              <a:off x="1343999" y="2335360"/>
              <a:ext cx="1140164" cy="51388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323" name="文本框 322"/>
            <p:cNvSpPr txBox="1"/>
            <p:nvPr/>
          </p:nvSpPr>
          <p:spPr bwMode="gray">
            <a:xfrm>
              <a:off x="1426608" y="2423027"/>
              <a:ext cx="974947" cy="338554"/>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OSS</a:t>
              </a:r>
            </a:p>
          </p:txBody>
        </p:sp>
      </p:grpSp>
      <p:cxnSp>
        <p:nvCxnSpPr>
          <p:cNvPr id="644" name="直接箭头连接符 643"/>
          <p:cNvCxnSpPr>
            <a:stCxn id="642" idx="2"/>
            <a:endCxn id="326" idx="0"/>
          </p:cNvCxnSpPr>
          <p:nvPr/>
        </p:nvCxnSpPr>
        <p:spPr bwMode="gray">
          <a:xfrm flipH="1">
            <a:off x="1912116" y="2615776"/>
            <a:ext cx="0" cy="802508"/>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26" name="圆角矩形 75"/>
          <p:cNvSpPr/>
          <p:nvPr/>
        </p:nvSpPr>
        <p:spPr bwMode="gray">
          <a:xfrm>
            <a:off x="1330340" y="3418284"/>
            <a:ext cx="1163551" cy="1152000"/>
          </a:xfrm>
          <a:prstGeom prst="roundRect">
            <a:avLst>
              <a:gd name="adj" fmla="val 10604"/>
            </a:avLst>
          </a:prstGeom>
          <a:solidFill>
            <a:srgbClr val="F2F2F2"/>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double-wrench-tool-and-hammer-forming-a-cross_28483"/>
          <p:cNvSpPr>
            <a:spLocks noChangeAspect="1"/>
          </p:cNvSpPr>
          <p:nvPr/>
        </p:nvSpPr>
        <p:spPr bwMode="gray">
          <a:xfrm>
            <a:off x="1683830" y="3563353"/>
            <a:ext cx="479957" cy="457242"/>
          </a:xfrm>
          <a:custGeom>
            <a:avLst/>
            <a:gdLst>
              <a:gd name="connsiteX0" fmla="*/ 474392 w 604567"/>
              <a:gd name="connsiteY0" fmla="*/ 431437 h 575955"/>
              <a:gd name="connsiteX1" fmla="*/ 505564 w 604567"/>
              <a:gd name="connsiteY1" fmla="*/ 462558 h 575955"/>
              <a:gd name="connsiteX2" fmla="*/ 494189 w 604567"/>
              <a:gd name="connsiteY2" fmla="*/ 505144 h 575955"/>
              <a:gd name="connsiteX3" fmla="*/ 451532 w 604567"/>
              <a:gd name="connsiteY3" fmla="*/ 516609 h 575955"/>
              <a:gd name="connsiteX4" fmla="*/ 420250 w 604567"/>
              <a:gd name="connsiteY4" fmla="*/ 485379 h 575955"/>
              <a:gd name="connsiteX5" fmla="*/ 431735 w 604567"/>
              <a:gd name="connsiteY5" fmla="*/ 442793 h 575955"/>
              <a:gd name="connsiteX6" fmla="*/ 474716 w 604567"/>
              <a:gd name="connsiteY6" fmla="*/ 415167 h 575955"/>
              <a:gd name="connsiteX7" fmla="*/ 423315 w 604567"/>
              <a:gd name="connsiteY7" fmla="*/ 428930 h 575955"/>
              <a:gd name="connsiteX8" fmla="*/ 417737 w 604567"/>
              <a:gd name="connsiteY8" fmla="*/ 434392 h 575955"/>
              <a:gd name="connsiteX9" fmla="*/ 403958 w 604567"/>
              <a:gd name="connsiteY9" fmla="*/ 485730 h 575955"/>
              <a:gd name="connsiteX10" fmla="*/ 406036 w 604567"/>
              <a:gd name="connsiteY10" fmla="*/ 493267 h 575955"/>
              <a:gd name="connsiteX11" fmla="*/ 443657 w 604567"/>
              <a:gd name="connsiteY11" fmla="*/ 530843 h 575955"/>
              <a:gd name="connsiteX12" fmla="*/ 449125 w 604567"/>
              <a:gd name="connsiteY12" fmla="*/ 533136 h 575955"/>
              <a:gd name="connsiteX13" fmla="*/ 451203 w 604567"/>
              <a:gd name="connsiteY13" fmla="*/ 532918 h 575955"/>
              <a:gd name="connsiteX14" fmla="*/ 502603 w 604567"/>
              <a:gd name="connsiteY14" fmla="*/ 519155 h 575955"/>
              <a:gd name="connsiteX15" fmla="*/ 508072 w 604567"/>
              <a:gd name="connsiteY15" fmla="*/ 513584 h 575955"/>
              <a:gd name="connsiteX16" fmla="*/ 521851 w 604567"/>
              <a:gd name="connsiteY16" fmla="*/ 462246 h 575955"/>
              <a:gd name="connsiteX17" fmla="*/ 519883 w 604567"/>
              <a:gd name="connsiteY17" fmla="*/ 454709 h 575955"/>
              <a:gd name="connsiteX18" fmla="*/ 482262 w 604567"/>
              <a:gd name="connsiteY18" fmla="*/ 417133 h 575955"/>
              <a:gd name="connsiteX19" fmla="*/ 474716 w 604567"/>
              <a:gd name="connsiteY19" fmla="*/ 415167 h 575955"/>
              <a:gd name="connsiteX20" fmla="*/ 462905 w 604567"/>
              <a:gd name="connsiteY20" fmla="*/ 372021 h 575955"/>
              <a:gd name="connsiteX21" fmla="*/ 535084 w 604567"/>
              <a:gd name="connsiteY21" fmla="*/ 401950 h 575955"/>
              <a:gd name="connsiteX22" fmla="*/ 565050 w 604567"/>
              <a:gd name="connsiteY22" fmla="*/ 474043 h 575955"/>
              <a:gd name="connsiteX23" fmla="*/ 535084 w 604567"/>
              <a:gd name="connsiteY23" fmla="*/ 546135 h 575955"/>
              <a:gd name="connsiteX24" fmla="*/ 462905 w 604567"/>
              <a:gd name="connsiteY24" fmla="*/ 575955 h 575955"/>
              <a:gd name="connsiteX25" fmla="*/ 390725 w 604567"/>
              <a:gd name="connsiteY25" fmla="*/ 546135 h 575955"/>
              <a:gd name="connsiteX26" fmla="*/ 367540 w 604567"/>
              <a:gd name="connsiteY26" fmla="*/ 437778 h 575955"/>
              <a:gd name="connsiteX27" fmla="*/ 368196 w 604567"/>
              <a:gd name="connsiteY27" fmla="*/ 436358 h 575955"/>
              <a:gd name="connsiteX28" fmla="*/ 369180 w 604567"/>
              <a:gd name="connsiteY28" fmla="*/ 434064 h 575955"/>
              <a:gd name="connsiteX29" fmla="*/ 369836 w 604567"/>
              <a:gd name="connsiteY29" fmla="*/ 432535 h 575955"/>
              <a:gd name="connsiteX30" fmla="*/ 390725 w 604567"/>
              <a:gd name="connsiteY30" fmla="*/ 401950 h 575955"/>
              <a:gd name="connsiteX31" fmla="*/ 462905 w 604567"/>
              <a:gd name="connsiteY31" fmla="*/ 372021 h 575955"/>
              <a:gd name="connsiteX32" fmla="*/ 351799 w 604567"/>
              <a:gd name="connsiteY32" fmla="*/ 312323 h 575955"/>
              <a:gd name="connsiteX33" fmla="*/ 407125 w 604567"/>
              <a:gd name="connsiteY33" fmla="*/ 367564 h 575955"/>
              <a:gd name="connsiteX34" fmla="*/ 381102 w 604567"/>
              <a:gd name="connsiteY34" fmla="*/ 387215 h 575955"/>
              <a:gd name="connsiteX35" fmla="*/ 358141 w 604567"/>
              <a:gd name="connsiteY35" fmla="*/ 420076 h 575955"/>
              <a:gd name="connsiteX36" fmla="*/ 301065 w 604567"/>
              <a:gd name="connsiteY36" fmla="*/ 363088 h 575955"/>
              <a:gd name="connsiteX37" fmla="*/ 206657 w 604567"/>
              <a:gd name="connsiteY37" fmla="*/ 167381 h 575955"/>
              <a:gd name="connsiteX38" fmla="*/ 289774 w 604567"/>
              <a:gd name="connsiteY38" fmla="*/ 250367 h 575955"/>
              <a:gd name="connsiteX39" fmla="*/ 239029 w 604567"/>
              <a:gd name="connsiteY39" fmla="*/ 301032 h 575955"/>
              <a:gd name="connsiteX40" fmla="*/ 155912 w 604567"/>
              <a:gd name="connsiteY40" fmla="*/ 218155 h 575955"/>
              <a:gd name="connsiteX41" fmla="*/ 157771 w 604567"/>
              <a:gd name="connsiteY41" fmla="*/ 217173 h 575955"/>
              <a:gd name="connsiteX42" fmla="*/ 160943 w 604567"/>
              <a:gd name="connsiteY42" fmla="*/ 215425 h 575955"/>
              <a:gd name="connsiteX43" fmla="*/ 166630 w 604567"/>
              <a:gd name="connsiteY43" fmla="*/ 211931 h 575955"/>
              <a:gd name="connsiteX44" fmla="*/ 169801 w 604567"/>
              <a:gd name="connsiteY44" fmla="*/ 209857 h 575955"/>
              <a:gd name="connsiteX45" fmla="*/ 175379 w 604567"/>
              <a:gd name="connsiteY45" fmla="*/ 205707 h 575955"/>
              <a:gd name="connsiteX46" fmla="*/ 177894 w 604567"/>
              <a:gd name="connsiteY46" fmla="*/ 203633 h 575955"/>
              <a:gd name="connsiteX47" fmla="*/ 185331 w 604567"/>
              <a:gd name="connsiteY47" fmla="*/ 196863 h 575955"/>
              <a:gd name="connsiteX48" fmla="*/ 192549 w 604567"/>
              <a:gd name="connsiteY48" fmla="*/ 188892 h 575955"/>
              <a:gd name="connsiteX49" fmla="*/ 194518 w 604567"/>
              <a:gd name="connsiteY49" fmla="*/ 186380 h 575955"/>
              <a:gd name="connsiteX50" fmla="*/ 199220 w 604567"/>
              <a:gd name="connsiteY50" fmla="*/ 179938 h 575955"/>
              <a:gd name="connsiteX51" fmla="*/ 201079 w 604567"/>
              <a:gd name="connsiteY51" fmla="*/ 177208 h 575955"/>
              <a:gd name="connsiteX52" fmla="*/ 206001 w 604567"/>
              <a:gd name="connsiteY52" fmla="*/ 168691 h 575955"/>
              <a:gd name="connsiteX53" fmla="*/ 206548 w 604567"/>
              <a:gd name="connsiteY53" fmla="*/ 167709 h 575955"/>
              <a:gd name="connsiteX54" fmla="*/ 206657 w 604567"/>
              <a:gd name="connsiteY54" fmla="*/ 167381 h 575955"/>
              <a:gd name="connsiteX55" fmla="*/ 431761 w 604567"/>
              <a:gd name="connsiteY55" fmla="*/ 130828 h 575955"/>
              <a:gd name="connsiteX56" fmla="*/ 451448 w 604567"/>
              <a:gd name="connsiteY56" fmla="*/ 150485 h 575955"/>
              <a:gd name="connsiteX57" fmla="*/ 470916 w 604567"/>
              <a:gd name="connsiteY57" fmla="*/ 169924 h 575955"/>
              <a:gd name="connsiteX58" fmla="*/ 147175 w 604567"/>
              <a:gd name="connsiteY58" fmla="*/ 494045 h 575955"/>
              <a:gd name="connsiteX59" fmla="*/ 146847 w 604567"/>
              <a:gd name="connsiteY59" fmla="*/ 494373 h 575955"/>
              <a:gd name="connsiteX60" fmla="*/ 144222 w 604567"/>
              <a:gd name="connsiteY60" fmla="*/ 496994 h 575955"/>
              <a:gd name="connsiteX61" fmla="*/ 142581 w 604567"/>
              <a:gd name="connsiteY61" fmla="*/ 497868 h 575955"/>
              <a:gd name="connsiteX62" fmla="*/ 107363 w 604567"/>
              <a:gd name="connsiteY62" fmla="*/ 494264 h 575955"/>
              <a:gd name="connsiteX63" fmla="*/ 103645 w 604567"/>
              <a:gd name="connsiteY63" fmla="*/ 459209 h 575955"/>
              <a:gd name="connsiteX64" fmla="*/ 104520 w 604567"/>
              <a:gd name="connsiteY64" fmla="*/ 457571 h 575955"/>
              <a:gd name="connsiteX65" fmla="*/ 242219 w 604567"/>
              <a:gd name="connsiteY65" fmla="*/ 319972 h 575955"/>
              <a:gd name="connsiteX66" fmla="*/ 245063 w 604567"/>
              <a:gd name="connsiteY66" fmla="*/ 318225 h 575955"/>
              <a:gd name="connsiteX67" fmla="*/ 306858 w 604567"/>
              <a:gd name="connsiteY67" fmla="*/ 256414 h 575955"/>
              <a:gd name="connsiteX68" fmla="*/ 308608 w 604567"/>
              <a:gd name="connsiteY68" fmla="*/ 253684 h 575955"/>
              <a:gd name="connsiteX69" fmla="*/ 102108 w 604567"/>
              <a:gd name="connsiteY69" fmla="*/ 11784 h 575955"/>
              <a:gd name="connsiteX70" fmla="*/ 174277 w 604567"/>
              <a:gd name="connsiteY70" fmla="*/ 41599 h 575955"/>
              <a:gd name="connsiteX71" fmla="*/ 198224 w 604567"/>
              <a:gd name="connsiteY71" fmla="*/ 147646 h 575955"/>
              <a:gd name="connsiteX72" fmla="*/ 197568 w 604567"/>
              <a:gd name="connsiteY72" fmla="*/ 149175 h 575955"/>
              <a:gd name="connsiteX73" fmla="*/ 196802 w 604567"/>
              <a:gd name="connsiteY73" fmla="*/ 151032 h 575955"/>
              <a:gd name="connsiteX74" fmla="*/ 174277 w 604567"/>
              <a:gd name="connsiteY74" fmla="*/ 185871 h 575955"/>
              <a:gd name="connsiteX75" fmla="*/ 142785 w 604567"/>
              <a:gd name="connsiteY75" fmla="*/ 207168 h 575955"/>
              <a:gd name="connsiteX76" fmla="*/ 140926 w 604567"/>
              <a:gd name="connsiteY76" fmla="*/ 207932 h 575955"/>
              <a:gd name="connsiteX77" fmla="*/ 139505 w 604567"/>
              <a:gd name="connsiteY77" fmla="*/ 208478 h 575955"/>
              <a:gd name="connsiteX78" fmla="*/ 101890 w 604567"/>
              <a:gd name="connsiteY78" fmla="*/ 215577 h 575955"/>
              <a:gd name="connsiteX79" fmla="*/ 29940 w 604567"/>
              <a:gd name="connsiteY79" fmla="*/ 185762 h 575955"/>
              <a:gd name="connsiteX80" fmla="*/ 3697 w 604567"/>
              <a:gd name="connsiteY80" fmla="*/ 86595 h 575955"/>
              <a:gd name="connsiteX81" fmla="*/ 52903 w 604567"/>
              <a:gd name="connsiteY81" fmla="*/ 135851 h 575955"/>
              <a:gd name="connsiteX82" fmla="*/ 58917 w 604567"/>
              <a:gd name="connsiteY82" fmla="*/ 138035 h 575955"/>
              <a:gd name="connsiteX83" fmla="*/ 115995 w 604567"/>
              <a:gd name="connsiteY83" fmla="*/ 135086 h 575955"/>
              <a:gd name="connsiteX84" fmla="*/ 123431 w 604567"/>
              <a:gd name="connsiteY84" fmla="*/ 127660 h 575955"/>
              <a:gd name="connsiteX85" fmla="*/ 126493 w 604567"/>
              <a:gd name="connsiteY85" fmla="*/ 70650 h 575955"/>
              <a:gd name="connsiteX86" fmla="*/ 124196 w 604567"/>
              <a:gd name="connsiteY86" fmla="*/ 64643 h 575955"/>
              <a:gd name="connsiteX87" fmla="*/ 74881 w 604567"/>
              <a:gd name="connsiteY87" fmla="*/ 15388 h 575955"/>
              <a:gd name="connsiteX88" fmla="*/ 102108 w 604567"/>
              <a:gd name="connsiteY88" fmla="*/ 11784 h 575955"/>
              <a:gd name="connsiteX89" fmla="*/ 362839 w 604567"/>
              <a:gd name="connsiteY89" fmla="*/ 0 h 575955"/>
              <a:gd name="connsiteX90" fmla="*/ 381652 w 604567"/>
              <a:gd name="connsiteY90" fmla="*/ 3822 h 575955"/>
              <a:gd name="connsiteX91" fmla="*/ 525595 w 604567"/>
              <a:gd name="connsiteY91" fmla="*/ 125584 h 575955"/>
              <a:gd name="connsiteX92" fmla="*/ 604567 w 604567"/>
              <a:gd name="connsiteY92" fmla="*/ 321058 h 575955"/>
              <a:gd name="connsiteX93" fmla="*/ 600739 w 604567"/>
              <a:gd name="connsiteY93" fmla="*/ 322696 h 575955"/>
              <a:gd name="connsiteX94" fmla="*/ 488406 w 604567"/>
              <a:gd name="connsiteY94" fmla="*/ 165334 h 575955"/>
              <a:gd name="connsiteX95" fmla="*/ 487531 w 604567"/>
              <a:gd name="connsiteY95" fmla="*/ 164351 h 575955"/>
              <a:gd name="connsiteX96" fmla="*/ 437217 w 604567"/>
              <a:gd name="connsiteY96" fmla="*/ 114227 h 575955"/>
              <a:gd name="connsiteX97" fmla="*/ 435357 w 604567"/>
              <a:gd name="connsiteY97" fmla="*/ 112807 h 575955"/>
              <a:gd name="connsiteX98" fmla="*/ 361855 w 604567"/>
              <a:gd name="connsiteY98" fmla="*/ 74149 h 575955"/>
              <a:gd name="connsiteX99" fmla="*/ 346651 w 604567"/>
              <a:gd name="connsiteY99" fmla="*/ 52199 h 5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4567" h="575955">
                <a:moveTo>
                  <a:pt x="474392" y="431437"/>
                </a:moveTo>
                <a:lnTo>
                  <a:pt x="505564" y="462558"/>
                </a:lnTo>
                <a:lnTo>
                  <a:pt x="494189" y="505144"/>
                </a:lnTo>
                <a:lnTo>
                  <a:pt x="451532" y="516609"/>
                </a:lnTo>
                <a:lnTo>
                  <a:pt x="420250" y="485379"/>
                </a:lnTo>
                <a:lnTo>
                  <a:pt x="431735" y="442793"/>
                </a:lnTo>
                <a:close/>
                <a:moveTo>
                  <a:pt x="474716" y="415167"/>
                </a:moveTo>
                <a:lnTo>
                  <a:pt x="423315" y="428930"/>
                </a:lnTo>
                <a:cubicBezTo>
                  <a:pt x="420581" y="429586"/>
                  <a:pt x="418503" y="431770"/>
                  <a:pt x="417737" y="434392"/>
                </a:cubicBezTo>
                <a:lnTo>
                  <a:pt x="403958" y="485730"/>
                </a:lnTo>
                <a:cubicBezTo>
                  <a:pt x="403301" y="488461"/>
                  <a:pt x="404067" y="491301"/>
                  <a:pt x="406036" y="493267"/>
                </a:cubicBezTo>
                <a:lnTo>
                  <a:pt x="443657" y="530843"/>
                </a:lnTo>
                <a:cubicBezTo>
                  <a:pt x="445078" y="532372"/>
                  <a:pt x="447156" y="533136"/>
                  <a:pt x="449125" y="533136"/>
                </a:cubicBezTo>
                <a:cubicBezTo>
                  <a:pt x="449890" y="533136"/>
                  <a:pt x="450546" y="533136"/>
                  <a:pt x="451203" y="532918"/>
                </a:cubicBezTo>
                <a:lnTo>
                  <a:pt x="502603" y="519155"/>
                </a:lnTo>
                <a:cubicBezTo>
                  <a:pt x="505338" y="518390"/>
                  <a:pt x="507415" y="516315"/>
                  <a:pt x="508072" y="513584"/>
                </a:cubicBezTo>
                <a:lnTo>
                  <a:pt x="521851" y="462246"/>
                </a:lnTo>
                <a:cubicBezTo>
                  <a:pt x="522617" y="459624"/>
                  <a:pt x="521851" y="456675"/>
                  <a:pt x="519883" y="454709"/>
                </a:cubicBezTo>
                <a:lnTo>
                  <a:pt x="482262" y="417133"/>
                </a:lnTo>
                <a:cubicBezTo>
                  <a:pt x="480293" y="415167"/>
                  <a:pt x="477341" y="414403"/>
                  <a:pt x="474716" y="415167"/>
                </a:cubicBezTo>
                <a:close/>
                <a:moveTo>
                  <a:pt x="462905" y="372021"/>
                </a:moveTo>
                <a:cubicBezTo>
                  <a:pt x="490245" y="372021"/>
                  <a:pt x="515836" y="382616"/>
                  <a:pt x="535084" y="401950"/>
                </a:cubicBezTo>
                <a:cubicBezTo>
                  <a:pt x="554442" y="421175"/>
                  <a:pt x="565050" y="446844"/>
                  <a:pt x="565050" y="474043"/>
                </a:cubicBezTo>
                <a:cubicBezTo>
                  <a:pt x="565050" y="501241"/>
                  <a:pt x="554442" y="526910"/>
                  <a:pt x="535084" y="546135"/>
                </a:cubicBezTo>
                <a:cubicBezTo>
                  <a:pt x="515836" y="565360"/>
                  <a:pt x="490245" y="575955"/>
                  <a:pt x="462905" y="575955"/>
                </a:cubicBezTo>
                <a:cubicBezTo>
                  <a:pt x="435673" y="575955"/>
                  <a:pt x="410082" y="565360"/>
                  <a:pt x="390725" y="546135"/>
                </a:cubicBezTo>
                <a:cubicBezTo>
                  <a:pt x="362290" y="517735"/>
                  <a:pt x="353213" y="475353"/>
                  <a:pt x="367540" y="437778"/>
                </a:cubicBezTo>
                <a:cubicBezTo>
                  <a:pt x="367758" y="437341"/>
                  <a:pt x="367977" y="436904"/>
                  <a:pt x="368196" y="436358"/>
                </a:cubicBezTo>
                <a:cubicBezTo>
                  <a:pt x="368415" y="435593"/>
                  <a:pt x="368852" y="434829"/>
                  <a:pt x="369180" y="434064"/>
                </a:cubicBezTo>
                <a:lnTo>
                  <a:pt x="369836" y="432535"/>
                </a:lnTo>
                <a:cubicBezTo>
                  <a:pt x="374976" y="420956"/>
                  <a:pt x="381976" y="410689"/>
                  <a:pt x="390725" y="401950"/>
                </a:cubicBezTo>
                <a:cubicBezTo>
                  <a:pt x="410082" y="382616"/>
                  <a:pt x="435673" y="372021"/>
                  <a:pt x="462905" y="372021"/>
                </a:cubicBezTo>
                <a:close/>
                <a:moveTo>
                  <a:pt x="351799" y="312323"/>
                </a:moveTo>
                <a:lnTo>
                  <a:pt x="407125" y="367564"/>
                </a:lnTo>
                <a:cubicBezTo>
                  <a:pt x="397503" y="372914"/>
                  <a:pt x="388756" y="379464"/>
                  <a:pt x="381102" y="387215"/>
                </a:cubicBezTo>
                <a:cubicBezTo>
                  <a:pt x="371589" y="396604"/>
                  <a:pt x="363826" y="407740"/>
                  <a:pt x="358141" y="420076"/>
                </a:cubicBezTo>
                <a:lnTo>
                  <a:pt x="301065" y="363088"/>
                </a:lnTo>
                <a:close/>
                <a:moveTo>
                  <a:pt x="206657" y="167381"/>
                </a:moveTo>
                <a:lnTo>
                  <a:pt x="289774" y="250367"/>
                </a:lnTo>
                <a:lnTo>
                  <a:pt x="239029" y="301032"/>
                </a:lnTo>
                <a:lnTo>
                  <a:pt x="155912" y="218155"/>
                </a:lnTo>
                <a:cubicBezTo>
                  <a:pt x="156568" y="217828"/>
                  <a:pt x="157115" y="217500"/>
                  <a:pt x="157771" y="217173"/>
                </a:cubicBezTo>
                <a:cubicBezTo>
                  <a:pt x="158865" y="216627"/>
                  <a:pt x="159958" y="215971"/>
                  <a:pt x="160943" y="215425"/>
                </a:cubicBezTo>
                <a:cubicBezTo>
                  <a:pt x="162911" y="214224"/>
                  <a:pt x="164771" y="213132"/>
                  <a:pt x="166630" y="211931"/>
                </a:cubicBezTo>
                <a:cubicBezTo>
                  <a:pt x="167723" y="211276"/>
                  <a:pt x="168708" y="210512"/>
                  <a:pt x="169801" y="209857"/>
                </a:cubicBezTo>
                <a:cubicBezTo>
                  <a:pt x="171660" y="208546"/>
                  <a:pt x="173520" y="207127"/>
                  <a:pt x="175379" y="205707"/>
                </a:cubicBezTo>
                <a:cubicBezTo>
                  <a:pt x="176144" y="204943"/>
                  <a:pt x="177019" y="204397"/>
                  <a:pt x="177894" y="203633"/>
                </a:cubicBezTo>
                <a:cubicBezTo>
                  <a:pt x="180410" y="201449"/>
                  <a:pt x="182925" y="199265"/>
                  <a:pt x="185331" y="196863"/>
                </a:cubicBezTo>
                <a:cubicBezTo>
                  <a:pt x="187956" y="194351"/>
                  <a:pt x="190252" y="191622"/>
                  <a:pt x="192549" y="188892"/>
                </a:cubicBezTo>
                <a:cubicBezTo>
                  <a:pt x="193315" y="188018"/>
                  <a:pt x="193861" y="187145"/>
                  <a:pt x="194518" y="186380"/>
                </a:cubicBezTo>
                <a:cubicBezTo>
                  <a:pt x="196158" y="184306"/>
                  <a:pt x="197689" y="182122"/>
                  <a:pt x="199220" y="179938"/>
                </a:cubicBezTo>
                <a:cubicBezTo>
                  <a:pt x="199876" y="178955"/>
                  <a:pt x="200423" y="178082"/>
                  <a:pt x="201079" y="177208"/>
                </a:cubicBezTo>
                <a:cubicBezTo>
                  <a:pt x="202829" y="174478"/>
                  <a:pt x="204470" y="171639"/>
                  <a:pt x="206001" y="168691"/>
                </a:cubicBezTo>
                <a:cubicBezTo>
                  <a:pt x="206110" y="168364"/>
                  <a:pt x="206329" y="168036"/>
                  <a:pt x="206548" y="167709"/>
                </a:cubicBezTo>
                <a:cubicBezTo>
                  <a:pt x="206548" y="167599"/>
                  <a:pt x="206657" y="167490"/>
                  <a:pt x="206657" y="167381"/>
                </a:cubicBezTo>
                <a:close/>
                <a:moveTo>
                  <a:pt x="431761" y="130828"/>
                </a:moveTo>
                <a:lnTo>
                  <a:pt x="451448" y="150485"/>
                </a:lnTo>
                <a:lnTo>
                  <a:pt x="470916" y="169924"/>
                </a:lnTo>
                <a:cubicBezTo>
                  <a:pt x="335185" y="305884"/>
                  <a:pt x="151003" y="490332"/>
                  <a:pt x="147175" y="494045"/>
                </a:cubicBezTo>
                <a:cubicBezTo>
                  <a:pt x="147065" y="494155"/>
                  <a:pt x="146956" y="494264"/>
                  <a:pt x="146847" y="494373"/>
                </a:cubicBezTo>
                <a:lnTo>
                  <a:pt x="144222" y="496994"/>
                </a:lnTo>
                <a:cubicBezTo>
                  <a:pt x="143675" y="497212"/>
                  <a:pt x="143128" y="497540"/>
                  <a:pt x="142581" y="497868"/>
                </a:cubicBezTo>
                <a:cubicBezTo>
                  <a:pt x="131753" y="504966"/>
                  <a:pt x="116550" y="503437"/>
                  <a:pt x="107363" y="494264"/>
                </a:cubicBezTo>
                <a:cubicBezTo>
                  <a:pt x="97957" y="484872"/>
                  <a:pt x="96426" y="470129"/>
                  <a:pt x="103645" y="459209"/>
                </a:cubicBezTo>
                <a:cubicBezTo>
                  <a:pt x="103973" y="458663"/>
                  <a:pt x="104301" y="458117"/>
                  <a:pt x="104520" y="457571"/>
                </a:cubicBezTo>
                <a:lnTo>
                  <a:pt x="242219" y="319972"/>
                </a:lnTo>
                <a:cubicBezTo>
                  <a:pt x="243313" y="319535"/>
                  <a:pt x="244188" y="318989"/>
                  <a:pt x="245063" y="318225"/>
                </a:cubicBezTo>
                <a:lnTo>
                  <a:pt x="306858" y="256414"/>
                </a:lnTo>
                <a:cubicBezTo>
                  <a:pt x="307733" y="255650"/>
                  <a:pt x="308280" y="254667"/>
                  <a:pt x="308608" y="253684"/>
                </a:cubicBezTo>
                <a:close/>
                <a:moveTo>
                  <a:pt x="102108" y="11784"/>
                </a:moveTo>
                <a:cubicBezTo>
                  <a:pt x="129336" y="11784"/>
                  <a:pt x="155032" y="22378"/>
                  <a:pt x="174277" y="41599"/>
                </a:cubicBezTo>
                <a:cubicBezTo>
                  <a:pt x="201832" y="69121"/>
                  <a:pt x="211236" y="110841"/>
                  <a:pt x="198224" y="147646"/>
                </a:cubicBezTo>
                <a:cubicBezTo>
                  <a:pt x="198114" y="148192"/>
                  <a:pt x="197786" y="148629"/>
                  <a:pt x="197568" y="149175"/>
                </a:cubicBezTo>
                <a:cubicBezTo>
                  <a:pt x="197349" y="149830"/>
                  <a:pt x="197130" y="150376"/>
                  <a:pt x="196802" y="151032"/>
                </a:cubicBezTo>
                <a:cubicBezTo>
                  <a:pt x="191663" y="164356"/>
                  <a:pt x="184009" y="176151"/>
                  <a:pt x="174277" y="185871"/>
                </a:cubicBezTo>
                <a:cubicBezTo>
                  <a:pt x="165311" y="194826"/>
                  <a:pt x="154704" y="201925"/>
                  <a:pt x="142785" y="207168"/>
                </a:cubicBezTo>
                <a:cubicBezTo>
                  <a:pt x="142129" y="207386"/>
                  <a:pt x="141473" y="207714"/>
                  <a:pt x="140926" y="207932"/>
                </a:cubicBezTo>
                <a:lnTo>
                  <a:pt x="139505" y="208478"/>
                </a:lnTo>
                <a:cubicBezTo>
                  <a:pt x="127477" y="213174"/>
                  <a:pt x="114793" y="215577"/>
                  <a:pt x="101890" y="215577"/>
                </a:cubicBezTo>
                <a:cubicBezTo>
                  <a:pt x="74663" y="215577"/>
                  <a:pt x="49076" y="204983"/>
                  <a:pt x="29940" y="185762"/>
                </a:cubicBezTo>
                <a:cubicBezTo>
                  <a:pt x="3697" y="159550"/>
                  <a:pt x="-6035" y="121762"/>
                  <a:pt x="3697" y="86595"/>
                </a:cubicBezTo>
                <a:lnTo>
                  <a:pt x="52903" y="135851"/>
                </a:lnTo>
                <a:cubicBezTo>
                  <a:pt x="54543" y="137380"/>
                  <a:pt x="56620" y="138254"/>
                  <a:pt x="58917" y="138035"/>
                </a:cubicBezTo>
                <a:lnTo>
                  <a:pt x="115995" y="135086"/>
                </a:lnTo>
                <a:cubicBezTo>
                  <a:pt x="120041" y="134868"/>
                  <a:pt x="123212" y="131592"/>
                  <a:pt x="123431" y="127660"/>
                </a:cubicBezTo>
                <a:lnTo>
                  <a:pt x="126493" y="70650"/>
                </a:lnTo>
                <a:cubicBezTo>
                  <a:pt x="126602" y="68357"/>
                  <a:pt x="125727" y="66172"/>
                  <a:pt x="124196" y="64643"/>
                </a:cubicBezTo>
                <a:lnTo>
                  <a:pt x="74881" y="15388"/>
                </a:lnTo>
                <a:cubicBezTo>
                  <a:pt x="83738" y="12985"/>
                  <a:pt x="92814" y="11784"/>
                  <a:pt x="102108" y="11784"/>
                </a:cubicBezTo>
                <a:close/>
                <a:moveTo>
                  <a:pt x="362839" y="0"/>
                </a:moveTo>
                <a:lnTo>
                  <a:pt x="381652" y="3822"/>
                </a:lnTo>
                <a:lnTo>
                  <a:pt x="525595" y="125584"/>
                </a:lnTo>
                <a:lnTo>
                  <a:pt x="604567" y="321058"/>
                </a:lnTo>
                <a:lnTo>
                  <a:pt x="600739" y="322696"/>
                </a:lnTo>
                <a:lnTo>
                  <a:pt x="488406" y="165334"/>
                </a:lnTo>
                <a:cubicBezTo>
                  <a:pt x="488078" y="165006"/>
                  <a:pt x="487859" y="164679"/>
                  <a:pt x="487531" y="164351"/>
                </a:cubicBezTo>
                <a:lnTo>
                  <a:pt x="437217" y="114227"/>
                </a:lnTo>
                <a:cubicBezTo>
                  <a:pt x="436670" y="113681"/>
                  <a:pt x="436123" y="113135"/>
                  <a:pt x="435357" y="112807"/>
                </a:cubicBezTo>
                <a:lnTo>
                  <a:pt x="361855" y="74149"/>
                </a:lnTo>
                <a:lnTo>
                  <a:pt x="346651" y="52199"/>
                </a:lnTo>
                <a:close/>
              </a:path>
            </a:pathLst>
          </a:custGeom>
          <a:solidFill>
            <a:schemeClr val="accent1"/>
          </a:solidFill>
          <a:ln>
            <a:noFill/>
          </a:ln>
        </p:spPr>
        <p:txBody>
          <a:bodyPr/>
          <a:lstStyle/>
          <a:p>
            <a:pPr fontAlgn="ctr"/>
            <a:endParaRPr lang="en-US" altLang="zh-CN" sz="1600" dirty="0">
              <a:latin typeface="Huawei Sans" panose="020C0503030203020204" pitchFamily="34" charset="0"/>
            </a:endParaRPr>
          </a:p>
        </p:txBody>
      </p:sp>
      <p:sp>
        <p:nvSpPr>
          <p:cNvPr id="328" name="文本框 327"/>
          <p:cNvSpPr txBox="1"/>
          <p:nvPr/>
        </p:nvSpPr>
        <p:spPr bwMode="gray">
          <a:xfrm>
            <a:off x="1276061" y="4113008"/>
            <a:ext cx="1277914" cy="307777"/>
          </a:xfrm>
          <a:prstGeom prst="rect">
            <a:avLst/>
          </a:prstGeom>
          <a:noFill/>
        </p:spPr>
        <p:txBody>
          <a:bodyPr wrap="none" rtlCol="0">
            <a:spAutoFit/>
          </a:bodyPr>
          <a:lstStyle/>
          <a:p>
            <a:pPr algn="ctr" fontAlgn="ctr"/>
            <a:r>
              <a:rPr lang="en-US" sz="1400" dirty="0">
                <a:latin typeface="Huawei Sans" panose="020C0503030203020204" pitchFamily="34" charset="0"/>
              </a:rPr>
              <a:t>Management</a:t>
            </a:r>
            <a:endParaRPr lang="en-US" altLang="zh-CN" sz="1400" dirty="0">
              <a:latin typeface="Huawei Sans" panose="020C0503030203020204" pitchFamily="34" charset="0"/>
            </a:endParaRPr>
          </a:p>
        </p:txBody>
      </p:sp>
      <p:cxnSp>
        <p:nvCxnSpPr>
          <p:cNvPr id="332" name="直接箭头连接符 331"/>
          <p:cNvCxnSpPr>
            <a:stCxn id="326" idx="2"/>
          </p:cNvCxnSpPr>
          <p:nvPr/>
        </p:nvCxnSpPr>
        <p:spPr bwMode="gray">
          <a:xfrm>
            <a:off x="1912116" y="4570284"/>
            <a:ext cx="0" cy="820412"/>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33" name="梯形 332"/>
          <p:cNvSpPr/>
          <p:nvPr/>
        </p:nvSpPr>
        <p:spPr bwMode="gray">
          <a:xfrm>
            <a:off x="1086080" y="5405674"/>
            <a:ext cx="1656001"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文本框 333"/>
          <p:cNvSpPr txBox="1"/>
          <p:nvPr/>
        </p:nvSpPr>
        <p:spPr bwMode="gray">
          <a:xfrm>
            <a:off x="1696713" y="5729065"/>
            <a:ext cx="434734" cy="307777"/>
          </a:xfrm>
          <a:prstGeom prst="rect">
            <a:avLst/>
          </a:prstGeom>
          <a:noFill/>
        </p:spPr>
        <p:txBody>
          <a:bodyPr wrap="none" rtlCol="0">
            <a:spAutoFit/>
          </a:bodyPr>
          <a:lstStyle/>
          <a:p>
            <a:pPr algn="ctr" fontAlgn="ctr"/>
            <a:r>
              <a:rPr lang="en-US" sz="1400" dirty="0">
                <a:latin typeface="Huawei Sans" panose="020C0503030203020204" pitchFamily="34" charset="0"/>
              </a:rPr>
              <a:t>NE</a:t>
            </a:r>
          </a:p>
        </p:txBody>
      </p:sp>
      <p:sp>
        <p:nvSpPr>
          <p:cNvPr id="647" name="文本框 646"/>
          <p:cNvSpPr txBox="1"/>
          <p:nvPr/>
        </p:nvSpPr>
        <p:spPr bwMode="gray">
          <a:xfrm>
            <a:off x="506886" y="1285895"/>
            <a:ext cx="2927404" cy="646331"/>
          </a:xfrm>
          <a:prstGeom prst="rect">
            <a:avLst/>
          </a:prstGeom>
          <a:noFill/>
        </p:spPr>
        <p:txBody>
          <a:bodyPr wrap="none" rtlCol="0">
            <a:spAutoFit/>
          </a:bodyPr>
          <a:lstStyle/>
          <a:p>
            <a:pPr algn="ctr" fontAlgn="ctr"/>
            <a:r>
              <a:rPr lang="en-US" dirty="0">
                <a:solidFill>
                  <a:srgbClr val="EC7061"/>
                </a:solidFill>
                <a:latin typeface="Huawei Sans" panose="020C0503030203020204" pitchFamily="34" charset="0"/>
              </a:rPr>
              <a:t>From</a:t>
            </a:r>
            <a:endParaRPr lang="en-US" altLang="zh-CN" dirty="0">
              <a:solidFill>
                <a:srgbClr val="EC7061"/>
              </a:solidFill>
              <a:latin typeface="Huawei Sans" panose="020C0503030203020204" pitchFamily="34" charset="0"/>
            </a:endParaRPr>
          </a:p>
          <a:p>
            <a:pPr algn="ctr" fontAlgn="ctr"/>
            <a:r>
              <a:rPr lang="en-US" dirty="0">
                <a:latin typeface="Huawei Sans" panose="020C0503030203020204" pitchFamily="34" charset="0"/>
              </a:rPr>
              <a:t>NE-oriented management</a:t>
            </a:r>
            <a:endParaRPr lang="en-US" altLang="zh-CN" dirty="0">
              <a:latin typeface="Huawei Sans" panose="020C0503030203020204" pitchFamily="34" charset="0"/>
            </a:endParaRPr>
          </a:p>
        </p:txBody>
      </p:sp>
      <p:sp>
        <p:nvSpPr>
          <p:cNvPr id="336" name="Right Arrow 158"/>
          <p:cNvSpPr/>
          <p:nvPr/>
        </p:nvSpPr>
        <p:spPr bwMode="gray">
          <a:xfrm>
            <a:off x="3291099" y="3609919"/>
            <a:ext cx="1646629" cy="681277"/>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文本框 338"/>
          <p:cNvSpPr txBox="1"/>
          <p:nvPr/>
        </p:nvSpPr>
        <p:spPr bwMode="gray">
          <a:xfrm>
            <a:off x="6795266" y="1267671"/>
            <a:ext cx="4230645" cy="646331"/>
          </a:xfrm>
          <a:prstGeom prst="rect">
            <a:avLst/>
          </a:prstGeom>
          <a:noFill/>
        </p:spPr>
        <p:txBody>
          <a:bodyPr wrap="none" rtlCol="0">
            <a:spAutoFit/>
          </a:bodyPr>
          <a:lstStyle/>
          <a:p>
            <a:pPr algn="ctr" fontAlgn="ctr"/>
            <a:r>
              <a:rPr lang="en-US" dirty="0">
                <a:solidFill>
                  <a:srgbClr val="EC7061"/>
                </a:solidFill>
                <a:latin typeface="Huawei Sans" panose="020C0503030203020204" pitchFamily="34" charset="0"/>
              </a:rPr>
              <a:t>To</a:t>
            </a:r>
            <a:endParaRPr lang="en-US" altLang="zh-CN" dirty="0">
              <a:solidFill>
                <a:srgbClr val="EC7061"/>
              </a:solidFill>
              <a:latin typeface="Huawei Sans" panose="020C0503030203020204" pitchFamily="34" charset="0"/>
            </a:endParaRPr>
          </a:p>
          <a:p>
            <a:pPr algn="ctr" fontAlgn="ctr"/>
            <a:r>
              <a:rPr lang="en-US" dirty="0">
                <a:latin typeface="Huawei Sans" panose="020C0503030203020204" pitchFamily="34" charset="0"/>
              </a:rPr>
              <a:t>All-scenario full-lifecycle management</a:t>
            </a:r>
            <a:endParaRPr lang="en-US" altLang="zh-CN" dirty="0">
              <a:latin typeface="Huawei Sans" panose="020C0503030203020204" pitchFamily="34" charset="0"/>
            </a:endParaRPr>
          </a:p>
        </p:txBody>
      </p:sp>
      <p:sp>
        <p:nvSpPr>
          <p:cNvPr id="371" name="空心弧 370"/>
          <p:cNvSpPr/>
          <p:nvPr/>
        </p:nvSpPr>
        <p:spPr bwMode="gray">
          <a:xfrm>
            <a:off x="7355756" y="3527520"/>
            <a:ext cx="1776730" cy="1765739"/>
          </a:xfrm>
          <a:prstGeom prst="blockArc">
            <a:avLst>
              <a:gd name="adj1" fmla="val 6507477"/>
              <a:gd name="adj2" fmla="val 14644310"/>
              <a:gd name="adj3" fmla="val 2406"/>
            </a:avLst>
          </a:prstGeom>
          <a:gradFill flip="none" rotWithShape="1">
            <a:gsLst>
              <a:gs pos="0">
                <a:sysClr val="windowText" lastClr="000000">
                  <a:lumMod val="50000"/>
                  <a:lumOff val="50000"/>
                  <a:alpha val="0"/>
                </a:sysClr>
              </a:gs>
              <a:gs pos="100000">
                <a:sysClr val="windowText" lastClr="000000">
                  <a:lumMod val="50000"/>
                  <a:lumOff val="50000"/>
                </a:sysClr>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2" name="文本框 371"/>
          <p:cNvSpPr txBox="1"/>
          <p:nvPr/>
        </p:nvSpPr>
        <p:spPr bwMode="gray">
          <a:xfrm>
            <a:off x="6629400" y="4026593"/>
            <a:ext cx="988735" cy="65659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r>
              <a:rPr lang="en-US" sz="1400" i="0" dirty="0">
                <a:latin typeface="Huawei Sans" panose="020C0503030203020204" pitchFamily="34" charset="0"/>
              </a:rPr>
              <a:t>Automated</a:t>
            </a:r>
            <a:endParaRPr lang="en-US" altLang="zh-CN" sz="1400" i="0" dirty="0">
              <a:latin typeface="Huawei Sans" panose="020C0503030203020204" pitchFamily="34" charset="0"/>
              <a:ea typeface="+mn-ea"/>
              <a:sym typeface="Huawei Sans" panose="020C0503030203020204" pitchFamily="34" charset="0"/>
            </a:endParaRPr>
          </a:p>
          <a:p>
            <a:pPr algn="ctr" fontAlgn="ctr"/>
            <a:r>
              <a:rPr lang="en-US" sz="1400" i="0" dirty="0">
                <a:latin typeface="Huawei Sans" panose="020C0503030203020204" pitchFamily="34" charset="0"/>
              </a:rPr>
              <a:t>network</a:t>
            </a:r>
            <a:endParaRPr lang="en-US" altLang="zh-CN" sz="1400" i="0" dirty="0">
              <a:latin typeface="Huawei Sans" panose="020C0503030203020204" pitchFamily="34" charset="0"/>
              <a:ea typeface="+mn-ea"/>
              <a:sym typeface="Huawei Sans" panose="020C0503030203020204" pitchFamily="34" charset="0"/>
            </a:endParaRPr>
          </a:p>
        </p:txBody>
      </p:sp>
      <p:sp>
        <p:nvSpPr>
          <p:cNvPr id="374" name="空心弧 373"/>
          <p:cNvSpPr/>
          <p:nvPr/>
        </p:nvSpPr>
        <p:spPr bwMode="gray">
          <a:xfrm rot="10800000">
            <a:off x="8571248" y="3527520"/>
            <a:ext cx="1776730" cy="1765739"/>
          </a:xfrm>
          <a:prstGeom prst="blockArc">
            <a:avLst>
              <a:gd name="adj1" fmla="val 6539102"/>
              <a:gd name="adj2" fmla="val 14868170"/>
              <a:gd name="adj3" fmla="val 2512"/>
            </a:avLst>
          </a:prstGeom>
          <a:gradFill flip="none" rotWithShape="1">
            <a:gsLst>
              <a:gs pos="0">
                <a:sysClr val="windowText" lastClr="000000">
                  <a:lumMod val="50000"/>
                  <a:lumOff val="50000"/>
                  <a:alpha val="0"/>
                </a:sysClr>
              </a:gs>
              <a:gs pos="100000">
                <a:sysClr val="windowText" lastClr="000000">
                  <a:lumMod val="50000"/>
                  <a:lumOff val="50000"/>
                </a:sysClr>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5" name="梯形 374"/>
          <p:cNvSpPr/>
          <p:nvPr/>
        </p:nvSpPr>
        <p:spPr bwMode="gray">
          <a:xfrm>
            <a:off x="7309136" y="5506403"/>
            <a:ext cx="3177155" cy="478933"/>
          </a:xfrm>
          <a:prstGeom prst="trapezoid">
            <a:avLst>
              <a:gd name="adj" fmla="val 56095"/>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4" fontAlgn="ctr"/>
            <a:endParaRPr lang="en-US" altLang="zh-CN" sz="1600" dirty="0">
              <a:solidFill>
                <a:schemeClr val="lt1"/>
              </a:solidFill>
              <a:latin typeface="Huawei Sans" panose="020C0503030203020204" pitchFamily="34" charset="0"/>
              <a:sym typeface="Huawei Sans" panose="020C0503030203020204" pitchFamily="34" charset="0"/>
            </a:endParaRPr>
          </a:p>
        </p:txBody>
      </p:sp>
      <p:sp>
        <p:nvSpPr>
          <p:cNvPr id="376" name="文本框 375"/>
          <p:cNvSpPr txBox="1"/>
          <p:nvPr/>
        </p:nvSpPr>
        <p:spPr bwMode="gray">
          <a:xfrm>
            <a:off x="10035051" y="4026593"/>
            <a:ext cx="902479" cy="65659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defPPr>
              <a:defRPr lang="en-US"/>
            </a:defPPr>
            <a:lvl1pPr algn="ctr" fontAlgn="auto">
              <a:lnSpc>
                <a:spcPts val="2200"/>
              </a:lnSpc>
              <a:spcBef>
                <a:spcPts val="0"/>
              </a:spcBef>
              <a:spcAft>
                <a:spcPts val="0"/>
              </a:spcAft>
              <a:defRPr sz="1600" i="0">
                <a:solidFill>
                  <a:schemeClr val="accent2"/>
                </a:solidFill>
                <a:latin typeface="Aria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Intelligent</a:t>
            </a:r>
            <a:endParaRPr lang="en-US" altLang="zh-CN" sz="1400" dirty="0">
              <a:latin typeface="Huawei Sans" panose="020C0503030203020204" pitchFamily="34" charset="0"/>
              <a:sym typeface="Huawei Sans" panose="020C0503030203020204" pitchFamily="34" charset="0"/>
            </a:endParaRPr>
          </a:p>
          <a:p>
            <a:pPr fontAlgn="ctr"/>
            <a:r>
              <a:rPr lang="en-US" sz="1400" dirty="0">
                <a:latin typeface="Huawei Sans" panose="020C0503030203020204" pitchFamily="34" charset="0"/>
              </a:rPr>
              <a:t>network</a:t>
            </a:r>
            <a:endParaRPr lang="en-US" altLang="zh-CN" sz="1400" dirty="0">
              <a:latin typeface="Huawei Sans" panose="020C0503030203020204" pitchFamily="34" charset="0"/>
              <a:sym typeface="Huawei Sans" panose="020C0503030203020204" pitchFamily="34" charset="0"/>
            </a:endParaRPr>
          </a:p>
        </p:txBody>
      </p:sp>
      <p:sp>
        <p:nvSpPr>
          <p:cNvPr id="377" name="Shape 1207" descr="Freeform 6"/>
          <p:cNvSpPr/>
          <p:nvPr/>
        </p:nvSpPr>
        <p:spPr bwMode="gray">
          <a:xfrm flipH="1">
            <a:off x="7741851" y="3680399"/>
            <a:ext cx="2229494" cy="1151744"/>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noFill/>
          <a:ln w="28575">
            <a:solidFill>
              <a:srgbClr val="99DFF9"/>
            </a:solidFill>
            <a:miter lim="800000"/>
            <a:headEnd/>
            <a:tailEnd/>
          </a:ln>
        </p:spPr>
        <p:txBody>
          <a:bodyPr/>
          <a:lstStyle/>
          <a:p>
            <a:pPr defTabSz="1218946" fontAlgn="ctr">
              <a:defRPr/>
            </a:pPr>
            <a:r>
              <a:rPr lang="en-US" sz="1200" dirty="0">
                <a:solidFill>
                  <a:srgbClr val="EC7061"/>
                </a:solidFill>
                <a:latin typeface="Huawei Sans" panose="020C0503030203020204" pitchFamily="34" charset="0"/>
              </a:rPr>
              <a:t>`</a:t>
            </a:r>
            <a:endParaRPr lang="en-US" sz="1200" kern="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8" name="矩形 377"/>
          <p:cNvSpPr/>
          <p:nvPr/>
        </p:nvSpPr>
        <p:spPr bwMode="gray">
          <a:xfrm>
            <a:off x="8274162" y="4956165"/>
            <a:ext cx="1313180" cy="276999"/>
          </a:xfrm>
          <a:prstGeom prst="rect">
            <a:avLst/>
          </a:prstGeom>
        </p:spPr>
        <p:txBody>
          <a:bodyPr wrap="none">
            <a:spAutoFit/>
          </a:bodyPr>
          <a:lstStyle/>
          <a:p>
            <a:pPr algn="ctr" defTabSz="1218784" fontAlgn="ctr"/>
            <a:r>
              <a:rPr lang="en-US" sz="1200" b="1" dirty="0">
                <a:latin typeface="Huawei Sans" panose="020C0503030203020204" pitchFamily="34" charset="0"/>
              </a:rPr>
              <a:t>Cloud platform</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1" name="燕尾形 380"/>
          <p:cNvSpPr/>
          <p:nvPr/>
        </p:nvSpPr>
        <p:spPr bwMode="gray">
          <a:xfrm rot="1577045">
            <a:off x="7911259" y="5145688"/>
            <a:ext cx="156519" cy="207695"/>
          </a:xfrm>
          <a:prstGeom prst="chevron">
            <a:avLst>
              <a:gd name="adj" fmla="val 89783"/>
            </a:avLst>
          </a:prstGeom>
          <a:solidFill>
            <a:srgbClr val="C2D4EC"/>
          </a:solidFill>
          <a:ln w="25400" cap="flat" cmpd="sng" algn="ctr">
            <a:solidFill>
              <a:sysClr val="windowText" lastClr="000000">
                <a:lumMod val="50000"/>
                <a:lumOff val="50000"/>
              </a:sysClr>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8" name="梯形 387"/>
          <p:cNvSpPr/>
          <p:nvPr/>
        </p:nvSpPr>
        <p:spPr bwMode="gray">
          <a:xfrm rot="10800000">
            <a:off x="7309136" y="2394955"/>
            <a:ext cx="3177155" cy="478933"/>
          </a:xfrm>
          <a:prstGeom prst="trapezoid">
            <a:avLst>
              <a:gd name="adj" fmla="val 56095"/>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4" fontAlgn="ctr"/>
            <a:endParaRPr lang="en-US" altLang="zh-CN" sz="1600" dirty="0">
              <a:solidFill>
                <a:schemeClr val="tx1"/>
              </a:solidFill>
              <a:latin typeface="Huawei Sans" panose="020C0503030203020204" pitchFamily="34" charset="0"/>
              <a:sym typeface="Huawei Sans" panose="020C0503030203020204" pitchFamily="34" charset="0"/>
            </a:endParaRPr>
          </a:p>
        </p:txBody>
      </p:sp>
      <p:sp>
        <p:nvSpPr>
          <p:cNvPr id="389" name="矩形 388"/>
          <p:cNvSpPr/>
          <p:nvPr/>
        </p:nvSpPr>
        <p:spPr bwMode="gray">
          <a:xfrm>
            <a:off x="8252522" y="3303253"/>
            <a:ext cx="1386918" cy="276999"/>
          </a:xfrm>
          <a:prstGeom prst="rect">
            <a:avLst/>
          </a:prstGeom>
        </p:spPr>
        <p:txBody>
          <a:bodyPr wrap="none">
            <a:spAutoFit/>
          </a:bodyPr>
          <a:lstStyle/>
          <a:p>
            <a:pPr algn="ctr" defTabSz="2436959" eaLnBrk="0" fontAlgn="ctr">
              <a:spcBef>
                <a:spcPct val="0"/>
              </a:spcBef>
              <a:spcAft>
                <a:spcPct val="0"/>
              </a:spcAft>
            </a:pPr>
            <a:r>
              <a:rPr lang="en-US" sz="1200" b="1" dirty="0">
                <a:latin typeface="Huawei Sans" panose="020C0503030203020204" pitchFamily="34" charset="0"/>
              </a:rPr>
              <a:t>Northbound API</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1" name="燕尾形 390"/>
          <p:cNvSpPr/>
          <p:nvPr/>
        </p:nvSpPr>
        <p:spPr bwMode="gray">
          <a:xfrm rot="16200000">
            <a:off x="8857267" y="3012203"/>
            <a:ext cx="128965" cy="268287"/>
          </a:xfrm>
          <a:prstGeom prst="chevron">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燕尾形 391"/>
          <p:cNvSpPr/>
          <p:nvPr/>
        </p:nvSpPr>
        <p:spPr bwMode="gray">
          <a:xfrm rot="5400000">
            <a:off x="8857267" y="5219514"/>
            <a:ext cx="128965" cy="268287"/>
          </a:xfrm>
          <a:prstGeom prst="chevron">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弧形 393"/>
          <p:cNvSpPr/>
          <p:nvPr/>
        </p:nvSpPr>
        <p:spPr bwMode="gray">
          <a:xfrm>
            <a:off x="7483492" y="3288825"/>
            <a:ext cx="2966538" cy="408795"/>
          </a:xfrm>
          <a:prstGeom prst="arc">
            <a:avLst>
              <a:gd name="adj1" fmla="val 10293130"/>
              <a:gd name="adj2" fmla="val 11134386"/>
            </a:avLst>
          </a:prstGeom>
          <a:noFill/>
          <a:ln w="9525" cap="flat" cmpd="sng" algn="ctr">
            <a:solidFill>
              <a:srgbClr val="FFD17D"/>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4" name="弧形 403"/>
          <p:cNvSpPr/>
          <p:nvPr/>
        </p:nvSpPr>
        <p:spPr bwMode="gray">
          <a:xfrm>
            <a:off x="7483492" y="3288825"/>
            <a:ext cx="2966538" cy="408795"/>
          </a:xfrm>
          <a:prstGeom prst="arc">
            <a:avLst>
              <a:gd name="adj1" fmla="val 20999992"/>
              <a:gd name="adj2" fmla="val 579589"/>
            </a:avLst>
          </a:prstGeom>
          <a:noFill/>
          <a:ln w="9525" cap="flat" cmpd="sng" algn="ctr">
            <a:solidFill>
              <a:srgbClr val="FFD17D"/>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4" name="矩形 413"/>
          <p:cNvSpPr/>
          <p:nvPr/>
        </p:nvSpPr>
        <p:spPr bwMode="gray">
          <a:xfrm>
            <a:off x="8011155" y="2437477"/>
            <a:ext cx="1777908" cy="461665"/>
          </a:xfrm>
          <a:prstGeom prst="rect">
            <a:avLst/>
          </a:prstGeom>
          <a:noFill/>
        </p:spPr>
        <p:txBody>
          <a:bodyPr wrap="square">
            <a:spAutoFit/>
          </a:bodyPr>
          <a:lstStyle/>
          <a:p>
            <a:pPr algn="ctr" defTabSz="2436693" fontAlgn="ctr"/>
            <a:r>
              <a:rPr lang="en-US" sz="1200" b="1" dirty="0">
                <a:latin typeface="Huawei Sans" panose="020C0503030203020204" pitchFamily="34" charset="0"/>
              </a:rPr>
              <a:t>Commercial application</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5" name="矩形 414"/>
          <p:cNvSpPr/>
          <p:nvPr/>
        </p:nvSpPr>
        <p:spPr bwMode="gray">
          <a:xfrm>
            <a:off x="6652014" y="2018669"/>
            <a:ext cx="1432176" cy="261610"/>
          </a:xfrm>
          <a:prstGeom prst="rect">
            <a:avLst/>
          </a:prstGeom>
          <a:noFill/>
        </p:spPr>
        <p:txBody>
          <a:bodyPr wrap="square">
            <a:spAutoFit/>
          </a:bodyPr>
          <a:lstStyle/>
          <a:p>
            <a:pPr algn="ctr" defTabSz="2436693" fontAlgn="ctr"/>
            <a:r>
              <a:rPr lang="en-US" sz="1100" dirty="0">
                <a:latin typeface="Huawei Sans" panose="020C0503030203020204" pitchFamily="34" charset="0"/>
              </a:rPr>
              <a:t>ERP</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6" name="矩形 415"/>
          <p:cNvSpPr/>
          <p:nvPr/>
        </p:nvSpPr>
        <p:spPr bwMode="gray">
          <a:xfrm>
            <a:off x="7548940" y="2058361"/>
            <a:ext cx="2417881" cy="261610"/>
          </a:xfrm>
          <a:prstGeom prst="rect">
            <a:avLst/>
          </a:prstGeom>
          <a:noFill/>
        </p:spPr>
        <p:txBody>
          <a:bodyPr wrap="square">
            <a:spAutoFit/>
          </a:bodyPr>
          <a:lstStyle/>
          <a:p>
            <a:pPr algn="ctr" defTabSz="2436693" fontAlgn="ct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0" name="apps_169254"/>
          <p:cNvSpPr>
            <a:spLocks noChangeAspect="1"/>
          </p:cNvSpPr>
          <p:nvPr/>
        </p:nvSpPr>
        <p:spPr bwMode="gray">
          <a:xfrm>
            <a:off x="9779778" y="2571456"/>
            <a:ext cx="246242" cy="243186"/>
          </a:xfrm>
          <a:custGeom>
            <a:avLst/>
            <a:gdLst>
              <a:gd name="connsiteX0" fmla="*/ 394962 w 608274"/>
              <a:gd name="connsiteY0" fmla="*/ 349184 h 604464"/>
              <a:gd name="connsiteX1" fmla="*/ 352608 w 608274"/>
              <a:gd name="connsiteY1" fmla="*/ 391474 h 604464"/>
              <a:gd name="connsiteX2" fmla="*/ 352608 w 608274"/>
              <a:gd name="connsiteY2" fmla="*/ 538035 h 604464"/>
              <a:gd name="connsiteX3" fmla="*/ 394962 w 608274"/>
              <a:gd name="connsiteY3" fmla="*/ 580324 h 604464"/>
              <a:gd name="connsiteX4" fmla="*/ 541654 w 608274"/>
              <a:gd name="connsiteY4" fmla="*/ 580324 h 604464"/>
              <a:gd name="connsiteX5" fmla="*/ 584098 w 608274"/>
              <a:gd name="connsiteY5" fmla="*/ 538035 h 604464"/>
              <a:gd name="connsiteX6" fmla="*/ 584098 w 608274"/>
              <a:gd name="connsiteY6" fmla="*/ 391474 h 604464"/>
              <a:gd name="connsiteX7" fmla="*/ 541654 w 608274"/>
              <a:gd name="connsiteY7" fmla="*/ 349184 h 604464"/>
              <a:gd name="connsiteX8" fmla="*/ 66620 w 608274"/>
              <a:gd name="connsiteY8" fmla="*/ 349184 h 604464"/>
              <a:gd name="connsiteX9" fmla="*/ 24267 w 608274"/>
              <a:gd name="connsiteY9" fmla="*/ 391474 h 604464"/>
              <a:gd name="connsiteX10" fmla="*/ 24267 w 608274"/>
              <a:gd name="connsiteY10" fmla="*/ 538035 h 604464"/>
              <a:gd name="connsiteX11" fmla="*/ 66620 w 608274"/>
              <a:gd name="connsiteY11" fmla="*/ 580324 h 604464"/>
              <a:gd name="connsiteX12" fmla="*/ 213312 w 608274"/>
              <a:gd name="connsiteY12" fmla="*/ 580324 h 604464"/>
              <a:gd name="connsiteX13" fmla="*/ 255757 w 608274"/>
              <a:gd name="connsiteY13" fmla="*/ 538035 h 604464"/>
              <a:gd name="connsiteX14" fmla="*/ 255757 w 608274"/>
              <a:gd name="connsiteY14" fmla="*/ 391474 h 604464"/>
              <a:gd name="connsiteX15" fmla="*/ 213312 w 608274"/>
              <a:gd name="connsiteY15" fmla="*/ 349184 h 604464"/>
              <a:gd name="connsiteX16" fmla="*/ 394962 w 608274"/>
              <a:gd name="connsiteY16" fmla="*/ 324954 h 604464"/>
              <a:gd name="connsiteX17" fmla="*/ 541654 w 608274"/>
              <a:gd name="connsiteY17" fmla="*/ 324954 h 604464"/>
              <a:gd name="connsiteX18" fmla="*/ 608274 w 608274"/>
              <a:gd name="connsiteY18" fmla="*/ 391474 h 604464"/>
              <a:gd name="connsiteX19" fmla="*/ 608274 w 608274"/>
              <a:gd name="connsiteY19" fmla="*/ 538035 h 604464"/>
              <a:gd name="connsiteX20" fmla="*/ 541654 w 608274"/>
              <a:gd name="connsiteY20" fmla="*/ 604464 h 604464"/>
              <a:gd name="connsiteX21" fmla="*/ 394962 w 608274"/>
              <a:gd name="connsiteY21" fmla="*/ 604464 h 604464"/>
              <a:gd name="connsiteX22" fmla="*/ 328341 w 608274"/>
              <a:gd name="connsiteY22" fmla="*/ 538035 h 604464"/>
              <a:gd name="connsiteX23" fmla="*/ 328341 w 608274"/>
              <a:gd name="connsiteY23" fmla="*/ 391474 h 604464"/>
              <a:gd name="connsiteX24" fmla="*/ 394962 w 608274"/>
              <a:gd name="connsiteY24" fmla="*/ 324954 h 604464"/>
              <a:gd name="connsiteX25" fmla="*/ 66620 w 608274"/>
              <a:gd name="connsiteY25" fmla="*/ 324954 h 604464"/>
              <a:gd name="connsiteX26" fmla="*/ 213312 w 608274"/>
              <a:gd name="connsiteY26" fmla="*/ 324954 h 604464"/>
              <a:gd name="connsiteX27" fmla="*/ 279933 w 608274"/>
              <a:gd name="connsiteY27" fmla="*/ 391474 h 604464"/>
              <a:gd name="connsiteX28" fmla="*/ 279933 w 608274"/>
              <a:gd name="connsiteY28" fmla="*/ 538035 h 604464"/>
              <a:gd name="connsiteX29" fmla="*/ 213312 w 608274"/>
              <a:gd name="connsiteY29" fmla="*/ 604464 h 604464"/>
              <a:gd name="connsiteX30" fmla="*/ 66620 w 608274"/>
              <a:gd name="connsiteY30" fmla="*/ 604464 h 604464"/>
              <a:gd name="connsiteX31" fmla="*/ 0 w 608274"/>
              <a:gd name="connsiteY31" fmla="*/ 538035 h 604464"/>
              <a:gd name="connsiteX32" fmla="*/ 0 w 608274"/>
              <a:gd name="connsiteY32" fmla="*/ 391474 h 604464"/>
              <a:gd name="connsiteX33" fmla="*/ 66620 w 608274"/>
              <a:gd name="connsiteY33" fmla="*/ 324954 h 604464"/>
              <a:gd name="connsiteX34" fmla="*/ 56830 w 608274"/>
              <a:gd name="connsiteY34" fmla="*/ 166676 h 604464"/>
              <a:gd name="connsiteX35" fmla="*/ 69013 w 608274"/>
              <a:gd name="connsiteY35" fmla="*/ 178833 h 604464"/>
              <a:gd name="connsiteX36" fmla="*/ 69013 w 608274"/>
              <a:gd name="connsiteY36" fmla="*/ 206596 h 604464"/>
              <a:gd name="connsiteX37" fmla="*/ 56830 w 608274"/>
              <a:gd name="connsiteY37" fmla="*/ 218753 h 604464"/>
              <a:gd name="connsiteX38" fmla="*/ 44738 w 608274"/>
              <a:gd name="connsiteY38" fmla="*/ 206596 h 604464"/>
              <a:gd name="connsiteX39" fmla="*/ 44738 w 608274"/>
              <a:gd name="connsiteY39" fmla="*/ 178833 h 604464"/>
              <a:gd name="connsiteX40" fmla="*/ 56830 w 608274"/>
              <a:gd name="connsiteY40" fmla="*/ 166676 h 604464"/>
              <a:gd name="connsiteX41" fmla="*/ 77459 w 608274"/>
              <a:gd name="connsiteY41" fmla="*/ 44597 h 604464"/>
              <a:gd name="connsiteX42" fmla="*/ 104273 w 608274"/>
              <a:gd name="connsiteY42" fmla="*/ 44597 h 604464"/>
              <a:gd name="connsiteX43" fmla="*/ 116362 w 608274"/>
              <a:gd name="connsiteY43" fmla="*/ 56666 h 604464"/>
              <a:gd name="connsiteX44" fmla="*/ 104273 w 608274"/>
              <a:gd name="connsiteY44" fmla="*/ 68826 h 604464"/>
              <a:gd name="connsiteX45" fmla="*/ 77459 w 608274"/>
              <a:gd name="connsiteY45" fmla="*/ 68826 h 604464"/>
              <a:gd name="connsiteX46" fmla="*/ 69006 w 608274"/>
              <a:gd name="connsiteY46" fmla="*/ 77265 h 604464"/>
              <a:gd name="connsiteX47" fmla="*/ 69006 w 608274"/>
              <a:gd name="connsiteY47" fmla="*/ 133981 h 604464"/>
              <a:gd name="connsiteX48" fmla="*/ 56827 w 608274"/>
              <a:gd name="connsiteY48" fmla="*/ 146141 h 604464"/>
              <a:gd name="connsiteX49" fmla="*/ 44738 w 608274"/>
              <a:gd name="connsiteY49" fmla="*/ 133981 h 604464"/>
              <a:gd name="connsiteX50" fmla="*/ 44738 w 608274"/>
              <a:gd name="connsiteY50" fmla="*/ 77265 h 604464"/>
              <a:gd name="connsiteX51" fmla="*/ 77459 w 608274"/>
              <a:gd name="connsiteY51" fmla="*/ 44597 h 604464"/>
              <a:gd name="connsiteX52" fmla="*/ 394962 w 608274"/>
              <a:gd name="connsiteY52" fmla="*/ 24230 h 604464"/>
              <a:gd name="connsiteX53" fmla="*/ 352608 w 608274"/>
              <a:gd name="connsiteY53" fmla="*/ 66520 h 604464"/>
              <a:gd name="connsiteX54" fmla="*/ 352608 w 608274"/>
              <a:gd name="connsiteY54" fmla="*/ 212990 h 604464"/>
              <a:gd name="connsiteX55" fmla="*/ 394962 w 608274"/>
              <a:gd name="connsiteY55" fmla="*/ 255370 h 604464"/>
              <a:gd name="connsiteX56" fmla="*/ 541654 w 608274"/>
              <a:gd name="connsiteY56" fmla="*/ 255370 h 604464"/>
              <a:gd name="connsiteX57" fmla="*/ 584098 w 608274"/>
              <a:gd name="connsiteY57" fmla="*/ 212990 h 604464"/>
              <a:gd name="connsiteX58" fmla="*/ 584098 w 608274"/>
              <a:gd name="connsiteY58" fmla="*/ 66520 h 604464"/>
              <a:gd name="connsiteX59" fmla="*/ 541654 w 608274"/>
              <a:gd name="connsiteY59" fmla="*/ 24230 h 604464"/>
              <a:gd name="connsiteX60" fmla="*/ 66620 w 608274"/>
              <a:gd name="connsiteY60" fmla="*/ 24230 h 604464"/>
              <a:gd name="connsiteX61" fmla="*/ 24267 w 608274"/>
              <a:gd name="connsiteY61" fmla="*/ 66520 h 604464"/>
              <a:gd name="connsiteX62" fmla="*/ 24267 w 608274"/>
              <a:gd name="connsiteY62" fmla="*/ 212990 h 604464"/>
              <a:gd name="connsiteX63" fmla="*/ 66620 w 608274"/>
              <a:gd name="connsiteY63" fmla="*/ 255370 h 604464"/>
              <a:gd name="connsiteX64" fmla="*/ 213312 w 608274"/>
              <a:gd name="connsiteY64" fmla="*/ 255370 h 604464"/>
              <a:gd name="connsiteX65" fmla="*/ 255757 w 608274"/>
              <a:gd name="connsiteY65" fmla="*/ 212990 h 604464"/>
              <a:gd name="connsiteX66" fmla="*/ 255757 w 608274"/>
              <a:gd name="connsiteY66" fmla="*/ 66520 h 604464"/>
              <a:gd name="connsiteX67" fmla="*/ 213312 w 608274"/>
              <a:gd name="connsiteY67" fmla="*/ 24230 h 604464"/>
              <a:gd name="connsiteX68" fmla="*/ 394962 w 608274"/>
              <a:gd name="connsiteY68" fmla="*/ 0 h 604464"/>
              <a:gd name="connsiteX69" fmla="*/ 541654 w 608274"/>
              <a:gd name="connsiteY69" fmla="*/ 0 h 604464"/>
              <a:gd name="connsiteX70" fmla="*/ 608274 w 608274"/>
              <a:gd name="connsiteY70" fmla="*/ 66520 h 604464"/>
              <a:gd name="connsiteX71" fmla="*/ 608274 w 608274"/>
              <a:gd name="connsiteY71" fmla="*/ 212990 h 604464"/>
              <a:gd name="connsiteX72" fmla="*/ 541654 w 608274"/>
              <a:gd name="connsiteY72" fmla="*/ 279510 h 604464"/>
              <a:gd name="connsiteX73" fmla="*/ 394962 w 608274"/>
              <a:gd name="connsiteY73" fmla="*/ 279510 h 604464"/>
              <a:gd name="connsiteX74" fmla="*/ 328341 w 608274"/>
              <a:gd name="connsiteY74" fmla="*/ 212990 h 604464"/>
              <a:gd name="connsiteX75" fmla="*/ 328341 w 608274"/>
              <a:gd name="connsiteY75" fmla="*/ 66520 h 604464"/>
              <a:gd name="connsiteX76" fmla="*/ 394962 w 608274"/>
              <a:gd name="connsiteY76" fmla="*/ 0 h 604464"/>
              <a:gd name="connsiteX77" fmla="*/ 66620 w 608274"/>
              <a:gd name="connsiteY77" fmla="*/ 0 h 604464"/>
              <a:gd name="connsiteX78" fmla="*/ 213312 w 608274"/>
              <a:gd name="connsiteY78" fmla="*/ 0 h 604464"/>
              <a:gd name="connsiteX79" fmla="*/ 279933 w 608274"/>
              <a:gd name="connsiteY79" fmla="*/ 66520 h 604464"/>
              <a:gd name="connsiteX80" fmla="*/ 279933 w 608274"/>
              <a:gd name="connsiteY80" fmla="*/ 212990 h 604464"/>
              <a:gd name="connsiteX81" fmla="*/ 213312 w 608274"/>
              <a:gd name="connsiteY81" fmla="*/ 279510 h 604464"/>
              <a:gd name="connsiteX82" fmla="*/ 66620 w 608274"/>
              <a:gd name="connsiteY82" fmla="*/ 279510 h 604464"/>
              <a:gd name="connsiteX83" fmla="*/ 0 w 608274"/>
              <a:gd name="connsiteY83" fmla="*/ 212990 h 604464"/>
              <a:gd name="connsiteX84" fmla="*/ 0 w 608274"/>
              <a:gd name="connsiteY84" fmla="*/ 66520 h 604464"/>
              <a:gd name="connsiteX85" fmla="*/ 66620 w 608274"/>
              <a:gd name="connsiteY85" fmla="*/ 0 h 6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8274" h="604464">
                <a:moveTo>
                  <a:pt x="394962" y="349184"/>
                </a:moveTo>
                <a:cubicBezTo>
                  <a:pt x="371604" y="349184"/>
                  <a:pt x="352608" y="368151"/>
                  <a:pt x="352608" y="391474"/>
                </a:cubicBezTo>
                <a:lnTo>
                  <a:pt x="352608" y="538035"/>
                </a:lnTo>
                <a:cubicBezTo>
                  <a:pt x="352608" y="561358"/>
                  <a:pt x="371604" y="580324"/>
                  <a:pt x="394962" y="580324"/>
                </a:cubicBezTo>
                <a:lnTo>
                  <a:pt x="541654" y="580324"/>
                </a:lnTo>
                <a:cubicBezTo>
                  <a:pt x="565103" y="580324"/>
                  <a:pt x="584098" y="561358"/>
                  <a:pt x="584098" y="538035"/>
                </a:cubicBezTo>
                <a:lnTo>
                  <a:pt x="584098" y="391474"/>
                </a:lnTo>
                <a:cubicBezTo>
                  <a:pt x="584098" y="368151"/>
                  <a:pt x="565103" y="349184"/>
                  <a:pt x="541654" y="349184"/>
                </a:cubicBezTo>
                <a:close/>
                <a:moveTo>
                  <a:pt x="66620" y="349184"/>
                </a:moveTo>
                <a:cubicBezTo>
                  <a:pt x="43262" y="349184"/>
                  <a:pt x="24267" y="368151"/>
                  <a:pt x="24267" y="391474"/>
                </a:cubicBezTo>
                <a:lnTo>
                  <a:pt x="24267" y="538035"/>
                </a:lnTo>
                <a:cubicBezTo>
                  <a:pt x="24267" y="561358"/>
                  <a:pt x="43262" y="580324"/>
                  <a:pt x="66620" y="580324"/>
                </a:cubicBezTo>
                <a:lnTo>
                  <a:pt x="213312" y="580324"/>
                </a:lnTo>
                <a:cubicBezTo>
                  <a:pt x="236761" y="580324"/>
                  <a:pt x="255757" y="561358"/>
                  <a:pt x="255757" y="538035"/>
                </a:cubicBezTo>
                <a:lnTo>
                  <a:pt x="255757" y="391474"/>
                </a:lnTo>
                <a:cubicBezTo>
                  <a:pt x="255757" y="368151"/>
                  <a:pt x="236761" y="349184"/>
                  <a:pt x="213312" y="349184"/>
                </a:cubicBezTo>
                <a:close/>
                <a:moveTo>
                  <a:pt x="394962" y="324954"/>
                </a:moveTo>
                <a:lnTo>
                  <a:pt x="541654" y="324954"/>
                </a:lnTo>
                <a:cubicBezTo>
                  <a:pt x="578463" y="324954"/>
                  <a:pt x="608274" y="354811"/>
                  <a:pt x="608274" y="391474"/>
                </a:cubicBezTo>
                <a:lnTo>
                  <a:pt x="608274" y="538035"/>
                </a:lnTo>
                <a:cubicBezTo>
                  <a:pt x="608274" y="574698"/>
                  <a:pt x="578463" y="604464"/>
                  <a:pt x="541654" y="604464"/>
                </a:cubicBezTo>
                <a:lnTo>
                  <a:pt x="394962" y="604464"/>
                </a:lnTo>
                <a:cubicBezTo>
                  <a:pt x="358243" y="604464"/>
                  <a:pt x="328341" y="574698"/>
                  <a:pt x="328341" y="538035"/>
                </a:cubicBezTo>
                <a:lnTo>
                  <a:pt x="328341" y="391474"/>
                </a:lnTo>
                <a:cubicBezTo>
                  <a:pt x="328341" y="354811"/>
                  <a:pt x="358243" y="324954"/>
                  <a:pt x="394962" y="324954"/>
                </a:cubicBezTo>
                <a:close/>
                <a:moveTo>
                  <a:pt x="66620" y="324954"/>
                </a:moveTo>
                <a:lnTo>
                  <a:pt x="213312" y="324954"/>
                </a:lnTo>
                <a:cubicBezTo>
                  <a:pt x="250122" y="324954"/>
                  <a:pt x="279933" y="354811"/>
                  <a:pt x="279933" y="391474"/>
                </a:cubicBezTo>
                <a:lnTo>
                  <a:pt x="279933" y="538035"/>
                </a:lnTo>
                <a:cubicBezTo>
                  <a:pt x="279933" y="574698"/>
                  <a:pt x="250122" y="604464"/>
                  <a:pt x="213312" y="604464"/>
                </a:cubicBezTo>
                <a:lnTo>
                  <a:pt x="66620" y="604464"/>
                </a:lnTo>
                <a:cubicBezTo>
                  <a:pt x="29902" y="604464"/>
                  <a:pt x="0" y="574698"/>
                  <a:pt x="0" y="538035"/>
                </a:cubicBezTo>
                <a:lnTo>
                  <a:pt x="0" y="391474"/>
                </a:lnTo>
                <a:cubicBezTo>
                  <a:pt x="0" y="354811"/>
                  <a:pt x="29902" y="324954"/>
                  <a:pt x="66620" y="324954"/>
                </a:cubicBezTo>
                <a:close/>
                <a:moveTo>
                  <a:pt x="56830" y="166676"/>
                </a:moveTo>
                <a:cubicBezTo>
                  <a:pt x="63558" y="166676"/>
                  <a:pt x="69013" y="172120"/>
                  <a:pt x="69013" y="178833"/>
                </a:cubicBezTo>
                <a:lnTo>
                  <a:pt x="69013" y="206596"/>
                </a:lnTo>
                <a:cubicBezTo>
                  <a:pt x="69013" y="213309"/>
                  <a:pt x="63558" y="218753"/>
                  <a:pt x="56830" y="218753"/>
                </a:cubicBezTo>
                <a:cubicBezTo>
                  <a:pt x="50193" y="218753"/>
                  <a:pt x="44738" y="213309"/>
                  <a:pt x="44738" y="206596"/>
                </a:cubicBezTo>
                <a:lnTo>
                  <a:pt x="44738" y="178833"/>
                </a:lnTo>
                <a:cubicBezTo>
                  <a:pt x="44738" y="172120"/>
                  <a:pt x="50193" y="166676"/>
                  <a:pt x="56830" y="166676"/>
                </a:cubicBezTo>
                <a:close/>
                <a:moveTo>
                  <a:pt x="77459" y="44597"/>
                </a:moveTo>
                <a:lnTo>
                  <a:pt x="104273" y="44597"/>
                </a:lnTo>
                <a:cubicBezTo>
                  <a:pt x="110908" y="44597"/>
                  <a:pt x="116362" y="50042"/>
                  <a:pt x="116362" y="56666"/>
                </a:cubicBezTo>
                <a:cubicBezTo>
                  <a:pt x="116362" y="63381"/>
                  <a:pt x="110908" y="68826"/>
                  <a:pt x="104273" y="68826"/>
                </a:cubicBezTo>
                <a:lnTo>
                  <a:pt x="77459" y="68826"/>
                </a:lnTo>
                <a:cubicBezTo>
                  <a:pt x="72824" y="68826"/>
                  <a:pt x="69006" y="72637"/>
                  <a:pt x="69006" y="77265"/>
                </a:cubicBezTo>
                <a:lnTo>
                  <a:pt x="69006" y="133981"/>
                </a:lnTo>
                <a:cubicBezTo>
                  <a:pt x="69006" y="140696"/>
                  <a:pt x="63553" y="146141"/>
                  <a:pt x="56827" y="146141"/>
                </a:cubicBezTo>
                <a:cubicBezTo>
                  <a:pt x="50191" y="146141"/>
                  <a:pt x="44738" y="140696"/>
                  <a:pt x="44738" y="133981"/>
                </a:cubicBezTo>
                <a:lnTo>
                  <a:pt x="44738" y="77265"/>
                </a:lnTo>
                <a:cubicBezTo>
                  <a:pt x="44738" y="59207"/>
                  <a:pt x="59372" y="44597"/>
                  <a:pt x="77459" y="44597"/>
                </a:cubicBezTo>
                <a:close/>
                <a:moveTo>
                  <a:pt x="394962" y="24230"/>
                </a:moveTo>
                <a:cubicBezTo>
                  <a:pt x="371604" y="24230"/>
                  <a:pt x="352608" y="43197"/>
                  <a:pt x="352608" y="66520"/>
                </a:cubicBezTo>
                <a:lnTo>
                  <a:pt x="352608" y="212990"/>
                </a:lnTo>
                <a:cubicBezTo>
                  <a:pt x="352608" y="236404"/>
                  <a:pt x="371604" y="255370"/>
                  <a:pt x="394962" y="255370"/>
                </a:cubicBezTo>
                <a:lnTo>
                  <a:pt x="541654" y="255370"/>
                </a:lnTo>
                <a:cubicBezTo>
                  <a:pt x="565103" y="255370"/>
                  <a:pt x="584098" y="236404"/>
                  <a:pt x="584098" y="212990"/>
                </a:cubicBezTo>
                <a:lnTo>
                  <a:pt x="584098" y="66520"/>
                </a:lnTo>
                <a:cubicBezTo>
                  <a:pt x="584098" y="43197"/>
                  <a:pt x="565103" y="24230"/>
                  <a:pt x="541654" y="24230"/>
                </a:cubicBezTo>
                <a:close/>
                <a:moveTo>
                  <a:pt x="66620" y="24230"/>
                </a:moveTo>
                <a:cubicBezTo>
                  <a:pt x="43262" y="24230"/>
                  <a:pt x="24267" y="43197"/>
                  <a:pt x="24267" y="66520"/>
                </a:cubicBezTo>
                <a:lnTo>
                  <a:pt x="24267" y="212990"/>
                </a:lnTo>
                <a:cubicBezTo>
                  <a:pt x="24267" y="236404"/>
                  <a:pt x="43262" y="255370"/>
                  <a:pt x="66620" y="255370"/>
                </a:cubicBezTo>
                <a:lnTo>
                  <a:pt x="213312" y="255370"/>
                </a:lnTo>
                <a:cubicBezTo>
                  <a:pt x="236761" y="255370"/>
                  <a:pt x="255757" y="236404"/>
                  <a:pt x="255757" y="212990"/>
                </a:cubicBezTo>
                <a:lnTo>
                  <a:pt x="255757" y="66520"/>
                </a:lnTo>
                <a:cubicBezTo>
                  <a:pt x="255757" y="43197"/>
                  <a:pt x="236761" y="24230"/>
                  <a:pt x="213312" y="24230"/>
                </a:cubicBezTo>
                <a:close/>
                <a:moveTo>
                  <a:pt x="394962" y="0"/>
                </a:moveTo>
                <a:lnTo>
                  <a:pt x="541654" y="0"/>
                </a:lnTo>
                <a:cubicBezTo>
                  <a:pt x="578463" y="0"/>
                  <a:pt x="608274" y="29857"/>
                  <a:pt x="608274" y="66520"/>
                </a:cubicBezTo>
                <a:lnTo>
                  <a:pt x="608274" y="212990"/>
                </a:lnTo>
                <a:cubicBezTo>
                  <a:pt x="608274" y="249744"/>
                  <a:pt x="578463" y="279510"/>
                  <a:pt x="541654" y="279510"/>
                </a:cubicBezTo>
                <a:lnTo>
                  <a:pt x="394962" y="279510"/>
                </a:lnTo>
                <a:cubicBezTo>
                  <a:pt x="358243" y="279510"/>
                  <a:pt x="328341" y="249744"/>
                  <a:pt x="328341" y="212990"/>
                </a:cubicBezTo>
                <a:lnTo>
                  <a:pt x="328341" y="66520"/>
                </a:lnTo>
                <a:cubicBezTo>
                  <a:pt x="328341" y="29857"/>
                  <a:pt x="358243" y="0"/>
                  <a:pt x="394962" y="0"/>
                </a:cubicBezTo>
                <a:close/>
                <a:moveTo>
                  <a:pt x="66620" y="0"/>
                </a:moveTo>
                <a:lnTo>
                  <a:pt x="213312" y="0"/>
                </a:lnTo>
                <a:cubicBezTo>
                  <a:pt x="250122" y="0"/>
                  <a:pt x="279933" y="29857"/>
                  <a:pt x="279933" y="66520"/>
                </a:cubicBezTo>
                <a:lnTo>
                  <a:pt x="279933" y="212990"/>
                </a:lnTo>
                <a:cubicBezTo>
                  <a:pt x="279933" y="249744"/>
                  <a:pt x="250122" y="279510"/>
                  <a:pt x="213312" y="279510"/>
                </a:cubicBezTo>
                <a:lnTo>
                  <a:pt x="66620" y="279510"/>
                </a:lnTo>
                <a:cubicBezTo>
                  <a:pt x="29902" y="279510"/>
                  <a:pt x="0" y="249744"/>
                  <a:pt x="0" y="212990"/>
                </a:cubicBezTo>
                <a:lnTo>
                  <a:pt x="0" y="66520"/>
                </a:lnTo>
                <a:cubicBezTo>
                  <a:pt x="0" y="29857"/>
                  <a:pt x="29902" y="0"/>
                  <a:pt x="66620" y="0"/>
                </a:cubicBezTo>
                <a:close/>
              </a:path>
            </a:pathLst>
          </a:custGeom>
          <a:solidFill>
            <a:sysClr val="windowText" lastClr="000000">
              <a:lumMod val="65000"/>
              <a:lumOff val="35000"/>
            </a:sys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9" name="apps_169254"/>
          <p:cNvSpPr>
            <a:spLocks noChangeAspect="1"/>
          </p:cNvSpPr>
          <p:nvPr/>
        </p:nvSpPr>
        <p:spPr bwMode="gray">
          <a:xfrm>
            <a:off x="7816268" y="2582379"/>
            <a:ext cx="303280" cy="220335"/>
          </a:xfrm>
          <a:custGeom>
            <a:avLst/>
            <a:gdLst>
              <a:gd name="connsiteX0" fmla="*/ 261727 w 607356"/>
              <a:gd name="connsiteY0" fmla="*/ 372656 h 443998"/>
              <a:gd name="connsiteX1" fmla="*/ 345488 w 607356"/>
              <a:gd name="connsiteY1" fmla="*/ 372656 h 443998"/>
              <a:gd name="connsiteX2" fmla="*/ 345488 w 607356"/>
              <a:gd name="connsiteY2" fmla="*/ 391568 h 443998"/>
              <a:gd name="connsiteX3" fmla="*/ 261727 w 607356"/>
              <a:gd name="connsiteY3" fmla="*/ 391568 h 443998"/>
              <a:gd name="connsiteX4" fmla="*/ 127300 w 607356"/>
              <a:gd name="connsiteY4" fmla="*/ 333140 h 443998"/>
              <a:gd name="connsiteX5" fmla="*/ 480056 w 607356"/>
              <a:gd name="connsiteY5" fmla="*/ 333140 h 443998"/>
              <a:gd name="connsiteX6" fmla="*/ 480056 w 607356"/>
              <a:gd name="connsiteY6" fmla="*/ 352052 h 443998"/>
              <a:gd name="connsiteX7" fmla="*/ 127300 w 607356"/>
              <a:gd name="connsiteY7" fmla="*/ 352052 h 443998"/>
              <a:gd name="connsiteX8" fmla="*/ 100128 w 607356"/>
              <a:gd name="connsiteY8" fmla="*/ 303582 h 443998"/>
              <a:gd name="connsiteX9" fmla="*/ 32308 w 607356"/>
              <a:gd name="connsiteY9" fmla="*/ 424980 h 443998"/>
              <a:gd name="connsiteX10" fmla="*/ 574959 w 607356"/>
              <a:gd name="connsiteY10" fmla="*/ 424980 h 443998"/>
              <a:gd name="connsiteX11" fmla="*/ 507139 w 607356"/>
              <a:gd name="connsiteY11" fmla="*/ 303582 h 443998"/>
              <a:gd name="connsiteX12" fmla="*/ 254986 w 607356"/>
              <a:gd name="connsiteY12" fmla="*/ 193316 h 443998"/>
              <a:gd name="connsiteX13" fmla="*/ 234960 w 607356"/>
              <a:gd name="connsiteY13" fmla="*/ 213317 h 443998"/>
              <a:gd name="connsiteX14" fmla="*/ 254986 w 607356"/>
              <a:gd name="connsiteY14" fmla="*/ 233319 h 443998"/>
              <a:gd name="connsiteX15" fmla="*/ 275102 w 607356"/>
              <a:gd name="connsiteY15" fmla="*/ 213317 h 443998"/>
              <a:gd name="connsiteX16" fmla="*/ 254986 w 607356"/>
              <a:gd name="connsiteY16" fmla="*/ 193316 h 443998"/>
              <a:gd name="connsiteX17" fmla="*/ 373188 w 607356"/>
              <a:gd name="connsiteY17" fmla="*/ 133046 h 443998"/>
              <a:gd name="connsiteX18" fmla="*/ 353072 w 607356"/>
              <a:gd name="connsiteY18" fmla="*/ 153047 h 443998"/>
              <a:gd name="connsiteX19" fmla="*/ 373188 w 607356"/>
              <a:gd name="connsiteY19" fmla="*/ 173048 h 443998"/>
              <a:gd name="connsiteX20" fmla="*/ 393215 w 607356"/>
              <a:gd name="connsiteY20" fmla="*/ 153047 h 443998"/>
              <a:gd name="connsiteX21" fmla="*/ 373188 w 607356"/>
              <a:gd name="connsiteY21" fmla="*/ 133046 h 443998"/>
              <a:gd name="connsiteX22" fmla="*/ 254986 w 607356"/>
              <a:gd name="connsiteY22" fmla="*/ 72776 h 443998"/>
              <a:gd name="connsiteX23" fmla="*/ 234960 w 607356"/>
              <a:gd name="connsiteY23" fmla="*/ 92866 h 443998"/>
              <a:gd name="connsiteX24" fmla="*/ 254986 w 607356"/>
              <a:gd name="connsiteY24" fmla="*/ 112867 h 443998"/>
              <a:gd name="connsiteX25" fmla="*/ 275102 w 607356"/>
              <a:gd name="connsiteY25" fmla="*/ 92866 h 443998"/>
              <a:gd name="connsiteX26" fmla="*/ 254986 w 607356"/>
              <a:gd name="connsiteY26" fmla="*/ 72776 h 443998"/>
              <a:gd name="connsiteX27" fmla="*/ 254986 w 607356"/>
              <a:gd name="connsiteY27" fmla="*/ 53841 h 443998"/>
              <a:gd name="connsiteX28" fmla="*/ 294061 w 607356"/>
              <a:gd name="connsiteY28" fmla="*/ 92866 h 443998"/>
              <a:gd name="connsiteX29" fmla="*/ 292815 w 607356"/>
              <a:gd name="connsiteY29" fmla="*/ 102200 h 443998"/>
              <a:gd name="connsiteX30" fmla="*/ 344706 w 607356"/>
              <a:gd name="connsiteY30" fmla="*/ 126557 h 443998"/>
              <a:gd name="connsiteX31" fmla="*/ 373188 w 607356"/>
              <a:gd name="connsiteY31" fmla="*/ 114111 h 443998"/>
              <a:gd name="connsiteX32" fmla="*/ 412173 w 607356"/>
              <a:gd name="connsiteY32" fmla="*/ 153136 h 443998"/>
              <a:gd name="connsiteX33" fmla="*/ 373188 w 607356"/>
              <a:gd name="connsiteY33" fmla="*/ 192072 h 443998"/>
              <a:gd name="connsiteX34" fmla="*/ 346308 w 607356"/>
              <a:gd name="connsiteY34" fmla="*/ 181316 h 443998"/>
              <a:gd name="connsiteX35" fmla="*/ 293349 w 607356"/>
              <a:gd name="connsiteY35" fmla="*/ 206117 h 443998"/>
              <a:gd name="connsiteX36" fmla="*/ 294061 w 607356"/>
              <a:gd name="connsiteY36" fmla="*/ 213317 h 443998"/>
              <a:gd name="connsiteX37" fmla="*/ 254986 w 607356"/>
              <a:gd name="connsiteY37" fmla="*/ 252342 h 443998"/>
              <a:gd name="connsiteX38" fmla="*/ 216001 w 607356"/>
              <a:gd name="connsiteY38" fmla="*/ 213317 h 443998"/>
              <a:gd name="connsiteX39" fmla="*/ 254986 w 607356"/>
              <a:gd name="connsiteY39" fmla="*/ 174382 h 443998"/>
              <a:gd name="connsiteX40" fmla="*/ 285249 w 607356"/>
              <a:gd name="connsiteY40" fmla="*/ 188960 h 443998"/>
              <a:gd name="connsiteX41" fmla="*/ 336161 w 607356"/>
              <a:gd name="connsiteY41" fmla="*/ 165048 h 443998"/>
              <a:gd name="connsiteX42" fmla="*/ 334114 w 607356"/>
              <a:gd name="connsiteY42" fmla="*/ 153136 h 443998"/>
              <a:gd name="connsiteX43" fmla="*/ 335538 w 607356"/>
              <a:gd name="connsiteY43" fmla="*/ 143269 h 443998"/>
              <a:gd name="connsiteX44" fmla="*/ 283736 w 607356"/>
              <a:gd name="connsiteY44" fmla="*/ 119001 h 443998"/>
              <a:gd name="connsiteX45" fmla="*/ 254986 w 607356"/>
              <a:gd name="connsiteY45" fmla="*/ 131801 h 443998"/>
              <a:gd name="connsiteX46" fmla="*/ 216001 w 607356"/>
              <a:gd name="connsiteY46" fmla="*/ 92866 h 443998"/>
              <a:gd name="connsiteX47" fmla="*/ 254986 w 607356"/>
              <a:gd name="connsiteY47" fmla="*/ 53841 h 443998"/>
              <a:gd name="connsiteX48" fmla="*/ 104044 w 607356"/>
              <a:gd name="connsiteY48" fmla="*/ 18929 h 443998"/>
              <a:gd name="connsiteX49" fmla="*/ 104044 w 607356"/>
              <a:gd name="connsiteY49" fmla="*/ 284653 h 443998"/>
              <a:gd name="connsiteX50" fmla="*/ 503223 w 607356"/>
              <a:gd name="connsiteY50" fmla="*/ 284653 h 443998"/>
              <a:gd name="connsiteX51" fmla="*/ 503223 w 607356"/>
              <a:gd name="connsiteY51" fmla="*/ 18929 h 443998"/>
              <a:gd name="connsiteX52" fmla="*/ 85087 w 607356"/>
              <a:gd name="connsiteY52" fmla="*/ 0 h 443998"/>
              <a:gd name="connsiteX53" fmla="*/ 522269 w 607356"/>
              <a:gd name="connsiteY53" fmla="*/ 0 h 443998"/>
              <a:gd name="connsiteX54" fmla="*/ 522269 w 607356"/>
              <a:gd name="connsiteY54" fmla="*/ 291585 h 443998"/>
              <a:gd name="connsiteX55" fmla="*/ 607356 w 607356"/>
              <a:gd name="connsiteY55" fmla="*/ 443998 h 443998"/>
              <a:gd name="connsiteX56" fmla="*/ 0 w 607356"/>
              <a:gd name="connsiteY56" fmla="*/ 443998 h 443998"/>
              <a:gd name="connsiteX57" fmla="*/ 85087 w 607356"/>
              <a:gd name="connsiteY57" fmla="*/ 291585 h 44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356" h="443998">
                <a:moveTo>
                  <a:pt x="261727" y="372656"/>
                </a:moveTo>
                <a:lnTo>
                  <a:pt x="345488" y="372656"/>
                </a:lnTo>
                <a:lnTo>
                  <a:pt x="345488" y="391568"/>
                </a:lnTo>
                <a:lnTo>
                  <a:pt x="261727" y="391568"/>
                </a:lnTo>
                <a:close/>
                <a:moveTo>
                  <a:pt x="127300" y="333140"/>
                </a:moveTo>
                <a:lnTo>
                  <a:pt x="480056" y="333140"/>
                </a:lnTo>
                <a:lnTo>
                  <a:pt x="480056" y="352052"/>
                </a:lnTo>
                <a:lnTo>
                  <a:pt x="127300" y="352052"/>
                </a:lnTo>
                <a:close/>
                <a:moveTo>
                  <a:pt x="100128" y="303582"/>
                </a:moveTo>
                <a:lnTo>
                  <a:pt x="32308" y="424980"/>
                </a:lnTo>
                <a:lnTo>
                  <a:pt x="574959" y="424980"/>
                </a:lnTo>
                <a:lnTo>
                  <a:pt x="507139" y="303582"/>
                </a:lnTo>
                <a:close/>
                <a:moveTo>
                  <a:pt x="254986" y="193316"/>
                </a:moveTo>
                <a:cubicBezTo>
                  <a:pt x="243950" y="193316"/>
                  <a:pt x="234960" y="202295"/>
                  <a:pt x="234960" y="213317"/>
                </a:cubicBezTo>
                <a:cubicBezTo>
                  <a:pt x="234960" y="224340"/>
                  <a:pt x="243950" y="233319"/>
                  <a:pt x="254986" y="233319"/>
                </a:cubicBezTo>
                <a:cubicBezTo>
                  <a:pt x="266112" y="233319"/>
                  <a:pt x="275102" y="224340"/>
                  <a:pt x="275102" y="213317"/>
                </a:cubicBezTo>
                <a:cubicBezTo>
                  <a:pt x="275102" y="202295"/>
                  <a:pt x="266023" y="193316"/>
                  <a:pt x="254986" y="193316"/>
                </a:cubicBezTo>
                <a:close/>
                <a:moveTo>
                  <a:pt x="373188" y="133046"/>
                </a:moveTo>
                <a:cubicBezTo>
                  <a:pt x="362062" y="133046"/>
                  <a:pt x="353072" y="142024"/>
                  <a:pt x="353072" y="153047"/>
                </a:cubicBezTo>
                <a:cubicBezTo>
                  <a:pt x="353072" y="164159"/>
                  <a:pt x="362062" y="173048"/>
                  <a:pt x="373188" y="173048"/>
                </a:cubicBezTo>
                <a:cubicBezTo>
                  <a:pt x="384225" y="173048"/>
                  <a:pt x="393215" y="164159"/>
                  <a:pt x="393215" y="153047"/>
                </a:cubicBezTo>
                <a:cubicBezTo>
                  <a:pt x="393215" y="142024"/>
                  <a:pt x="384225" y="133046"/>
                  <a:pt x="373188" y="133046"/>
                </a:cubicBezTo>
                <a:close/>
                <a:moveTo>
                  <a:pt x="254986" y="72776"/>
                </a:moveTo>
                <a:cubicBezTo>
                  <a:pt x="243950" y="72776"/>
                  <a:pt x="234960" y="81754"/>
                  <a:pt x="234960" y="92866"/>
                </a:cubicBezTo>
                <a:cubicBezTo>
                  <a:pt x="234960" y="103889"/>
                  <a:pt x="243950" y="112867"/>
                  <a:pt x="254986" y="112867"/>
                </a:cubicBezTo>
                <a:cubicBezTo>
                  <a:pt x="266112" y="112867"/>
                  <a:pt x="275102" y="103889"/>
                  <a:pt x="275102" y="92866"/>
                </a:cubicBezTo>
                <a:cubicBezTo>
                  <a:pt x="275102" y="81754"/>
                  <a:pt x="266023" y="72776"/>
                  <a:pt x="254986" y="72776"/>
                </a:cubicBezTo>
                <a:close/>
                <a:moveTo>
                  <a:pt x="254986" y="53841"/>
                </a:moveTo>
                <a:cubicBezTo>
                  <a:pt x="276526" y="53841"/>
                  <a:pt x="294061" y="71353"/>
                  <a:pt x="294061" y="92866"/>
                </a:cubicBezTo>
                <a:cubicBezTo>
                  <a:pt x="294061" y="96155"/>
                  <a:pt x="293527" y="99266"/>
                  <a:pt x="292815" y="102200"/>
                </a:cubicBezTo>
                <a:lnTo>
                  <a:pt x="344706" y="126557"/>
                </a:lnTo>
                <a:cubicBezTo>
                  <a:pt x="351826" y="118912"/>
                  <a:pt x="361884" y="114111"/>
                  <a:pt x="373188" y="114111"/>
                </a:cubicBezTo>
                <a:cubicBezTo>
                  <a:pt x="394728" y="114111"/>
                  <a:pt x="412173" y="131535"/>
                  <a:pt x="412173" y="153136"/>
                </a:cubicBezTo>
                <a:cubicBezTo>
                  <a:pt x="412173" y="174560"/>
                  <a:pt x="394728" y="192072"/>
                  <a:pt x="373188" y="192072"/>
                </a:cubicBezTo>
                <a:cubicBezTo>
                  <a:pt x="362774" y="192072"/>
                  <a:pt x="353339" y="187894"/>
                  <a:pt x="346308" y="181316"/>
                </a:cubicBezTo>
                <a:lnTo>
                  <a:pt x="293349" y="206117"/>
                </a:lnTo>
                <a:cubicBezTo>
                  <a:pt x="293794" y="208517"/>
                  <a:pt x="294061" y="210828"/>
                  <a:pt x="294061" y="213317"/>
                </a:cubicBezTo>
                <a:cubicBezTo>
                  <a:pt x="294061" y="234830"/>
                  <a:pt x="276526" y="252342"/>
                  <a:pt x="254986" y="252342"/>
                </a:cubicBezTo>
                <a:cubicBezTo>
                  <a:pt x="233536" y="252342"/>
                  <a:pt x="216001" y="234830"/>
                  <a:pt x="216001" y="213317"/>
                </a:cubicBezTo>
                <a:cubicBezTo>
                  <a:pt x="216001" y="191805"/>
                  <a:pt x="233536" y="174382"/>
                  <a:pt x="254986" y="174382"/>
                </a:cubicBezTo>
                <a:cubicBezTo>
                  <a:pt x="267269" y="174382"/>
                  <a:pt x="278039" y="180160"/>
                  <a:pt x="285249" y="188960"/>
                </a:cubicBezTo>
                <a:lnTo>
                  <a:pt x="336161" y="165048"/>
                </a:lnTo>
                <a:cubicBezTo>
                  <a:pt x="334915" y="161314"/>
                  <a:pt x="334114" y="157314"/>
                  <a:pt x="334114" y="153136"/>
                </a:cubicBezTo>
                <a:cubicBezTo>
                  <a:pt x="334114" y="149669"/>
                  <a:pt x="334737" y="146380"/>
                  <a:pt x="335538" y="143269"/>
                </a:cubicBezTo>
                <a:lnTo>
                  <a:pt x="283736" y="119001"/>
                </a:lnTo>
                <a:cubicBezTo>
                  <a:pt x="276615" y="126823"/>
                  <a:pt x="266468" y="131801"/>
                  <a:pt x="254986" y="131801"/>
                </a:cubicBezTo>
                <a:cubicBezTo>
                  <a:pt x="233536" y="131801"/>
                  <a:pt x="216001" y="114378"/>
                  <a:pt x="216001" y="92866"/>
                </a:cubicBezTo>
                <a:cubicBezTo>
                  <a:pt x="216001" y="71353"/>
                  <a:pt x="233536" y="53841"/>
                  <a:pt x="254986" y="53841"/>
                </a:cubicBezTo>
                <a:close/>
                <a:moveTo>
                  <a:pt x="104044" y="18929"/>
                </a:moveTo>
                <a:lnTo>
                  <a:pt x="104044" y="284653"/>
                </a:lnTo>
                <a:lnTo>
                  <a:pt x="503223" y="284653"/>
                </a:lnTo>
                <a:lnTo>
                  <a:pt x="503223" y="18929"/>
                </a:lnTo>
                <a:close/>
                <a:moveTo>
                  <a:pt x="85087" y="0"/>
                </a:moveTo>
                <a:lnTo>
                  <a:pt x="522269" y="0"/>
                </a:lnTo>
                <a:lnTo>
                  <a:pt x="522269" y="291585"/>
                </a:lnTo>
                <a:lnTo>
                  <a:pt x="607356" y="443998"/>
                </a:lnTo>
                <a:lnTo>
                  <a:pt x="0" y="443998"/>
                </a:lnTo>
                <a:lnTo>
                  <a:pt x="85087" y="291585"/>
                </a:lnTo>
                <a:close/>
              </a:path>
            </a:pathLst>
          </a:custGeom>
          <a:solidFill>
            <a:sysClr val="windowText" lastClr="000000">
              <a:lumMod val="65000"/>
              <a:lumOff val="35000"/>
            </a:sysClr>
          </a:solidFill>
          <a:ln>
            <a:noFill/>
          </a:ln>
        </p:spPr>
        <p:txBody>
          <a:bodyPr/>
          <a:lstStyle/>
          <a:p>
            <a:pPr defTabSz="1218784"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0" name="燕尾形 479"/>
          <p:cNvSpPr/>
          <p:nvPr/>
        </p:nvSpPr>
        <p:spPr bwMode="gray">
          <a:xfrm rot="12370901">
            <a:off x="9619942" y="3466372"/>
            <a:ext cx="156519" cy="207695"/>
          </a:xfrm>
          <a:prstGeom prst="chevron">
            <a:avLst>
              <a:gd name="adj" fmla="val 89783"/>
            </a:avLst>
          </a:prstGeom>
          <a:solidFill>
            <a:srgbClr val="C2D4EC"/>
          </a:solidFill>
          <a:ln w="25400" cap="flat" cmpd="sng" algn="ctr">
            <a:solidFill>
              <a:sysClr val="windowText" lastClr="000000">
                <a:lumMod val="50000"/>
                <a:lumOff val="50000"/>
              </a:sysClr>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1" name="矩形 480"/>
          <p:cNvSpPr/>
          <p:nvPr/>
        </p:nvSpPr>
        <p:spPr bwMode="gray">
          <a:xfrm>
            <a:off x="8288447" y="4588096"/>
            <a:ext cx="1253869" cy="307777"/>
          </a:xfrm>
          <a:prstGeom prst="rect">
            <a:avLst/>
          </a:prstGeom>
          <a:solidFill>
            <a:srgbClr val="F4F4F4"/>
          </a:solidFill>
        </p:spPr>
        <p:txBody>
          <a:bodyPr wrap="none">
            <a:spAutoFit/>
          </a:bodyPr>
          <a:lstStyle/>
          <a:p>
            <a:pPr algn="ctr" defTabSz="2436959" eaLnBrk="0" fontAlgn="ctr">
              <a:spcBef>
                <a:spcPct val="0"/>
              </a:spcBef>
              <a:spcAft>
                <a:spcPct val="0"/>
              </a:spcAft>
            </a:pPr>
            <a:r>
              <a:rPr lang="en-US" sz="1400" b="1" dirty="0" err="1">
                <a:solidFill>
                  <a:srgbClr val="EC7061"/>
                </a:solidFill>
                <a:latin typeface="Huawei Sans" panose="020C0503030203020204" pitchFamily="34" charset="0"/>
              </a:rPr>
              <a:t>iMaster</a:t>
            </a:r>
            <a:r>
              <a:rPr lang="en-US" sz="1400" b="1" dirty="0">
                <a:solidFill>
                  <a:srgbClr val="EC7061"/>
                </a:solidFill>
                <a:latin typeface="Huawei Sans" panose="020C0503030203020204" pitchFamily="34" charset="0"/>
              </a:rPr>
              <a:t> NCE</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82" name="组合 481"/>
          <p:cNvGrpSpPr/>
          <p:nvPr/>
        </p:nvGrpSpPr>
        <p:grpSpPr bwMode="gray">
          <a:xfrm>
            <a:off x="7720319" y="3830562"/>
            <a:ext cx="1999054" cy="737194"/>
            <a:chOff x="1420910" y="3128947"/>
            <a:chExt cx="1999836" cy="811230"/>
          </a:xfrm>
        </p:grpSpPr>
        <p:pic>
          <p:nvPicPr>
            <p:cNvPr id="483" name="图片 482" descr="NB-IoT "/>
            <p:cNvPicPr>
              <a:picLocks noChangeAspect="1"/>
            </p:cNvPicPr>
            <p:nvPr/>
          </p:nvPicPr>
          <p:blipFill>
            <a:blip r:embed="rId3">
              <a:duotone>
                <a:prstClr val="black"/>
                <a:schemeClr val="accent2">
                  <a:tint val="45000"/>
                  <a:satMod val="400000"/>
                </a:schemeClr>
              </a:duotone>
            </a:blip>
            <a:stretch>
              <a:fillRect/>
            </a:stretch>
          </p:blipFill>
          <p:spPr bwMode="gray">
            <a:xfrm>
              <a:off x="2202815" y="3379471"/>
              <a:ext cx="560705" cy="560706"/>
            </a:xfrm>
            <a:prstGeom prst="rect">
              <a:avLst/>
            </a:prstGeom>
          </p:spPr>
        </p:pic>
        <p:pic>
          <p:nvPicPr>
            <p:cNvPr id="484" name="图片 483" descr="形状 638"/>
            <p:cNvPicPr>
              <a:picLocks noChangeAspect="1"/>
            </p:cNvPicPr>
            <p:nvPr/>
          </p:nvPicPr>
          <p:blipFill>
            <a:blip r:embed="rId4"/>
            <a:stretch>
              <a:fillRect/>
            </a:stretch>
          </p:blipFill>
          <p:spPr bwMode="gray">
            <a:xfrm>
              <a:off x="2425700" y="3445510"/>
              <a:ext cx="142240" cy="106680"/>
            </a:xfrm>
            <a:prstGeom prst="rect">
              <a:avLst/>
            </a:prstGeom>
          </p:spPr>
        </p:pic>
        <p:pic>
          <p:nvPicPr>
            <p:cNvPr id="485" name="图片 484" descr="形状 639"/>
            <p:cNvPicPr>
              <a:picLocks noChangeAspect="1"/>
            </p:cNvPicPr>
            <p:nvPr/>
          </p:nvPicPr>
          <p:blipFill>
            <a:blip r:embed="rId5"/>
            <a:stretch>
              <a:fillRect/>
            </a:stretch>
          </p:blipFill>
          <p:spPr bwMode="gray">
            <a:xfrm>
              <a:off x="2582545" y="3678788"/>
              <a:ext cx="109220" cy="103505"/>
            </a:xfrm>
            <a:prstGeom prst="rect">
              <a:avLst/>
            </a:prstGeom>
          </p:spPr>
        </p:pic>
        <p:pic>
          <p:nvPicPr>
            <p:cNvPr id="486" name="图片 485" descr="形状 640"/>
            <p:cNvPicPr>
              <a:picLocks noChangeAspect="1"/>
            </p:cNvPicPr>
            <p:nvPr/>
          </p:nvPicPr>
          <p:blipFill>
            <a:blip r:embed="rId6"/>
            <a:stretch>
              <a:fillRect/>
            </a:stretch>
          </p:blipFill>
          <p:spPr bwMode="gray">
            <a:xfrm>
              <a:off x="2275840" y="3672844"/>
              <a:ext cx="121920" cy="95250"/>
            </a:xfrm>
            <a:prstGeom prst="rect">
              <a:avLst/>
            </a:prstGeom>
          </p:spPr>
        </p:pic>
        <p:sp>
          <p:nvSpPr>
            <p:cNvPr id="487" name="TextBox 63"/>
            <p:cNvSpPr txBox="1"/>
            <p:nvPr/>
          </p:nvSpPr>
          <p:spPr bwMode="gray">
            <a:xfrm>
              <a:off x="2112325" y="3128947"/>
              <a:ext cx="724154" cy="254014"/>
            </a:xfrm>
            <a:prstGeom prst="rect">
              <a:avLst/>
            </a:prstGeom>
            <a:noFill/>
          </p:spPr>
          <p:txBody>
            <a:bodyPr wrap="square" rtlCol="0">
              <a:spAutoFit/>
            </a:bodyPr>
            <a:lstStyle/>
            <a:p>
              <a:pPr defTabSz="914112" fontAlgn="ctr"/>
              <a:r>
                <a:rPr lang="en-US" sz="900" dirty="0">
                  <a:solidFill>
                    <a:srgbClr val="EC7061"/>
                  </a:solidFill>
                  <a:latin typeface="Huawei Sans" panose="020C0503030203020204" pitchFamily="34" charset="0"/>
                </a:rPr>
                <a:t>Analysis</a:t>
              </a:r>
              <a:endParaRPr lang="en-US" altLang="zh-CN" sz="9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8" name="TextBox 63"/>
            <p:cNvSpPr txBox="1"/>
            <p:nvPr/>
          </p:nvSpPr>
          <p:spPr bwMode="gray">
            <a:xfrm>
              <a:off x="1420910" y="3662261"/>
              <a:ext cx="981057" cy="254014"/>
            </a:xfrm>
            <a:prstGeom prst="rect">
              <a:avLst/>
            </a:prstGeom>
            <a:noFill/>
          </p:spPr>
          <p:txBody>
            <a:bodyPr wrap="square" rtlCol="0">
              <a:spAutoFit/>
            </a:bodyPr>
            <a:lstStyle/>
            <a:p>
              <a:pPr defTabSz="914112" fontAlgn="ctr"/>
              <a:r>
                <a:rPr lang="en-US" sz="900" dirty="0">
                  <a:solidFill>
                    <a:srgbClr val="EC7061"/>
                  </a:solidFill>
                  <a:latin typeface="Huawei Sans" panose="020C0503030203020204" pitchFamily="34" charset="0"/>
                </a:rPr>
                <a:t>Management</a:t>
              </a:r>
              <a:endParaRPr lang="en-US" altLang="zh-CN" sz="9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9" name="TextBox 63"/>
            <p:cNvSpPr txBox="1"/>
            <p:nvPr/>
          </p:nvSpPr>
          <p:spPr bwMode="gray">
            <a:xfrm>
              <a:off x="2710180" y="3662261"/>
              <a:ext cx="710566" cy="254014"/>
            </a:xfrm>
            <a:prstGeom prst="rect">
              <a:avLst/>
            </a:prstGeom>
            <a:noFill/>
          </p:spPr>
          <p:txBody>
            <a:bodyPr wrap="square" rtlCol="0">
              <a:spAutoFit/>
            </a:bodyPr>
            <a:lstStyle/>
            <a:p>
              <a:pPr defTabSz="914112" fontAlgn="ctr"/>
              <a:r>
                <a:rPr lang="en-US" sz="900" dirty="0">
                  <a:solidFill>
                    <a:srgbClr val="EC7061"/>
                  </a:solidFill>
                  <a:latin typeface="Huawei Sans" panose="020C0503030203020204" pitchFamily="34" charset="0"/>
                </a:rPr>
                <a:t>Control</a:t>
              </a:r>
              <a:endParaRPr lang="en-US" altLang="zh-CN" sz="9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90" name="browser-setting-interface-circular-symbol-of-a-wrench-in-a-window-outlines-inside-a-circle_41892"/>
          <p:cNvSpPr>
            <a:spLocks noChangeAspect="1"/>
          </p:cNvSpPr>
          <p:nvPr/>
        </p:nvSpPr>
        <p:spPr bwMode="gray">
          <a:xfrm>
            <a:off x="8562314" y="4322378"/>
            <a:ext cx="160796" cy="116346"/>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EC7061"/>
          </a:solidFill>
          <a:ln>
            <a:noFill/>
          </a:ln>
        </p:spPr>
        <p:txBody>
          <a:bodyPr/>
          <a:lstStyle/>
          <a:p>
            <a:pPr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1" name="browser-setting-interface-circular-symbol-of-a-wrench-in-a-window-outlines-inside-a-circle_41892"/>
          <p:cNvSpPr>
            <a:spLocks noChangeAspect="1"/>
          </p:cNvSpPr>
          <p:nvPr/>
        </p:nvSpPr>
        <p:spPr bwMode="gray">
          <a:xfrm>
            <a:off x="8676789" y="4093406"/>
            <a:ext cx="201084" cy="13441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EC7061"/>
          </a:solidFill>
          <a:ln>
            <a:noFill/>
          </a:ln>
        </p:spPr>
        <p:txBody>
          <a:bodyPr/>
          <a:lstStyle/>
          <a:p>
            <a:pPr defTabSz="914112"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2" name="cogwheel-outline_45304"/>
          <p:cNvSpPr>
            <a:spLocks noChangeAspect="1"/>
          </p:cNvSpPr>
          <p:nvPr/>
        </p:nvSpPr>
        <p:spPr bwMode="gray">
          <a:xfrm>
            <a:off x="8850287" y="4306164"/>
            <a:ext cx="152624" cy="137426"/>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EC7061"/>
          </a:solidFill>
          <a:ln>
            <a:noFill/>
          </a:ln>
        </p:spPr>
        <p:txBody>
          <a:bodyPr/>
          <a:lstStyle/>
          <a:p>
            <a:pPr fontAlgn="ctr"/>
            <a:endParaRPr lang="en-US" altLang="zh-CN" sz="1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3" name="组合 7191"/>
          <p:cNvGrpSpPr/>
          <p:nvPr/>
        </p:nvGrpSpPr>
        <p:grpSpPr bwMode="gray">
          <a:xfrm>
            <a:off x="7813123" y="5521981"/>
            <a:ext cx="319993" cy="355680"/>
            <a:chOff x="2270125" y="2087563"/>
            <a:chExt cx="517525" cy="576263"/>
          </a:xfrm>
          <a:solidFill>
            <a:srgbClr val="3C3C3B"/>
          </a:solidFill>
        </p:grpSpPr>
        <p:sp>
          <p:nvSpPr>
            <p:cNvPr id="494" name="Freeform 16"/>
            <p:cNvSpPr>
              <a:spLocks noEditPoints="1"/>
            </p:cNvSpPr>
            <p:nvPr/>
          </p:nvSpPr>
          <p:spPr bwMode="gray">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5" name="Freeform 17"/>
            <p:cNvSpPr>
              <a:spLocks noEditPoints="1"/>
            </p:cNvSpPr>
            <p:nvPr/>
          </p:nvSpPr>
          <p:spPr bwMode="gray">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6" name="Freeform 18"/>
            <p:cNvSpPr>
              <a:spLocks noEditPoints="1"/>
            </p:cNvSpPr>
            <p:nvPr/>
          </p:nvSpPr>
          <p:spPr bwMode="gray">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7" name="Freeform 19"/>
            <p:cNvSpPr>
              <a:spLocks noEditPoints="1"/>
            </p:cNvSpPr>
            <p:nvPr/>
          </p:nvSpPr>
          <p:spPr bwMode="gray">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8" name="Freeform 20"/>
            <p:cNvSpPr>
              <a:spLocks noEditPoints="1"/>
            </p:cNvSpPr>
            <p:nvPr/>
          </p:nvSpPr>
          <p:spPr bwMode="gray">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9" name="Freeform 21"/>
            <p:cNvSpPr>
              <a:spLocks noEditPoints="1"/>
            </p:cNvSpPr>
            <p:nvPr/>
          </p:nvSpPr>
          <p:spPr bwMode="gray">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0" name="Freeform 22"/>
            <p:cNvSpPr>
              <a:spLocks noEditPoints="1"/>
            </p:cNvSpPr>
            <p:nvPr/>
          </p:nvSpPr>
          <p:spPr bwMode="gray">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1" name="Freeform 23"/>
            <p:cNvSpPr>
              <a:spLocks/>
            </p:cNvSpPr>
            <p:nvPr/>
          </p:nvSpPr>
          <p:spPr bwMode="gray">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2" name="Freeform 24"/>
            <p:cNvSpPr>
              <a:spLocks/>
            </p:cNvSpPr>
            <p:nvPr/>
          </p:nvSpPr>
          <p:spPr bwMode="gray">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3" name="Freeform 25"/>
            <p:cNvSpPr>
              <a:spLocks/>
            </p:cNvSpPr>
            <p:nvPr/>
          </p:nvSpPr>
          <p:spPr bwMode="gray">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4" name="Freeform 26"/>
            <p:cNvSpPr>
              <a:spLocks/>
            </p:cNvSpPr>
            <p:nvPr/>
          </p:nvSpPr>
          <p:spPr bwMode="gray">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5" name="Freeform 27"/>
            <p:cNvSpPr>
              <a:spLocks noEditPoints="1"/>
            </p:cNvSpPr>
            <p:nvPr/>
          </p:nvSpPr>
          <p:spPr bwMode="gray">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6" name="Freeform 28"/>
            <p:cNvSpPr>
              <a:spLocks noEditPoints="1"/>
            </p:cNvSpPr>
            <p:nvPr/>
          </p:nvSpPr>
          <p:spPr bwMode="gray">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7" name="Freeform 29"/>
            <p:cNvSpPr>
              <a:spLocks noEditPoints="1"/>
            </p:cNvSpPr>
            <p:nvPr/>
          </p:nvSpPr>
          <p:spPr bwMode="gray">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8" name="Freeform 30"/>
            <p:cNvSpPr>
              <a:spLocks/>
            </p:cNvSpPr>
            <p:nvPr/>
          </p:nvSpPr>
          <p:spPr bwMode="gray">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9" name="Freeform 31"/>
            <p:cNvSpPr>
              <a:spLocks/>
            </p:cNvSpPr>
            <p:nvPr/>
          </p:nvSpPr>
          <p:spPr bwMode="gray">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0" name="Freeform 32"/>
            <p:cNvSpPr>
              <a:spLocks/>
            </p:cNvSpPr>
            <p:nvPr/>
          </p:nvSpPr>
          <p:spPr bwMode="gray">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1" name="Freeform 33"/>
            <p:cNvSpPr>
              <a:spLocks/>
            </p:cNvSpPr>
            <p:nvPr/>
          </p:nvSpPr>
          <p:spPr bwMode="gray">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2" name="Freeform 34"/>
            <p:cNvSpPr>
              <a:spLocks noEditPoints="1"/>
            </p:cNvSpPr>
            <p:nvPr/>
          </p:nvSpPr>
          <p:spPr bwMode="gray">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3" name="Freeform 35"/>
            <p:cNvSpPr>
              <a:spLocks noEditPoints="1"/>
            </p:cNvSpPr>
            <p:nvPr/>
          </p:nvSpPr>
          <p:spPr bwMode="gray">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4" name="Freeform 36"/>
            <p:cNvSpPr>
              <a:spLocks noEditPoints="1"/>
            </p:cNvSpPr>
            <p:nvPr/>
          </p:nvSpPr>
          <p:spPr bwMode="gray">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headEnd/>
              <a:tailEnd/>
            </a:ln>
          </p:spPr>
          <p:txBody>
            <a:bodyPr/>
            <a:lstStyle/>
            <a:p>
              <a:pPr defTabSz="511816" fontAlgn="ctr">
                <a:defRPr/>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15" name="组合 7193"/>
          <p:cNvGrpSpPr/>
          <p:nvPr/>
        </p:nvGrpSpPr>
        <p:grpSpPr bwMode="gray">
          <a:xfrm>
            <a:off x="8421303" y="5531160"/>
            <a:ext cx="481239" cy="347561"/>
            <a:chOff x="6848475" y="2165350"/>
            <a:chExt cx="688975" cy="498475"/>
          </a:xfrm>
          <a:solidFill>
            <a:srgbClr val="3C3C3B"/>
          </a:solidFill>
        </p:grpSpPr>
        <p:sp>
          <p:nvSpPr>
            <p:cNvPr id="516" name="Freeform 40"/>
            <p:cNvSpPr>
              <a:spLocks/>
            </p:cNvSpPr>
            <p:nvPr/>
          </p:nvSpPr>
          <p:spPr bwMode="gray">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7" name="Freeform 41"/>
            <p:cNvSpPr>
              <a:spLocks/>
            </p:cNvSpPr>
            <p:nvPr/>
          </p:nvSpPr>
          <p:spPr bwMode="gray">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8" name="Freeform 42"/>
            <p:cNvSpPr>
              <a:spLocks/>
            </p:cNvSpPr>
            <p:nvPr/>
          </p:nvSpPr>
          <p:spPr bwMode="gray">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9" name="Freeform 43"/>
            <p:cNvSpPr>
              <a:spLocks/>
            </p:cNvSpPr>
            <p:nvPr/>
          </p:nvSpPr>
          <p:spPr bwMode="gray">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0" name="Freeform 44"/>
            <p:cNvSpPr>
              <a:spLocks/>
            </p:cNvSpPr>
            <p:nvPr/>
          </p:nvSpPr>
          <p:spPr bwMode="gray">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1" name="Freeform 45"/>
            <p:cNvSpPr>
              <a:spLocks/>
            </p:cNvSpPr>
            <p:nvPr/>
          </p:nvSpPr>
          <p:spPr bwMode="gray">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2" name="Freeform 46"/>
            <p:cNvSpPr>
              <a:spLocks/>
            </p:cNvSpPr>
            <p:nvPr/>
          </p:nvSpPr>
          <p:spPr bwMode="gray">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3" name="Freeform 47"/>
            <p:cNvSpPr>
              <a:spLocks/>
            </p:cNvSpPr>
            <p:nvPr/>
          </p:nvSpPr>
          <p:spPr bwMode="gray">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4" name="Freeform 48"/>
            <p:cNvSpPr>
              <a:spLocks/>
            </p:cNvSpPr>
            <p:nvPr/>
          </p:nvSpPr>
          <p:spPr bwMode="gray">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5" name="Freeform 49"/>
            <p:cNvSpPr>
              <a:spLocks/>
            </p:cNvSpPr>
            <p:nvPr/>
          </p:nvSpPr>
          <p:spPr bwMode="gray">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6" name="Freeform 50"/>
            <p:cNvSpPr>
              <a:spLocks/>
            </p:cNvSpPr>
            <p:nvPr/>
          </p:nvSpPr>
          <p:spPr bwMode="gray">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7" name="Freeform 51"/>
            <p:cNvSpPr>
              <a:spLocks/>
            </p:cNvSpPr>
            <p:nvPr/>
          </p:nvSpPr>
          <p:spPr bwMode="gray">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8" name="Freeform 52"/>
            <p:cNvSpPr>
              <a:spLocks/>
            </p:cNvSpPr>
            <p:nvPr/>
          </p:nvSpPr>
          <p:spPr bwMode="gray">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headEnd/>
              <a:tailEnd/>
            </a:ln>
          </p:spPr>
          <p:txBody>
            <a:bodyPr/>
            <a:lstStyle/>
            <a:p>
              <a:pPr defTabSz="511816" fontAlgn="ctr">
                <a:defRPr/>
              </a:pP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29" name="组合 3"/>
          <p:cNvGrpSpPr>
            <a:grpSpLocks/>
          </p:cNvGrpSpPr>
          <p:nvPr/>
        </p:nvGrpSpPr>
        <p:grpSpPr bwMode="gray">
          <a:xfrm>
            <a:off x="9140944" y="5530746"/>
            <a:ext cx="346975" cy="354562"/>
            <a:chOff x="3668486" y="2384430"/>
            <a:chExt cx="430644" cy="439372"/>
          </a:xfrm>
          <a:solidFill>
            <a:srgbClr val="474747"/>
          </a:solidFill>
        </p:grpSpPr>
        <p:sp>
          <p:nvSpPr>
            <p:cNvPr id="530" name="Freeform 764"/>
            <p:cNvSpPr>
              <a:spLocks/>
            </p:cNvSpPr>
            <p:nvPr/>
          </p:nvSpPr>
          <p:spPr bwMode="gray">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765"/>
            <p:cNvSpPr>
              <a:spLocks/>
            </p:cNvSpPr>
            <p:nvPr/>
          </p:nvSpPr>
          <p:spPr bwMode="gray">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766"/>
            <p:cNvSpPr>
              <a:spLocks/>
            </p:cNvSpPr>
            <p:nvPr/>
          </p:nvSpPr>
          <p:spPr bwMode="gray">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767"/>
            <p:cNvSpPr>
              <a:spLocks/>
            </p:cNvSpPr>
            <p:nvPr/>
          </p:nvSpPr>
          <p:spPr bwMode="gray">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4" name="Freeform 768"/>
            <p:cNvSpPr>
              <a:spLocks/>
            </p:cNvSpPr>
            <p:nvPr/>
          </p:nvSpPr>
          <p:spPr bwMode="gray">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Freeform 769"/>
            <p:cNvSpPr>
              <a:spLocks/>
            </p:cNvSpPr>
            <p:nvPr/>
          </p:nvSpPr>
          <p:spPr bwMode="gray">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Freeform 770"/>
            <p:cNvSpPr>
              <a:spLocks/>
            </p:cNvSpPr>
            <p:nvPr/>
          </p:nvSpPr>
          <p:spPr bwMode="gray">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Freeform 771"/>
            <p:cNvSpPr>
              <a:spLocks/>
            </p:cNvSpPr>
            <p:nvPr/>
          </p:nvSpPr>
          <p:spPr bwMode="gray">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772"/>
            <p:cNvSpPr>
              <a:spLocks/>
            </p:cNvSpPr>
            <p:nvPr/>
          </p:nvSpPr>
          <p:spPr bwMode="gray">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Freeform 773"/>
            <p:cNvSpPr>
              <a:spLocks/>
            </p:cNvSpPr>
            <p:nvPr/>
          </p:nvSpPr>
          <p:spPr bwMode="gray">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Freeform 774"/>
            <p:cNvSpPr>
              <a:spLocks/>
            </p:cNvSpPr>
            <p:nvPr/>
          </p:nvSpPr>
          <p:spPr bwMode="gray">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Freeform 775"/>
            <p:cNvSpPr>
              <a:spLocks/>
            </p:cNvSpPr>
            <p:nvPr/>
          </p:nvSpPr>
          <p:spPr bwMode="gray">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2" name="Freeform 776"/>
            <p:cNvSpPr>
              <a:spLocks/>
            </p:cNvSpPr>
            <p:nvPr/>
          </p:nvSpPr>
          <p:spPr bwMode="gray">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43" name="组合 730"/>
          <p:cNvGrpSpPr>
            <a:grpSpLocks/>
          </p:cNvGrpSpPr>
          <p:nvPr/>
        </p:nvGrpSpPr>
        <p:grpSpPr bwMode="gray">
          <a:xfrm>
            <a:off x="9714933" y="5498104"/>
            <a:ext cx="280520" cy="374211"/>
            <a:chOff x="1884363" y="3563938"/>
            <a:chExt cx="612775" cy="817563"/>
          </a:xfrm>
          <a:solidFill>
            <a:schemeClr val="tx1">
              <a:lumMod val="75000"/>
              <a:lumOff val="25000"/>
            </a:schemeClr>
          </a:solidFill>
        </p:grpSpPr>
        <p:sp>
          <p:nvSpPr>
            <p:cNvPr id="544" name="Freeform 92"/>
            <p:cNvSpPr>
              <a:spLocks/>
            </p:cNvSpPr>
            <p:nvPr/>
          </p:nvSpPr>
          <p:spPr bwMode="gray">
            <a:xfrm>
              <a:off x="2312988" y="4322763"/>
              <a:ext cx="58738" cy="58738"/>
            </a:xfrm>
            <a:custGeom>
              <a:avLst/>
              <a:gdLst>
                <a:gd name="T0" fmla="*/ 2147483646 w 139"/>
                <a:gd name="T1" fmla="*/ 0 h 139"/>
                <a:gd name="T2" fmla="*/ 2147483646 w 139"/>
                <a:gd name="T3" fmla="*/ 0 h 139"/>
                <a:gd name="T4" fmla="*/ 2147483646 w 139"/>
                <a:gd name="T5" fmla="*/ 2147483646 h 139"/>
                <a:gd name="T6" fmla="*/ 2147483646 w 139"/>
                <a:gd name="T7" fmla="*/ 2147483646 h 139"/>
                <a:gd name="T8" fmla="*/ 0 w 139"/>
                <a:gd name="T9" fmla="*/ 2147483646 h 139"/>
                <a:gd name="T10" fmla="*/ 2147483646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0"/>
                  </a:moveTo>
                  <a:lnTo>
                    <a:pt x="69" y="0"/>
                  </a:lnTo>
                  <a:cubicBezTo>
                    <a:pt x="108" y="0"/>
                    <a:pt x="139" y="31"/>
                    <a:pt x="139" y="69"/>
                  </a:cubicBezTo>
                  <a:cubicBezTo>
                    <a:pt x="139" y="108"/>
                    <a:pt x="108" y="139"/>
                    <a:pt x="69" y="139"/>
                  </a:cubicBezTo>
                  <a:cubicBezTo>
                    <a:pt x="31" y="139"/>
                    <a:pt x="0" y="108"/>
                    <a:pt x="0" y="69"/>
                  </a:cubicBezTo>
                  <a:cubicBezTo>
                    <a:pt x="0" y="31"/>
                    <a:pt x="31" y="0"/>
                    <a:pt x="6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5" name="Freeform 93"/>
            <p:cNvSpPr>
              <a:spLocks/>
            </p:cNvSpPr>
            <p:nvPr/>
          </p:nvSpPr>
          <p:spPr bwMode="gray">
            <a:xfrm>
              <a:off x="2224088" y="4322763"/>
              <a:ext cx="57150" cy="58738"/>
            </a:xfrm>
            <a:custGeom>
              <a:avLst/>
              <a:gdLst>
                <a:gd name="T0" fmla="*/ 2147483646 w 139"/>
                <a:gd name="T1" fmla="*/ 0 h 139"/>
                <a:gd name="T2" fmla="*/ 2147483646 w 139"/>
                <a:gd name="T3" fmla="*/ 0 h 139"/>
                <a:gd name="T4" fmla="*/ 2147483646 w 139"/>
                <a:gd name="T5" fmla="*/ 2147483646 h 139"/>
                <a:gd name="T6" fmla="*/ 2147483646 w 139"/>
                <a:gd name="T7" fmla="*/ 2147483646 h 139"/>
                <a:gd name="T8" fmla="*/ 0 w 139"/>
                <a:gd name="T9" fmla="*/ 2147483646 h 139"/>
                <a:gd name="T10" fmla="*/ 2147483646 w 139"/>
                <a:gd name="T11" fmla="*/ 0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0"/>
                  </a:moveTo>
                  <a:lnTo>
                    <a:pt x="70" y="0"/>
                  </a:lnTo>
                  <a:cubicBezTo>
                    <a:pt x="108" y="0"/>
                    <a:pt x="139" y="31"/>
                    <a:pt x="139" y="69"/>
                  </a:cubicBezTo>
                  <a:cubicBezTo>
                    <a:pt x="139" y="108"/>
                    <a:pt x="108" y="139"/>
                    <a:pt x="70" y="139"/>
                  </a:cubicBezTo>
                  <a:cubicBezTo>
                    <a:pt x="31" y="139"/>
                    <a:pt x="0" y="108"/>
                    <a:pt x="0" y="69"/>
                  </a:cubicBezTo>
                  <a:cubicBezTo>
                    <a:pt x="0" y="31"/>
                    <a:pt x="31" y="0"/>
                    <a:pt x="70"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Freeform 94"/>
            <p:cNvSpPr>
              <a:spLocks/>
            </p:cNvSpPr>
            <p:nvPr/>
          </p:nvSpPr>
          <p:spPr bwMode="gray">
            <a:xfrm>
              <a:off x="1944688" y="3794126"/>
              <a:ext cx="182563" cy="511175"/>
            </a:xfrm>
            <a:custGeom>
              <a:avLst/>
              <a:gdLst>
                <a:gd name="T0" fmla="*/ 2147483646 w 435"/>
                <a:gd name="T1" fmla="*/ 2147483646 h 1217"/>
                <a:gd name="T2" fmla="*/ 2147483646 w 435"/>
                <a:gd name="T3" fmla="*/ 2147483646 h 1217"/>
                <a:gd name="T4" fmla="*/ 2147483646 w 435"/>
                <a:gd name="T5" fmla="*/ 2147483646 h 1217"/>
                <a:gd name="T6" fmla="*/ 2147483646 w 435"/>
                <a:gd name="T7" fmla="*/ 2147483646 h 1217"/>
                <a:gd name="T8" fmla="*/ 2147483646 w 435"/>
                <a:gd name="T9" fmla="*/ 2147483646 h 1217"/>
                <a:gd name="T10" fmla="*/ 2147483646 w 435"/>
                <a:gd name="T11" fmla="*/ 2147483646 h 1217"/>
                <a:gd name="T12" fmla="*/ 2147483646 w 435"/>
                <a:gd name="T13" fmla="*/ 2147483646 h 1217"/>
                <a:gd name="T14" fmla="*/ 0 w 435"/>
                <a:gd name="T15" fmla="*/ 2147483646 h 1217"/>
                <a:gd name="T16" fmla="*/ 0 w 435"/>
                <a:gd name="T17" fmla="*/ 2147483646 h 1217"/>
                <a:gd name="T18" fmla="*/ 2147483646 w 435"/>
                <a:gd name="T19" fmla="*/ 2147483646 h 1217"/>
                <a:gd name="T20" fmla="*/ 2147483646 w 435"/>
                <a:gd name="T21" fmla="*/ 2147483646 h 1217"/>
                <a:gd name="T22" fmla="*/ 2147483646 w 435"/>
                <a:gd name="T23" fmla="*/ 2147483646 h 1217"/>
                <a:gd name="T24" fmla="*/ 2147483646 w 435"/>
                <a:gd name="T25" fmla="*/ 2147483646 h 1217"/>
                <a:gd name="T26" fmla="*/ 2147483646 w 435"/>
                <a:gd name="T27" fmla="*/ 2147483646 h 1217"/>
                <a:gd name="T28" fmla="*/ 2147483646 w 435"/>
                <a:gd name="T29" fmla="*/ 2147483646 h 12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5"/>
                <a:gd name="T46" fmla="*/ 0 h 1217"/>
                <a:gd name="T47" fmla="*/ 435 w 435"/>
                <a:gd name="T48" fmla="*/ 1217 h 12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5" h="1217">
                  <a:moveTo>
                    <a:pt x="402" y="1217"/>
                  </a:moveTo>
                  <a:lnTo>
                    <a:pt x="402" y="1217"/>
                  </a:lnTo>
                  <a:cubicBezTo>
                    <a:pt x="383" y="1217"/>
                    <a:pt x="368" y="1202"/>
                    <a:pt x="368" y="1184"/>
                  </a:cubicBezTo>
                  <a:lnTo>
                    <a:pt x="368" y="86"/>
                  </a:lnTo>
                  <a:lnTo>
                    <a:pt x="67" y="222"/>
                  </a:lnTo>
                  <a:lnTo>
                    <a:pt x="67" y="1184"/>
                  </a:lnTo>
                  <a:cubicBezTo>
                    <a:pt x="67" y="1202"/>
                    <a:pt x="52" y="1217"/>
                    <a:pt x="33" y="1217"/>
                  </a:cubicBezTo>
                  <a:cubicBezTo>
                    <a:pt x="15" y="1217"/>
                    <a:pt x="0" y="1202"/>
                    <a:pt x="0" y="1184"/>
                  </a:cubicBezTo>
                  <a:lnTo>
                    <a:pt x="0" y="201"/>
                  </a:lnTo>
                  <a:cubicBezTo>
                    <a:pt x="0" y="187"/>
                    <a:pt x="8" y="176"/>
                    <a:pt x="20" y="170"/>
                  </a:cubicBezTo>
                  <a:lnTo>
                    <a:pt x="388" y="5"/>
                  </a:lnTo>
                  <a:cubicBezTo>
                    <a:pt x="398" y="0"/>
                    <a:pt x="410" y="1"/>
                    <a:pt x="420" y="7"/>
                  </a:cubicBezTo>
                  <a:cubicBezTo>
                    <a:pt x="429" y="13"/>
                    <a:pt x="435" y="24"/>
                    <a:pt x="435" y="35"/>
                  </a:cubicBezTo>
                  <a:lnTo>
                    <a:pt x="435" y="1184"/>
                  </a:lnTo>
                  <a:cubicBezTo>
                    <a:pt x="435" y="1202"/>
                    <a:pt x="420" y="1217"/>
                    <a:pt x="402" y="12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Freeform 95"/>
            <p:cNvSpPr>
              <a:spLocks/>
            </p:cNvSpPr>
            <p:nvPr/>
          </p:nvSpPr>
          <p:spPr bwMode="gray">
            <a:xfrm>
              <a:off x="2098675" y="3563938"/>
              <a:ext cx="182563" cy="741363"/>
            </a:xfrm>
            <a:custGeom>
              <a:avLst/>
              <a:gdLst>
                <a:gd name="T0" fmla="*/ 2147483646 w 435"/>
                <a:gd name="T1" fmla="*/ 2147483646 h 1764"/>
                <a:gd name="T2" fmla="*/ 2147483646 w 435"/>
                <a:gd name="T3" fmla="*/ 2147483646 h 1764"/>
                <a:gd name="T4" fmla="*/ 2147483646 w 435"/>
                <a:gd name="T5" fmla="*/ 2147483646 h 1764"/>
                <a:gd name="T6" fmla="*/ 2147483646 w 435"/>
                <a:gd name="T7" fmla="*/ 2147483646 h 1764"/>
                <a:gd name="T8" fmla="*/ 2147483646 w 435"/>
                <a:gd name="T9" fmla="*/ 2147483646 h 1764"/>
                <a:gd name="T10" fmla="*/ 2147483646 w 435"/>
                <a:gd name="T11" fmla="*/ 2147483646 h 1764"/>
                <a:gd name="T12" fmla="*/ 2147483646 w 435"/>
                <a:gd name="T13" fmla="*/ 2147483646 h 1764"/>
                <a:gd name="T14" fmla="*/ 0 w 435"/>
                <a:gd name="T15" fmla="*/ 2147483646 h 1764"/>
                <a:gd name="T16" fmla="*/ 0 w 435"/>
                <a:gd name="T17" fmla="*/ 2147483646 h 1764"/>
                <a:gd name="T18" fmla="*/ 2147483646 w 435"/>
                <a:gd name="T19" fmla="*/ 2147483646 h 1764"/>
                <a:gd name="T20" fmla="*/ 2147483646 w 435"/>
                <a:gd name="T21" fmla="*/ 2147483646 h 1764"/>
                <a:gd name="T22" fmla="*/ 2147483646 w 435"/>
                <a:gd name="T23" fmla="*/ 2147483646 h 1764"/>
                <a:gd name="T24" fmla="*/ 2147483646 w 435"/>
                <a:gd name="T25" fmla="*/ 2147483646 h 1764"/>
                <a:gd name="T26" fmla="*/ 2147483646 w 435"/>
                <a:gd name="T27" fmla="*/ 2147483646 h 1764"/>
                <a:gd name="T28" fmla="*/ 2147483646 w 435"/>
                <a:gd name="T29" fmla="*/ 2147483646 h 1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5"/>
                <a:gd name="T46" fmla="*/ 0 h 1764"/>
                <a:gd name="T47" fmla="*/ 435 w 435"/>
                <a:gd name="T48" fmla="*/ 1764 h 1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5" h="1764">
                  <a:moveTo>
                    <a:pt x="402" y="1764"/>
                  </a:moveTo>
                  <a:lnTo>
                    <a:pt x="402" y="1764"/>
                  </a:lnTo>
                  <a:cubicBezTo>
                    <a:pt x="384" y="1764"/>
                    <a:pt x="369" y="1749"/>
                    <a:pt x="369" y="1731"/>
                  </a:cubicBezTo>
                  <a:lnTo>
                    <a:pt x="369" y="87"/>
                  </a:lnTo>
                  <a:lnTo>
                    <a:pt x="67" y="222"/>
                  </a:lnTo>
                  <a:lnTo>
                    <a:pt x="67" y="1731"/>
                  </a:lnTo>
                  <a:cubicBezTo>
                    <a:pt x="67" y="1749"/>
                    <a:pt x="52" y="1764"/>
                    <a:pt x="34" y="1764"/>
                  </a:cubicBezTo>
                  <a:cubicBezTo>
                    <a:pt x="15" y="1764"/>
                    <a:pt x="0" y="1749"/>
                    <a:pt x="0" y="1731"/>
                  </a:cubicBezTo>
                  <a:lnTo>
                    <a:pt x="0" y="201"/>
                  </a:lnTo>
                  <a:cubicBezTo>
                    <a:pt x="0" y="188"/>
                    <a:pt x="8" y="176"/>
                    <a:pt x="20" y="170"/>
                  </a:cubicBezTo>
                  <a:lnTo>
                    <a:pt x="388" y="5"/>
                  </a:lnTo>
                  <a:cubicBezTo>
                    <a:pt x="399" y="0"/>
                    <a:pt x="411" y="1"/>
                    <a:pt x="420" y="7"/>
                  </a:cubicBezTo>
                  <a:cubicBezTo>
                    <a:pt x="430" y="13"/>
                    <a:pt x="435" y="24"/>
                    <a:pt x="435" y="35"/>
                  </a:cubicBezTo>
                  <a:lnTo>
                    <a:pt x="435" y="1731"/>
                  </a:lnTo>
                  <a:cubicBezTo>
                    <a:pt x="435" y="1749"/>
                    <a:pt x="421" y="1764"/>
                    <a:pt x="402" y="176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Freeform 96"/>
            <p:cNvSpPr>
              <a:spLocks/>
            </p:cNvSpPr>
            <p:nvPr/>
          </p:nvSpPr>
          <p:spPr bwMode="gray">
            <a:xfrm>
              <a:off x="2003425" y="3932238"/>
              <a:ext cx="15875" cy="311150"/>
            </a:xfrm>
            <a:custGeom>
              <a:avLst/>
              <a:gdLst>
                <a:gd name="T0" fmla="*/ 2147483646 w 40"/>
                <a:gd name="T1" fmla="*/ 2147483646 h 740"/>
                <a:gd name="T2" fmla="*/ 2147483646 w 40"/>
                <a:gd name="T3" fmla="*/ 2147483646 h 740"/>
                <a:gd name="T4" fmla="*/ 0 w 40"/>
                <a:gd name="T5" fmla="*/ 2147483646 h 740"/>
                <a:gd name="T6" fmla="*/ 0 w 40"/>
                <a:gd name="T7" fmla="*/ 2147483646 h 740"/>
                <a:gd name="T8" fmla="*/ 2147483646 w 40"/>
                <a:gd name="T9" fmla="*/ 0 h 740"/>
                <a:gd name="T10" fmla="*/ 2147483646 w 40"/>
                <a:gd name="T11" fmla="*/ 2147483646 h 740"/>
                <a:gd name="T12" fmla="*/ 2147483646 w 40"/>
                <a:gd name="T13" fmla="*/ 2147483646 h 740"/>
                <a:gd name="T14" fmla="*/ 2147483646 w 40"/>
                <a:gd name="T15" fmla="*/ 2147483646 h 7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740"/>
                <a:gd name="T26" fmla="*/ 40 w 40"/>
                <a:gd name="T27" fmla="*/ 740 h 7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740">
                  <a:moveTo>
                    <a:pt x="20" y="740"/>
                  </a:moveTo>
                  <a:lnTo>
                    <a:pt x="20" y="740"/>
                  </a:lnTo>
                  <a:cubicBezTo>
                    <a:pt x="9" y="740"/>
                    <a:pt x="0" y="731"/>
                    <a:pt x="0" y="720"/>
                  </a:cubicBezTo>
                  <a:lnTo>
                    <a:pt x="0" y="20"/>
                  </a:lnTo>
                  <a:cubicBezTo>
                    <a:pt x="0" y="8"/>
                    <a:pt x="9" y="0"/>
                    <a:pt x="20" y="0"/>
                  </a:cubicBezTo>
                  <a:cubicBezTo>
                    <a:pt x="31" y="0"/>
                    <a:pt x="40" y="8"/>
                    <a:pt x="40" y="20"/>
                  </a:cubicBezTo>
                  <a:lnTo>
                    <a:pt x="40" y="720"/>
                  </a:lnTo>
                  <a:cubicBezTo>
                    <a:pt x="40" y="731"/>
                    <a:pt x="31" y="740"/>
                    <a:pt x="20" y="7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Freeform 97"/>
            <p:cNvSpPr>
              <a:spLocks/>
            </p:cNvSpPr>
            <p:nvPr/>
          </p:nvSpPr>
          <p:spPr bwMode="gray">
            <a:xfrm>
              <a:off x="2052638" y="3895726"/>
              <a:ext cx="17463" cy="347663"/>
            </a:xfrm>
            <a:custGeom>
              <a:avLst/>
              <a:gdLst>
                <a:gd name="T0" fmla="*/ 2147483646 w 40"/>
                <a:gd name="T1" fmla="*/ 2147483646 h 828"/>
                <a:gd name="T2" fmla="*/ 2147483646 w 40"/>
                <a:gd name="T3" fmla="*/ 2147483646 h 828"/>
                <a:gd name="T4" fmla="*/ 0 w 40"/>
                <a:gd name="T5" fmla="*/ 2147483646 h 828"/>
                <a:gd name="T6" fmla="*/ 0 w 40"/>
                <a:gd name="T7" fmla="*/ 2147483646 h 828"/>
                <a:gd name="T8" fmla="*/ 2147483646 w 40"/>
                <a:gd name="T9" fmla="*/ 0 h 828"/>
                <a:gd name="T10" fmla="*/ 2147483646 w 40"/>
                <a:gd name="T11" fmla="*/ 2147483646 h 828"/>
                <a:gd name="T12" fmla="*/ 2147483646 w 40"/>
                <a:gd name="T13" fmla="*/ 2147483646 h 828"/>
                <a:gd name="T14" fmla="*/ 2147483646 w 40"/>
                <a:gd name="T15" fmla="*/ 2147483646 h 82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828"/>
                <a:gd name="T26" fmla="*/ 40 w 40"/>
                <a:gd name="T27" fmla="*/ 828 h 8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828">
                  <a:moveTo>
                    <a:pt x="20" y="828"/>
                  </a:moveTo>
                  <a:lnTo>
                    <a:pt x="20" y="828"/>
                  </a:lnTo>
                  <a:cubicBezTo>
                    <a:pt x="9" y="828"/>
                    <a:pt x="0" y="819"/>
                    <a:pt x="0" y="808"/>
                  </a:cubicBezTo>
                  <a:lnTo>
                    <a:pt x="0" y="20"/>
                  </a:lnTo>
                  <a:cubicBezTo>
                    <a:pt x="0" y="9"/>
                    <a:pt x="9" y="0"/>
                    <a:pt x="20" y="0"/>
                  </a:cubicBezTo>
                  <a:cubicBezTo>
                    <a:pt x="31" y="0"/>
                    <a:pt x="40" y="9"/>
                    <a:pt x="40" y="20"/>
                  </a:cubicBezTo>
                  <a:lnTo>
                    <a:pt x="40" y="808"/>
                  </a:lnTo>
                  <a:cubicBezTo>
                    <a:pt x="40" y="819"/>
                    <a:pt x="31" y="828"/>
                    <a:pt x="20" y="82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0" name="Freeform 98"/>
            <p:cNvSpPr>
              <a:spLocks/>
            </p:cNvSpPr>
            <p:nvPr/>
          </p:nvSpPr>
          <p:spPr bwMode="gray">
            <a:xfrm>
              <a:off x="2254250" y="3884613"/>
              <a:ext cx="182563" cy="420688"/>
            </a:xfrm>
            <a:custGeom>
              <a:avLst/>
              <a:gdLst>
                <a:gd name="T0" fmla="*/ 2147483646 w 435"/>
                <a:gd name="T1" fmla="*/ 2147483646 h 1002"/>
                <a:gd name="T2" fmla="*/ 2147483646 w 435"/>
                <a:gd name="T3" fmla="*/ 2147483646 h 1002"/>
                <a:gd name="T4" fmla="*/ 2147483646 w 435"/>
                <a:gd name="T5" fmla="*/ 2147483646 h 1002"/>
                <a:gd name="T6" fmla="*/ 2147483646 w 435"/>
                <a:gd name="T7" fmla="*/ 2147483646 h 1002"/>
                <a:gd name="T8" fmla="*/ 2147483646 w 435"/>
                <a:gd name="T9" fmla="*/ 2147483646 h 1002"/>
                <a:gd name="T10" fmla="*/ 2147483646 w 435"/>
                <a:gd name="T11" fmla="*/ 2147483646 h 1002"/>
                <a:gd name="T12" fmla="*/ 2147483646 w 435"/>
                <a:gd name="T13" fmla="*/ 2147483646 h 1002"/>
                <a:gd name="T14" fmla="*/ 0 w 435"/>
                <a:gd name="T15" fmla="*/ 2147483646 h 1002"/>
                <a:gd name="T16" fmla="*/ 0 w 435"/>
                <a:gd name="T17" fmla="*/ 2147483646 h 1002"/>
                <a:gd name="T18" fmla="*/ 2147483646 w 435"/>
                <a:gd name="T19" fmla="*/ 2147483646 h 1002"/>
                <a:gd name="T20" fmla="*/ 2147483646 w 435"/>
                <a:gd name="T21" fmla="*/ 2147483646 h 1002"/>
                <a:gd name="T22" fmla="*/ 2147483646 w 435"/>
                <a:gd name="T23" fmla="*/ 2147483646 h 1002"/>
                <a:gd name="T24" fmla="*/ 2147483646 w 435"/>
                <a:gd name="T25" fmla="*/ 2147483646 h 1002"/>
                <a:gd name="T26" fmla="*/ 2147483646 w 435"/>
                <a:gd name="T27" fmla="*/ 2147483646 h 1002"/>
                <a:gd name="T28" fmla="*/ 2147483646 w 435"/>
                <a:gd name="T29" fmla="*/ 2147483646 h 10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5"/>
                <a:gd name="T46" fmla="*/ 0 h 1002"/>
                <a:gd name="T47" fmla="*/ 435 w 435"/>
                <a:gd name="T48" fmla="*/ 1002 h 10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5" h="1002">
                  <a:moveTo>
                    <a:pt x="401" y="1002"/>
                  </a:moveTo>
                  <a:lnTo>
                    <a:pt x="401" y="1002"/>
                  </a:lnTo>
                  <a:cubicBezTo>
                    <a:pt x="383" y="1002"/>
                    <a:pt x="368" y="987"/>
                    <a:pt x="368" y="969"/>
                  </a:cubicBezTo>
                  <a:lnTo>
                    <a:pt x="368" y="223"/>
                  </a:lnTo>
                  <a:lnTo>
                    <a:pt x="66" y="87"/>
                  </a:lnTo>
                  <a:lnTo>
                    <a:pt x="66" y="969"/>
                  </a:lnTo>
                  <a:cubicBezTo>
                    <a:pt x="66" y="987"/>
                    <a:pt x="52" y="1002"/>
                    <a:pt x="33" y="1002"/>
                  </a:cubicBezTo>
                  <a:cubicBezTo>
                    <a:pt x="15" y="1002"/>
                    <a:pt x="0" y="987"/>
                    <a:pt x="0" y="969"/>
                  </a:cubicBezTo>
                  <a:lnTo>
                    <a:pt x="0" y="35"/>
                  </a:lnTo>
                  <a:cubicBezTo>
                    <a:pt x="0" y="24"/>
                    <a:pt x="6" y="13"/>
                    <a:pt x="15" y="7"/>
                  </a:cubicBezTo>
                  <a:cubicBezTo>
                    <a:pt x="25" y="1"/>
                    <a:pt x="36" y="0"/>
                    <a:pt x="47" y="5"/>
                  </a:cubicBezTo>
                  <a:lnTo>
                    <a:pt x="415" y="171"/>
                  </a:lnTo>
                  <a:cubicBezTo>
                    <a:pt x="427" y="176"/>
                    <a:pt x="435" y="188"/>
                    <a:pt x="435" y="201"/>
                  </a:cubicBezTo>
                  <a:lnTo>
                    <a:pt x="435" y="969"/>
                  </a:lnTo>
                  <a:cubicBezTo>
                    <a:pt x="435" y="987"/>
                    <a:pt x="420" y="1002"/>
                    <a:pt x="401" y="100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1" name="Freeform 99"/>
            <p:cNvSpPr>
              <a:spLocks/>
            </p:cNvSpPr>
            <p:nvPr/>
          </p:nvSpPr>
          <p:spPr bwMode="gray">
            <a:xfrm>
              <a:off x="2362200" y="4022726"/>
              <a:ext cx="15875" cy="220663"/>
            </a:xfrm>
            <a:custGeom>
              <a:avLst/>
              <a:gdLst>
                <a:gd name="T0" fmla="*/ 2147483646 w 40"/>
                <a:gd name="T1" fmla="*/ 2147483646 h 525"/>
                <a:gd name="T2" fmla="*/ 2147483646 w 40"/>
                <a:gd name="T3" fmla="*/ 2147483646 h 525"/>
                <a:gd name="T4" fmla="*/ 0 w 40"/>
                <a:gd name="T5" fmla="*/ 2147483646 h 525"/>
                <a:gd name="T6" fmla="*/ 0 w 40"/>
                <a:gd name="T7" fmla="*/ 2147483646 h 525"/>
                <a:gd name="T8" fmla="*/ 2147483646 w 40"/>
                <a:gd name="T9" fmla="*/ 0 h 525"/>
                <a:gd name="T10" fmla="*/ 2147483646 w 40"/>
                <a:gd name="T11" fmla="*/ 2147483646 h 525"/>
                <a:gd name="T12" fmla="*/ 2147483646 w 40"/>
                <a:gd name="T13" fmla="*/ 2147483646 h 525"/>
                <a:gd name="T14" fmla="*/ 2147483646 w 40"/>
                <a:gd name="T15" fmla="*/ 2147483646 h 5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25"/>
                <a:gd name="T26" fmla="*/ 40 w 40"/>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25">
                  <a:moveTo>
                    <a:pt x="20" y="525"/>
                  </a:moveTo>
                  <a:lnTo>
                    <a:pt x="20" y="525"/>
                  </a:lnTo>
                  <a:cubicBezTo>
                    <a:pt x="9" y="525"/>
                    <a:pt x="0" y="516"/>
                    <a:pt x="0" y="505"/>
                  </a:cubicBezTo>
                  <a:lnTo>
                    <a:pt x="0" y="20"/>
                  </a:lnTo>
                  <a:cubicBezTo>
                    <a:pt x="0" y="9"/>
                    <a:pt x="9" y="0"/>
                    <a:pt x="20" y="0"/>
                  </a:cubicBezTo>
                  <a:cubicBezTo>
                    <a:pt x="31" y="0"/>
                    <a:pt x="40" y="9"/>
                    <a:pt x="40" y="20"/>
                  </a:cubicBezTo>
                  <a:lnTo>
                    <a:pt x="40" y="505"/>
                  </a:lnTo>
                  <a:cubicBezTo>
                    <a:pt x="40" y="516"/>
                    <a:pt x="31" y="525"/>
                    <a:pt x="20" y="52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2" name="Freeform 100"/>
            <p:cNvSpPr>
              <a:spLocks/>
            </p:cNvSpPr>
            <p:nvPr/>
          </p:nvSpPr>
          <p:spPr bwMode="gray">
            <a:xfrm>
              <a:off x="2311400" y="3986213"/>
              <a:ext cx="17463" cy="257175"/>
            </a:xfrm>
            <a:custGeom>
              <a:avLst/>
              <a:gdLst>
                <a:gd name="T0" fmla="*/ 2147483646 w 40"/>
                <a:gd name="T1" fmla="*/ 2147483646 h 612"/>
                <a:gd name="T2" fmla="*/ 2147483646 w 40"/>
                <a:gd name="T3" fmla="*/ 2147483646 h 612"/>
                <a:gd name="T4" fmla="*/ 0 w 40"/>
                <a:gd name="T5" fmla="*/ 2147483646 h 612"/>
                <a:gd name="T6" fmla="*/ 0 w 40"/>
                <a:gd name="T7" fmla="*/ 2147483646 h 612"/>
                <a:gd name="T8" fmla="*/ 2147483646 w 40"/>
                <a:gd name="T9" fmla="*/ 0 h 612"/>
                <a:gd name="T10" fmla="*/ 2147483646 w 40"/>
                <a:gd name="T11" fmla="*/ 2147483646 h 612"/>
                <a:gd name="T12" fmla="*/ 2147483646 w 40"/>
                <a:gd name="T13" fmla="*/ 2147483646 h 612"/>
                <a:gd name="T14" fmla="*/ 2147483646 w 40"/>
                <a:gd name="T15" fmla="*/ 2147483646 h 612"/>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612"/>
                <a:gd name="T26" fmla="*/ 40 w 40"/>
                <a:gd name="T27" fmla="*/ 612 h 6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612">
                  <a:moveTo>
                    <a:pt x="20" y="612"/>
                  </a:moveTo>
                  <a:lnTo>
                    <a:pt x="20" y="612"/>
                  </a:lnTo>
                  <a:cubicBezTo>
                    <a:pt x="9" y="612"/>
                    <a:pt x="0" y="603"/>
                    <a:pt x="0" y="592"/>
                  </a:cubicBezTo>
                  <a:lnTo>
                    <a:pt x="0" y="20"/>
                  </a:lnTo>
                  <a:cubicBezTo>
                    <a:pt x="0" y="9"/>
                    <a:pt x="9" y="0"/>
                    <a:pt x="20" y="0"/>
                  </a:cubicBezTo>
                  <a:cubicBezTo>
                    <a:pt x="31" y="0"/>
                    <a:pt x="40" y="9"/>
                    <a:pt x="40" y="20"/>
                  </a:cubicBezTo>
                  <a:lnTo>
                    <a:pt x="40" y="592"/>
                  </a:lnTo>
                  <a:cubicBezTo>
                    <a:pt x="40" y="603"/>
                    <a:pt x="31" y="612"/>
                    <a:pt x="20" y="61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3" name="Freeform 101"/>
            <p:cNvSpPr>
              <a:spLocks/>
            </p:cNvSpPr>
            <p:nvPr/>
          </p:nvSpPr>
          <p:spPr bwMode="gray">
            <a:xfrm>
              <a:off x="2159000" y="3681413"/>
              <a:ext cx="15875" cy="561975"/>
            </a:xfrm>
            <a:custGeom>
              <a:avLst/>
              <a:gdLst>
                <a:gd name="T0" fmla="*/ 2147483646 w 40"/>
                <a:gd name="T1" fmla="*/ 2147483646 h 1338"/>
                <a:gd name="T2" fmla="*/ 2147483646 w 40"/>
                <a:gd name="T3" fmla="*/ 2147483646 h 1338"/>
                <a:gd name="T4" fmla="*/ 0 w 40"/>
                <a:gd name="T5" fmla="*/ 2147483646 h 1338"/>
                <a:gd name="T6" fmla="*/ 0 w 40"/>
                <a:gd name="T7" fmla="*/ 2147483646 h 1338"/>
                <a:gd name="T8" fmla="*/ 2147483646 w 40"/>
                <a:gd name="T9" fmla="*/ 0 h 1338"/>
                <a:gd name="T10" fmla="*/ 2147483646 w 40"/>
                <a:gd name="T11" fmla="*/ 2147483646 h 1338"/>
                <a:gd name="T12" fmla="*/ 2147483646 w 40"/>
                <a:gd name="T13" fmla="*/ 2147483646 h 1338"/>
                <a:gd name="T14" fmla="*/ 2147483646 w 40"/>
                <a:gd name="T15" fmla="*/ 2147483646 h 133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38"/>
                <a:gd name="T26" fmla="*/ 40 w 40"/>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38">
                  <a:moveTo>
                    <a:pt x="20" y="1338"/>
                  </a:moveTo>
                  <a:lnTo>
                    <a:pt x="20" y="1338"/>
                  </a:lnTo>
                  <a:cubicBezTo>
                    <a:pt x="9" y="1338"/>
                    <a:pt x="0" y="1329"/>
                    <a:pt x="0" y="1318"/>
                  </a:cubicBezTo>
                  <a:lnTo>
                    <a:pt x="0" y="20"/>
                  </a:lnTo>
                  <a:cubicBezTo>
                    <a:pt x="0" y="8"/>
                    <a:pt x="9" y="0"/>
                    <a:pt x="20" y="0"/>
                  </a:cubicBezTo>
                  <a:cubicBezTo>
                    <a:pt x="31" y="0"/>
                    <a:pt x="40" y="8"/>
                    <a:pt x="40" y="20"/>
                  </a:cubicBezTo>
                  <a:lnTo>
                    <a:pt x="40" y="1318"/>
                  </a:lnTo>
                  <a:cubicBezTo>
                    <a:pt x="40" y="1329"/>
                    <a:pt x="31" y="1338"/>
                    <a:pt x="20" y="13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4" name="Freeform 102"/>
            <p:cNvSpPr>
              <a:spLocks/>
            </p:cNvSpPr>
            <p:nvPr/>
          </p:nvSpPr>
          <p:spPr bwMode="gray">
            <a:xfrm>
              <a:off x="2206625" y="3659188"/>
              <a:ext cx="15875" cy="584200"/>
            </a:xfrm>
            <a:custGeom>
              <a:avLst/>
              <a:gdLst>
                <a:gd name="T0" fmla="*/ 2147483646 w 40"/>
                <a:gd name="T1" fmla="*/ 2147483646 h 1388"/>
                <a:gd name="T2" fmla="*/ 2147483646 w 40"/>
                <a:gd name="T3" fmla="*/ 2147483646 h 1388"/>
                <a:gd name="T4" fmla="*/ 0 w 40"/>
                <a:gd name="T5" fmla="*/ 2147483646 h 1388"/>
                <a:gd name="T6" fmla="*/ 0 w 40"/>
                <a:gd name="T7" fmla="*/ 2147483646 h 1388"/>
                <a:gd name="T8" fmla="*/ 2147483646 w 40"/>
                <a:gd name="T9" fmla="*/ 0 h 1388"/>
                <a:gd name="T10" fmla="*/ 2147483646 w 40"/>
                <a:gd name="T11" fmla="*/ 2147483646 h 1388"/>
                <a:gd name="T12" fmla="*/ 2147483646 w 40"/>
                <a:gd name="T13" fmla="*/ 2147483646 h 1388"/>
                <a:gd name="T14" fmla="*/ 2147483646 w 40"/>
                <a:gd name="T15" fmla="*/ 2147483646 h 138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88"/>
                <a:gd name="T26" fmla="*/ 40 w 40"/>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88">
                  <a:moveTo>
                    <a:pt x="20" y="1388"/>
                  </a:moveTo>
                  <a:lnTo>
                    <a:pt x="20" y="1388"/>
                  </a:lnTo>
                  <a:cubicBezTo>
                    <a:pt x="9" y="1388"/>
                    <a:pt x="0" y="1379"/>
                    <a:pt x="0" y="1368"/>
                  </a:cubicBezTo>
                  <a:lnTo>
                    <a:pt x="0" y="20"/>
                  </a:lnTo>
                  <a:cubicBezTo>
                    <a:pt x="0" y="9"/>
                    <a:pt x="9" y="0"/>
                    <a:pt x="20" y="0"/>
                  </a:cubicBezTo>
                  <a:cubicBezTo>
                    <a:pt x="31" y="0"/>
                    <a:pt x="40" y="9"/>
                    <a:pt x="40" y="20"/>
                  </a:cubicBezTo>
                  <a:lnTo>
                    <a:pt x="40" y="1368"/>
                  </a:lnTo>
                  <a:cubicBezTo>
                    <a:pt x="40" y="1379"/>
                    <a:pt x="31" y="1388"/>
                    <a:pt x="20" y="138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5" name="Freeform 103"/>
            <p:cNvSpPr>
              <a:spLocks/>
            </p:cNvSpPr>
            <p:nvPr/>
          </p:nvSpPr>
          <p:spPr bwMode="gray">
            <a:xfrm>
              <a:off x="1884363" y="4276726"/>
              <a:ext cx="612775" cy="88900"/>
            </a:xfrm>
            <a:custGeom>
              <a:avLst/>
              <a:gdLst>
                <a:gd name="T0" fmla="*/ 2147483646 w 1458"/>
                <a:gd name="T1" fmla="*/ 2147483646 h 213"/>
                <a:gd name="T2" fmla="*/ 2147483646 w 1458"/>
                <a:gd name="T3" fmla="*/ 2147483646 h 213"/>
                <a:gd name="T4" fmla="*/ 2147483646 w 1458"/>
                <a:gd name="T5" fmla="*/ 2147483646 h 213"/>
                <a:gd name="T6" fmla="*/ 2147483646 w 1458"/>
                <a:gd name="T7" fmla="*/ 2147483646 h 213"/>
                <a:gd name="T8" fmla="*/ 2147483646 w 1458"/>
                <a:gd name="T9" fmla="*/ 2147483646 h 213"/>
                <a:gd name="T10" fmla="*/ 2147483646 w 1458"/>
                <a:gd name="T11" fmla="*/ 2147483646 h 213"/>
                <a:gd name="T12" fmla="*/ 2147483646 w 1458"/>
                <a:gd name="T13" fmla="*/ 2147483646 h 213"/>
                <a:gd name="T14" fmla="*/ 2147483646 w 1458"/>
                <a:gd name="T15" fmla="*/ 2147483646 h 213"/>
                <a:gd name="T16" fmla="*/ 2147483646 w 1458"/>
                <a:gd name="T17" fmla="*/ 2147483646 h 213"/>
                <a:gd name="T18" fmla="*/ 2147483646 w 1458"/>
                <a:gd name="T19" fmla="*/ 2147483646 h 213"/>
                <a:gd name="T20" fmla="*/ 2147483646 w 1458"/>
                <a:gd name="T21" fmla="*/ 2147483646 h 213"/>
                <a:gd name="T22" fmla="*/ 2147483646 w 1458"/>
                <a:gd name="T23" fmla="*/ 2147483646 h 213"/>
                <a:gd name="T24" fmla="*/ 2147483646 w 1458"/>
                <a:gd name="T25" fmla="*/ 2147483646 h 213"/>
                <a:gd name="T26" fmla="*/ 0 w 1458"/>
                <a:gd name="T27" fmla="*/ 2147483646 h 213"/>
                <a:gd name="T28" fmla="*/ 0 w 1458"/>
                <a:gd name="T29" fmla="*/ 2147483646 h 213"/>
                <a:gd name="T30" fmla="*/ 2147483646 w 1458"/>
                <a:gd name="T31" fmla="*/ 0 h 213"/>
                <a:gd name="T32" fmla="*/ 2147483646 w 1458"/>
                <a:gd name="T33" fmla="*/ 0 h 213"/>
                <a:gd name="T34" fmla="*/ 2147483646 w 1458"/>
                <a:gd name="T35" fmla="*/ 2147483646 h 213"/>
                <a:gd name="T36" fmla="*/ 2147483646 w 1458"/>
                <a:gd name="T37" fmla="*/ 2147483646 h 213"/>
                <a:gd name="T38" fmla="*/ 2147483646 w 1458"/>
                <a:gd name="T39" fmla="*/ 2147483646 h 21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58"/>
                <a:gd name="T61" fmla="*/ 0 h 213"/>
                <a:gd name="T62" fmla="*/ 1458 w 1458"/>
                <a:gd name="T63" fmla="*/ 213 h 21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58" h="213">
                  <a:moveTo>
                    <a:pt x="1425" y="213"/>
                  </a:moveTo>
                  <a:lnTo>
                    <a:pt x="1425" y="213"/>
                  </a:lnTo>
                  <a:lnTo>
                    <a:pt x="1106" y="213"/>
                  </a:lnTo>
                  <a:cubicBezTo>
                    <a:pt x="1088" y="213"/>
                    <a:pt x="1073" y="198"/>
                    <a:pt x="1073" y="180"/>
                  </a:cubicBezTo>
                  <a:cubicBezTo>
                    <a:pt x="1073" y="161"/>
                    <a:pt x="1088" y="147"/>
                    <a:pt x="1106" y="147"/>
                  </a:cubicBezTo>
                  <a:lnTo>
                    <a:pt x="1392" y="147"/>
                  </a:lnTo>
                  <a:lnTo>
                    <a:pt x="1392" y="67"/>
                  </a:lnTo>
                  <a:lnTo>
                    <a:pt x="66" y="67"/>
                  </a:lnTo>
                  <a:lnTo>
                    <a:pt x="66" y="147"/>
                  </a:lnTo>
                  <a:lnTo>
                    <a:pt x="864" y="147"/>
                  </a:lnTo>
                  <a:cubicBezTo>
                    <a:pt x="883" y="147"/>
                    <a:pt x="898" y="161"/>
                    <a:pt x="898" y="180"/>
                  </a:cubicBezTo>
                  <a:cubicBezTo>
                    <a:pt x="898" y="198"/>
                    <a:pt x="883" y="213"/>
                    <a:pt x="864" y="213"/>
                  </a:cubicBezTo>
                  <a:lnTo>
                    <a:pt x="33" y="213"/>
                  </a:lnTo>
                  <a:cubicBezTo>
                    <a:pt x="14" y="213"/>
                    <a:pt x="0" y="198"/>
                    <a:pt x="0" y="180"/>
                  </a:cubicBezTo>
                  <a:lnTo>
                    <a:pt x="0" y="34"/>
                  </a:lnTo>
                  <a:cubicBezTo>
                    <a:pt x="0" y="15"/>
                    <a:pt x="14" y="0"/>
                    <a:pt x="33" y="0"/>
                  </a:cubicBezTo>
                  <a:lnTo>
                    <a:pt x="1425" y="0"/>
                  </a:lnTo>
                  <a:cubicBezTo>
                    <a:pt x="1443" y="0"/>
                    <a:pt x="1458" y="15"/>
                    <a:pt x="1458" y="34"/>
                  </a:cubicBezTo>
                  <a:lnTo>
                    <a:pt x="1458" y="180"/>
                  </a:lnTo>
                  <a:cubicBezTo>
                    <a:pt x="1458" y="198"/>
                    <a:pt x="1443" y="213"/>
                    <a:pt x="1425" y="2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6" name="矩形 555"/>
          <p:cNvSpPr/>
          <p:nvPr/>
        </p:nvSpPr>
        <p:spPr bwMode="gray">
          <a:xfrm>
            <a:off x="7693155" y="6063627"/>
            <a:ext cx="373820" cy="261610"/>
          </a:xfrm>
          <a:prstGeom prst="rect">
            <a:avLst/>
          </a:prstGeom>
        </p:spPr>
        <p:txBody>
          <a:bodyPr wrap="none">
            <a:spAutoFit/>
          </a:bodyPr>
          <a:lstStyle/>
          <a:p>
            <a:pPr algn="ctr" defTabSz="1218784" fontAlgn="ctr"/>
            <a:r>
              <a:rPr lang="en-US" sz="1100" dirty="0">
                <a:latin typeface="Huawei Sans" panose="020C0503030203020204" pitchFamily="34" charset="0"/>
              </a:rPr>
              <a:t>DC</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7" name="矩形 556"/>
          <p:cNvSpPr/>
          <p:nvPr/>
        </p:nvSpPr>
        <p:spPr bwMode="gray">
          <a:xfrm>
            <a:off x="8290178" y="6063627"/>
            <a:ext cx="710451" cy="261610"/>
          </a:xfrm>
          <a:prstGeom prst="rect">
            <a:avLst/>
          </a:prstGeom>
        </p:spPr>
        <p:txBody>
          <a:bodyPr wrap="none">
            <a:spAutoFit/>
          </a:bodyPr>
          <a:lstStyle/>
          <a:p>
            <a:pPr algn="ctr" defTabSz="1218784" fontAlgn="ctr"/>
            <a:r>
              <a:rPr lang="en-US" sz="1100" dirty="0">
                <a:latin typeface="Huawei Sans" panose="020C0503030203020204" pitchFamily="34" charset="0"/>
              </a:rPr>
              <a:t>Campus</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8" name="矩形 557"/>
          <p:cNvSpPr/>
          <p:nvPr/>
        </p:nvSpPr>
        <p:spPr bwMode="gray">
          <a:xfrm>
            <a:off x="9062073" y="6063627"/>
            <a:ext cx="521297" cy="261610"/>
          </a:xfrm>
          <a:prstGeom prst="rect">
            <a:avLst/>
          </a:prstGeom>
        </p:spPr>
        <p:txBody>
          <a:bodyPr wrap="none">
            <a:spAutoFit/>
          </a:bodyPr>
          <a:lstStyle/>
          <a:p>
            <a:pPr algn="ctr" defTabSz="1218784" fontAlgn="ctr"/>
            <a:r>
              <a:rPr lang="en-US" sz="1100" dirty="0">
                <a:latin typeface="Huawei Sans" panose="020C0503030203020204" pitchFamily="34" charset="0"/>
              </a:rPr>
              <a:t>WAN</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9" name="矩形 558"/>
          <p:cNvSpPr/>
          <p:nvPr/>
        </p:nvSpPr>
        <p:spPr bwMode="gray">
          <a:xfrm>
            <a:off x="9605833" y="6063627"/>
            <a:ext cx="631904" cy="261610"/>
          </a:xfrm>
          <a:prstGeom prst="rect">
            <a:avLst/>
          </a:prstGeom>
        </p:spPr>
        <p:txBody>
          <a:bodyPr wrap="none">
            <a:spAutoFit/>
          </a:bodyPr>
          <a:lstStyle/>
          <a:p>
            <a:pPr algn="ctr" defTabSz="1218784" fontAlgn="ctr"/>
            <a:r>
              <a:rPr lang="en-US" sz="1100" dirty="0">
                <a:latin typeface="Huawei Sans" panose="020C0503030203020204" pitchFamily="34" charset="0"/>
              </a:rPr>
              <a:t>Branch</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0" name="矩形 559"/>
          <p:cNvSpPr/>
          <p:nvPr/>
        </p:nvSpPr>
        <p:spPr bwMode="gray">
          <a:xfrm>
            <a:off x="7514349" y="1934031"/>
            <a:ext cx="1210368" cy="430887"/>
          </a:xfrm>
          <a:prstGeom prst="rect">
            <a:avLst/>
          </a:prstGeom>
          <a:noFill/>
        </p:spPr>
        <p:txBody>
          <a:bodyPr wrap="square">
            <a:spAutoFit/>
          </a:bodyPr>
          <a:lstStyle/>
          <a:p>
            <a:pPr algn="ctr" defTabSz="2436693" fontAlgn="ctr"/>
            <a:r>
              <a:rPr lang="en-US" sz="1100" dirty="0">
                <a:latin typeface="Huawei Sans" panose="020C0503030203020204" pitchFamily="34" charset="0"/>
              </a:rPr>
              <a:t>Video conferencing</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1" name="矩形 560"/>
          <p:cNvSpPr/>
          <p:nvPr/>
        </p:nvSpPr>
        <p:spPr bwMode="gray">
          <a:xfrm>
            <a:off x="9388471" y="2018669"/>
            <a:ext cx="1432176" cy="261610"/>
          </a:xfrm>
          <a:prstGeom prst="rect">
            <a:avLst/>
          </a:prstGeom>
          <a:noFill/>
        </p:spPr>
        <p:txBody>
          <a:bodyPr wrap="square">
            <a:spAutoFit/>
          </a:bodyPr>
          <a:lstStyle/>
          <a:p>
            <a:pPr algn="ctr" defTabSz="2436693" fontAlgn="ctr"/>
            <a:r>
              <a:rPr lang="en-US" sz="1100" dirty="0">
                <a:latin typeface="Huawei Sans" panose="020C0503030203020204" pitchFamily="34" charset="0"/>
              </a:rPr>
              <a:t>Ad operations</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2" name="矩形 561"/>
          <p:cNvSpPr/>
          <p:nvPr/>
        </p:nvSpPr>
        <p:spPr bwMode="gray">
          <a:xfrm>
            <a:off x="8411464" y="2018669"/>
            <a:ext cx="1432176" cy="261610"/>
          </a:xfrm>
          <a:prstGeom prst="rect">
            <a:avLst/>
          </a:prstGeom>
          <a:noFill/>
        </p:spPr>
        <p:txBody>
          <a:bodyPr wrap="square">
            <a:spAutoFit/>
          </a:bodyPr>
          <a:lstStyle/>
          <a:p>
            <a:pPr algn="ctr" defTabSz="2436693" fontAlgn="ctr"/>
            <a:r>
              <a:rPr lang="en-US" sz="1100" dirty="0">
                <a:latin typeface="Huawei Sans" panose="020C0503030203020204" pitchFamily="34" charset="0"/>
              </a:rPr>
              <a:t>Office OS</a:t>
            </a:r>
            <a:endPar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3" name="文本框 562"/>
          <p:cNvSpPr txBox="1"/>
          <p:nvPr/>
        </p:nvSpPr>
        <p:spPr bwMode="gray">
          <a:xfrm>
            <a:off x="6146058" y="5059258"/>
            <a:ext cx="886781" cy="461665"/>
          </a:xfrm>
          <a:prstGeom prst="rect">
            <a:avLst/>
          </a:prstGeom>
          <a:noFill/>
        </p:spPr>
        <p:txBody>
          <a:bodyPr wrap="none" rtlCol="0">
            <a:spAutoFit/>
          </a:bodyPr>
          <a:lstStyle/>
          <a:p>
            <a:pPr algn="ctr" fontAlgn="ctr"/>
            <a:r>
              <a:rPr lang="en-US" sz="1200" dirty="0">
                <a:latin typeface="Huawei Sans" panose="020C0503030203020204" pitchFamily="34" charset="0"/>
              </a:rPr>
              <a:t>SNMP</a:t>
            </a:r>
          </a:p>
          <a:p>
            <a:pPr algn="ctr" fontAlgn="ctr"/>
            <a:r>
              <a:rPr lang="en-US" sz="1200" dirty="0">
                <a:latin typeface="Huawei Sans" panose="020C0503030203020204" pitchFamily="34" charset="0"/>
              </a:rPr>
              <a:t>NETCONF</a:t>
            </a:r>
            <a:endParaRPr lang="en-US" altLang="zh-CN" sz="1200" dirty="0">
              <a:latin typeface="Huawei Sans" panose="020C0503030203020204" pitchFamily="34" charset="0"/>
            </a:endParaRPr>
          </a:p>
        </p:txBody>
      </p:sp>
      <p:sp>
        <p:nvSpPr>
          <p:cNvPr id="564" name="文本框 563"/>
          <p:cNvSpPr txBox="1"/>
          <p:nvPr/>
        </p:nvSpPr>
        <p:spPr bwMode="gray">
          <a:xfrm>
            <a:off x="10690272" y="4976845"/>
            <a:ext cx="941283" cy="646331"/>
          </a:xfrm>
          <a:prstGeom prst="rect">
            <a:avLst/>
          </a:prstGeom>
          <a:noFill/>
        </p:spPr>
        <p:txBody>
          <a:bodyPr wrap="none" rtlCol="0">
            <a:spAutoFit/>
          </a:bodyPr>
          <a:lstStyle/>
          <a:p>
            <a:pPr algn="ctr" fontAlgn="ctr"/>
            <a:r>
              <a:rPr lang="en-US" sz="1200" dirty="0">
                <a:latin typeface="Huawei Sans" panose="020C0503030203020204" pitchFamily="34" charset="0"/>
              </a:rPr>
              <a:t>Telemetry</a:t>
            </a:r>
          </a:p>
          <a:p>
            <a:pPr algn="ctr" fontAlgn="ctr"/>
            <a:r>
              <a:rPr lang="en-US" sz="1200" dirty="0" err="1">
                <a:latin typeface="Huawei Sans" panose="020C0503030203020204" pitchFamily="34" charset="0"/>
              </a:rPr>
              <a:t>NetStream</a:t>
            </a:r>
            <a:endParaRPr lang="en-US" altLang="zh-CN" sz="1200" dirty="0">
              <a:latin typeface="Huawei Sans" panose="020C0503030203020204" pitchFamily="34" charset="0"/>
            </a:endParaRPr>
          </a:p>
          <a:p>
            <a:pPr algn="ctr" fontAlgn="ctr"/>
            <a:r>
              <a:rPr lang="en-US" sz="1200" dirty="0" err="1">
                <a:latin typeface="Huawei Sans" panose="020C0503030203020204" pitchFamily="34" charset="0"/>
              </a:rPr>
              <a:t>sFlow</a:t>
            </a:r>
            <a:endParaRPr lang="en-US" altLang="zh-CN" sz="1200" dirty="0">
              <a:latin typeface="Huawei Sans" panose="020C0503030203020204" pitchFamily="34" charset="0"/>
            </a:endParaRPr>
          </a:p>
        </p:txBody>
      </p:sp>
      <p:sp>
        <p:nvSpPr>
          <p:cNvPr id="565" name="下箭头 63"/>
          <p:cNvSpPr/>
          <p:nvPr/>
        </p:nvSpPr>
        <p:spPr bwMode="gray">
          <a:xfrm rot="5400000" flipV="1">
            <a:off x="6881975" y="4927409"/>
            <a:ext cx="738740" cy="85859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6" name="下箭头 63"/>
          <p:cNvSpPr/>
          <p:nvPr/>
        </p:nvSpPr>
        <p:spPr bwMode="gray">
          <a:xfrm rot="16200000" flipV="1">
            <a:off x="10000876" y="4924177"/>
            <a:ext cx="738740" cy="85859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53474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bwMode="gray">
          <a:xfrm rot="10800000" flipV="1">
            <a:off x="969819" y="4148841"/>
            <a:ext cx="10227570" cy="1469132"/>
          </a:xfrm>
          <a:prstGeom prst="roundRect">
            <a:avLst>
              <a:gd name="adj" fmla="val 3817"/>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a:t>
            </a:r>
            <a:r>
              <a:rPr lang="en-US" dirty="0" err="1">
                <a:latin typeface="Huawei Sans" panose="020C0503030203020204" pitchFamily="34" charset="0"/>
              </a:rPr>
              <a:t>iMaster</a:t>
            </a:r>
            <a:r>
              <a:rPr lang="en-US" dirty="0">
                <a:latin typeface="Huawei Sans" panose="020C0503030203020204" pitchFamily="34" charset="0"/>
              </a:rPr>
              <a:t> NCE?</a:t>
            </a:r>
            <a:endParaRPr lang="en-US" altLang="zh-CN" dirty="0">
              <a:latin typeface="Huawei Sans" panose="020C0503030203020204" pitchFamily="34" charset="0"/>
            </a:endParaRPr>
          </a:p>
        </p:txBody>
      </p:sp>
      <p:sp>
        <p:nvSpPr>
          <p:cNvPr id="4" name="圆角矩形 3"/>
          <p:cNvSpPr/>
          <p:nvPr/>
        </p:nvSpPr>
        <p:spPr bwMode="gray">
          <a:xfrm rot="10800000">
            <a:off x="969819" y="1833193"/>
            <a:ext cx="10227570" cy="2192571"/>
          </a:xfrm>
          <a:prstGeom prst="roundRect">
            <a:avLst>
              <a:gd name="adj" fmla="val 3817"/>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4"/>
          <p:cNvSpPr/>
          <p:nvPr/>
        </p:nvSpPr>
        <p:spPr bwMode="gray">
          <a:xfrm rot="2496350">
            <a:off x="5450400" y="3697293"/>
            <a:ext cx="1391795" cy="1391795"/>
          </a:xfrm>
          <a:prstGeom prst="ellipse">
            <a:avLst/>
          </a:prstGeom>
          <a:noFill/>
          <a:ln w="31750">
            <a:solidFill>
              <a:srgbClr val="EC706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34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椭圆 5"/>
          <p:cNvSpPr/>
          <p:nvPr/>
        </p:nvSpPr>
        <p:spPr bwMode="gray">
          <a:xfrm>
            <a:off x="5881315" y="3380946"/>
            <a:ext cx="595602" cy="595602"/>
          </a:xfrm>
          <a:prstGeom prst="ellipse">
            <a:avLst/>
          </a:prstGeom>
          <a:solidFill>
            <a:srgbClr val="F3F4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browser-setting-interface-circular-symbol-of-a-wrench-in-a-window-outlines-inside-a-circle_41892"/>
          <p:cNvSpPr>
            <a:spLocks noChangeAspect="1"/>
          </p:cNvSpPr>
          <p:nvPr/>
        </p:nvSpPr>
        <p:spPr bwMode="gray">
          <a:xfrm>
            <a:off x="5792853" y="3453636"/>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chemeClr val="bg2">
              <a:lumMod val="25000"/>
            </a:schemeClr>
          </a:solidFill>
          <a:ln>
            <a:noFill/>
          </a:ln>
        </p:spPr>
        <p:txBody>
          <a:bodyPr/>
          <a:lstStyle/>
          <a:p>
            <a:pPr defTabSz="914112" fontAlgn="ctr"/>
            <a:endParaRPr lang="en-US" altLang="zh-CN" sz="1799"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椭圆 7"/>
          <p:cNvSpPr/>
          <p:nvPr/>
        </p:nvSpPr>
        <p:spPr bwMode="gray">
          <a:xfrm>
            <a:off x="5175231" y="4369969"/>
            <a:ext cx="595602" cy="595602"/>
          </a:xfrm>
          <a:prstGeom prst="ellipse">
            <a:avLst/>
          </a:prstGeom>
          <a:solidFill>
            <a:srgbClr val="F6F7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browser-setting-interface-circular-symbol-of-a-wrench-in-a-window-outlines-inside-a-circle_41892"/>
          <p:cNvSpPr>
            <a:spLocks noChangeAspect="1"/>
          </p:cNvSpPr>
          <p:nvPr/>
        </p:nvSpPr>
        <p:spPr bwMode="gray">
          <a:xfrm>
            <a:off x="5177083" y="4505944"/>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chemeClr val="bg2">
              <a:lumMod val="2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椭圆 9"/>
          <p:cNvSpPr/>
          <p:nvPr/>
        </p:nvSpPr>
        <p:spPr bwMode="gray">
          <a:xfrm>
            <a:off x="6436083" y="4476176"/>
            <a:ext cx="595602" cy="595602"/>
          </a:xfrm>
          <a:prstGeom prst="ellipse">
            <a:avLst/>
          </a:prstGeom>
          <a:solidFill>
            <a:srgbClr val="EFF0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cogwheel-outline_45304"/>
          <p:cNvSpPr>
            <a:spLocks noChangeAspect="1"/>
          </p:cNvSpPr>
          <p:nvPr/>
        </p:nvSpPr>
        <p:spPr bwMode="gray">
          <a:xfrm>
            <a:off x="6402603" y="4476176"/>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chemeClr val="bg2">
              <a:lumMod val="2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5849423" y="4095296"/>
            <a:ext cx="529615" cy="553998"/>
          </a:xfrm>
          <a:prstGeom prst="rect">
            <a:avLst/>
          </a:prstGeom>
          <a:noFill/>
        </p:spPr>
        <p:txBody>
          <a:bodyPr wrap="square" lIns="0" tIns="0" rIns="0" bIns="0" rtlCol="0">
            <a:spAutoFit/>
          </a:bodyPr>
          <a:lstStyle/>
          <a:p>
            <a:pPr algn="ctr" fontAlgn="ctr"/>
            <a:r>
              <a:rPr lang="en-US" sz="3600" dirty="0">
                <a:solidFill>
                  <a:srgbClr val="C00000"/>
                </a:solidFill>
                <a:latin typeface="Huawei Sans" panose="020C0503030203020204" pitchFamily="34" charset="0"/>
              </a:rPr>
              <a:t>3</a:t>
            </a:r>
            <a:endParaRPr kumimoji="1" lang="en-US" altLang="zh-CN" sz="36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9335964" y="4069243"/>
            <a:ext cx="529615" cy="553998"/>
          </a:xfrm>
          <a:prstGeom prst="rect">
            <a:avLst/>
          </a:prstGeom>
          <a:noFill/>
        </p:spPr>
        <p:txBody>
          <a:bodyPr wrap="square" lIns="0" tIns="0" rIns="0" bIns="0" rtlCol="0">
            <a:spAutoFit/>
          </a:bodyPr>
          <a:lstStyle/>
          <a:p>
            <a:pPr algn="ctr" fontAlgn="ctr"/>
            <a:r>
              <a:rPr lang="en-US" sz="3600" dirty="0">
                <a:solidFill>
                  <a:srgbClr val="C00000"/>
                </a:solidFill>
                <a:latin typeface="Huawei Sans" panose="020C0503030203020204" pitchFamily="34" charset="0"/>
              </a:rPr>
              <a:t>4</a:t>
            </a:r>
            <a:endParaRPr kumimoji="1" lang="en-US" altLang="zh-CN" sz="36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 name="组合 13"/>
          <p:cNvGrpSpPr/>
          <p:nvPr/>
        </p:nvGrpSpPr>
        <p:grpSpPr bwMode="gray">
          <a:xfrm rot="16200000">
            <a:off x="1806589" y="3565954"/>
            <a:ext cx="1577735" cy="1567975"/>
            <a:chOff x="1834911" y="3216123"/>
            <a:chExt cx="1776730" cy="1765739"/>
          </a:xfrm>
          <a:solidFill>
            <a:srgbClr val="EC7061"/>
          </a:solidFill>
        </p:grpSpPr>
        <p:sp>
          <p:nvSpPr>
            <p:cNvPr id="15" name="空心弧 14"/>
            <p:cNvSpPr/>
            <p:nvPr/>
          </p:nvSpPr>
          <p:spPr bwMode="gray">
            <a:xfrm>
              <a:off x="1834911" y="3216123"/>
              <a:ext cx="1776730" cy="1765739"/>
            </a:xfrm>
            <a:prstGeom prst="blockArc">
              <a:avLst>
                <a:gd name="adj1" fmla="val 7925325"/>
                <a:gd name="adj2" fmla="val 14713414"/>
                <a:gd name="adj3" fmla="val 2265"/>
              </a:avLst>
            </a:prstGeom>
            <a:grpFill/>
            <a:ln w="28575" cap="flat" cmpd="sng" algn="ctr">
              <a:noFill/>
              <a:prstDash val="solid"/>
              <a:headEnd type="none" w="sm" len="med"/>
              <a:tailEnd type="none" w="sm" len="med"/>
            </a:ln>
            <a:effectLst/>
          </p:spPr>
          <p:txBody>
            <a:bodyPr lIns="91396" tIns="45698" rIns="91396" bIns="45698" rtlCol="0" anchor="ctr"/>
            <a:lstStyle/>
            <a:p>
              <a:pPr algn="ctr" defTabSz="1218784" fontAlgn="ctr"/>
              <a:endParaRPr lang="en-US" altLang="zh-CN" sz="1399"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空心弧 15"/>
            <p:cNvSpPr/>
            <p:nvPr/>
          </p:nvSpPr>
          <p:spPr bwMode="gray">
            <a:xfrm rot="10800000">
              <a:off x="1834911" y="3216123"/>
              <a:ext cx="1776730" cy="1765739"/>
            </a:xfrm>
            <a:prstGeom prst="blockArc">
              <a:avLst>
                <a:gd name="adj1" fmla="val 7420654"/>
                <a:gd name="adj2" fmla="val 14882723"/>
                <a:gd name="adj3" fmla="val 2013"/>
              </a:avLst>
            </a:prstGeom>
            <a:grpFill/>
            <a:ln w="28575" cap="flat" cmpd="sng" algn="ctr">
              <a:noFill/>
              <a:prstDash val="solid"/>
              <a:headEnd type="none" w="sm" len="med"/>
              <a:tailEnd type="none" w="sm" len="med"/>
            </a:ln>
            <a:effectLst/>
          </p:spPr>
          <p:txBody>
            <a:bodyPr lIns="91396" tIns="45698" rIns="91396" bIns="45698" rtlCol="0" anchor="ctr"/>
            <a:lstStyle/>
            <a:p>
              <a:pPr algn="ctr" defTabSz="1218784" fontAlgn="ctr">
                <a:defRPr/>
              </a:pPr>
              <a:endParaRPr lang="en-US" altLang="zh-CN" sz="1399"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 name="文本框 16"/>
          <p:cNvSpPr txBox="1"/>
          <p:nvPr/>
        </p:nvSpPr>
        <p:spPr bwMode="gray">
          <a:xfrm>
            <a:off x="2327303" y="4179719"/>
            <a:ext cx="529615" cy="553998"/>
          </a:xfrm>
          <a:prstGeom prst="rect">
            <a:avLst/>
          </a:prstGeom>
          <a:noFill/>
        </p:spPr>
        <p:txBody>
          <a:bodyPr wrap="square" lIns="0" tIns="0" rIns="0" bIns="0" rtlCol="0">
            <a:spAutoFit/>
          </a:bodyPr>
          <a:lstStyle/>
          <a:p>
            <a:pPr algn="ctr" fontAlgn="ctr"/>
            <a:r>
              <a:rPr lang="en-US" sz="3600" dirty="0">
                <a:solidFill>
                  <a:srgbClr val="EC7061"/>
                </a:solidFill>
                <a:latin typeface="Huawei Sans" panose="020C0503030203020204" pitchFamily="34" charset="0"/>
              </a:rPr>
              <a:t>2</a:t>
            </a:r>
            <a:endParaRPr kumimoji="1" lang="en-US" altLang="zh-CN" sz="36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燕尾形 17"/>
          <p:cNvSpPr/>
          <p:nvPr/>
        </p:nvSpPr>
        <p:spPr bwMode="gray">
          <a:xfrm rot="10800000">
            <a:off x="2530359" y="3494053"/>
            <a:ext cx="101013" cy="134041"/>
          </a:xfrm>
          <a:prstGeom prst="chevron">
            <a:avLst>
              <a:gd name="adj" fmla="val 89783"/>
            </a:avLst>
          </a:prstGeom>
          <a:solidFill>
            <a:srgbClr val="EC7061"/>
          </a:solidFill>
          <a:ln w="25400" cap="flat" cmpd="sng" algn="ctr">
            <a:solidFill>
              <a:srgbClr val="EC7061"/>
            </a:solidFill>
            <a:prstDash val="solid"/>
          </a:ln>
          <a:effectLst/>
        </p:spPr>
        <p:txBody>
          <a:bodyPr rtlCol="0" anchor="ctr"/>
          <a:lstStyle/>
          <a:p>
            <a:pPr algn="ctr" defTabSz="1218784" fontAlgn="ctr">
              <a:defRPr/>
            </a:pPr>
            <a:endParaRPr lang="en-US" altLang="zh-CN" sz="1399" kern="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燕尾形 18"/>
          <p:cNvSpPr/>
          <p:nvPr/>
        </p:nvSpPr>
        <p:spPr bwMode="gray">
          <a:xfrm>
            <a:off x="2564982" y="5061731"/>
            <a:ext cx="101013" cy="134041"/>
          </a:xfrm>
          <a:prstGeom prst="chevron">
            <a:avLst>
              <a:gd name="adj" fmla="val 89783"/>
            </a:avLst>
          </a:prstGeom>
          <a:solidFill>
            <a:srgbClr val="EC7061"/>
          </a:solidFill>
          <a:ln w="25400" cap="flat" cmpd="sng" algn="ctr">
            <a:solidFill>
              <a:srgbClr val="EC7061"/>
            </a:solidFill>
            <a:prstDash val="solid"/>
          </a:ln>
          <a:effectLst/>
        </p:spPr>
        <p:txBody>
          <a:bodyPr rtlCol="0" anchor="ctr"/>
          <a:lstStyle/>
          <a:p>
            <a:pPr algn="ctr" defTabSz="1218784" fontAlgn="ctr">
              <a:defRPr/>
            </a:pPr>
            <a:endParaRPr lang="en-US" altLang="zh-CN" sz="1399" kern="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0" name="组合 50"/>
          <p:cNvGrpSpPr>
            <a:grpSpLocks noChangeAspect="1"/>
          </p:cNvGrpSpPr>
          <p:nvPr/>
        </p:nvGrpSpPr>
        <p:grpSpPr bwMode="gray">
          <a:xfrm>
            <a:off x="2930839" y="4127581"/>
            <a:ext cx="511657" cy="466736"/>
            <a:chOff x="4656138" y="1211263"/>
            <a:chExt cx="852487" cy="750887"/>
          </a:xfrm>
          <a:solidFill>
            <a:srgbClr val="595959"/>
          </a:solidFill>
        </p:grpSpPr>
        <p:sp>
          <p:nvSpPr>
            <p:cNvPr id="21" name="Freeform 12"/>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13"/>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4"/>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4" name="椭圆 23"/>
          <p:cNvSpPr/>
          <p:nvPr/>
        </p:nvSpPr>
        <p:spPr bwMode="gray">
          <a:xfrm>
            <a:off x="1559588" y="4179719"/>
            <a:ext cx="595602" cy="595602"/>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settings_296950"/>
          <p:cNvSpPr>
            <a:spLocks noChangeAspect="1"/>
          </p:cNvSpPr>
          <p:nvPr/>
        </p:nvSpPr>
        <p:spPr bwMode="gray">
          <a:xfrm>
            <a:off x="1664120" y="4095296"/>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chemeClr val="bg2">
              <a:lumMod val="25000"/>
            </a:schemeClr>
          </a:solidFill>
          <a:ln>
            <a:solidFill>
              <a:schemeClr val="bg2">
                <a:lumMod val="25000"/>
              </a:schemeClr>
            </a:solid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25"/>
          <p:cNvSpPr/>
          <p:nvPr/>
        </p:nvSpPr>
        <p:spPr bwMode="gray">
          <a:xfrm rot="2700000">
            <a:off x="9031427" y="3757291"/>
            <a:ext cx="1138691" cy="1138691"/>
          </a:xfrm>
          <a:prstGeom prst="roundRect">
            <a:avLst/>
          </a:prstGeom>
          <a:noFill/>
          <a:ln w="25400">
            <a:gradFill>
              <a:gsLst>
                <a:gs pos="0">
                  <a:srgbClr val="C7000B">
                    <a:alpha val="0"/>
                  </a:srgbClr>
                </a:gs>
                <a:gs pos="47000">
                  <a:srgbClr val="C7000B"/>
                </a:gs>
                <a:gs pos="100000">
                  <a:srgbClr val="C7000B"/>
                </a:gs>
              </a:gsLst>
              <a:lin ang="96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34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椭圆 26"/>
          <p:cNvSpPr/>
          <p:nvPr/>
        </p:nvSpPr>
        <p:spPr bwMode="gray">
          <a:xfrm>
            <a:off x="8961593" y="3626479"/>
            <a:ext cx="595602" cy="595602"/>
          </a:xfrm>
          <a:prstGeom prst="ellipse">
            <a:avLst/>
          </a:prstGeom>
          <a:solidFill>
            <a:srgbClr val="EEEF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椭圆 27"/>
          <p:cNvSpPr/>
          <p:nvPr/>
        </p:nvSpPr>
        <p:spPr bwMode="gray">
          <a:xfrm>
            <a:off x="9005169" y="4419867"/>
            <a:ext cx="595602" cy="595602"/>
          </a:xfrm>
          <a:prstGeom prst="ellipse">
            <a:avLst/>
          </a:prstGeom>
          <a:solidFill>
            <a:srgbClr val="F0F1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椭圆 28"/>
          <p:cNvSpPr/>
          <p:nvPr/>
        </p:nvSpPr>
        <p:spPr bwMode="gray">
          <a:xfrm>
            <a:off x="9721192" y="4463625"/>
            <a:ext cx="541456" cy="541456"/>
          </a:xfrm>
          <a:prstGeom prst="ellipse">
            <a:avLst/>
          </a:prstGeom>
          <a:solidFill>
            <a:srgbClr val="F0F1F4"/>
          </a:solidFill>
          <a:ln>
            <a:solidFill>
              <a:srgbClr val="EFF0F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椭圆 29"/>
          <p:cNvSpPr/>
          <p:nvPr/>
        </p:nvSpPr>
        <p:spPr bwMode="gray">
          <a:xfrm>
            <a:off x="9707010" y="3600830"/>
            <a:ext cx="595602" cy="595602"/>
          </a:xfrm>
          <a:prstGeom prst="ellipse">
            <a:avLst/>
          </a:prstGeom>
          <a:solidFill>
            <a:srgbClr val="EEEF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clock_88291"/>
          <p:cNvSpPr>
            <a:spLocks noChangeAspect="1"/>
          </p:cNvSpPr>
          <p:nvPr/>
        </p:nvSpPr>
        <p:spPr bwMode="gray">
          <a:xfrm>
            <a:off x="9028823" y="3707581"/>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chemeClr val="bg2">
              <a:lumMod val="2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settings-tool_1475"/>
          <p:cNvSpPr>
            <a:spLocks noChangeAspect="1"/>
          </p:cNvSpPr>
          <p:nvPr/>
        </p:nvSpPr>
        <p:spPr bwMode="gray">
          <a:xfrm>
            <a:off x="9769580" y="3685846"/>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chemeClr val="bg2">
              <a:lumMod val="2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accept-circular-button-outline_58679"/>
          <p:cNvSpPr>
            <a:spLocks noChangeAspect="1"/>
          </p:cNvSpPr>
          <p:nvPr/>
        </p:nvSpPr>
        <p:spPr bwMode="gray">
          <a:xfrm>
            <a:off x="9028823" y="4539754"/>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chemeClr val="bg2">
              <a:lumMod val="2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settings-tool_1475"/>
          <p:cNvSpPr>
            <a:spLocks noChangeAspect="1"/>
          </p:cNvSpPr>
          <p:nvPr/>
        </p:nvSpPr>
        <p:spPr bwMode="gray">
          <a:xfrm>
            <a:off x="9829788" y="4529909"/>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chemeClr val="bg2">
              <a:lumMod val="25000"/>
            </a:schemeClr>
          </a:solidFill>
          <a:ln>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iŝḻïďê">
            <a:extLst>
              <a:ext uri="{FF2B5EF4-FFF2-40B4-BE49-F238E27FC236}">
                <a16:creationId xmlns:a16="http://schemas.microsoft.com/office/drawing/2014/main" id="{677D5A0B-CFB6-41B8-8A73-9EFB25CB65AD}"/>
              </a:ext>
            </a:extLst>
          </p:cNvPr>
          <p:cNvSpPr txBox="1"/>
          <p:nvPr/>
        </p:nvSpPr>
        <p:spPr bwMode="gray">
          <a:xfrm flipH="1">
            <a:off x="1224584" y="1794588"/>
            <a:ext cx="2862782" cy="1119949"/>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SDN-based automatic service configuration/deployment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ct val="120000"/>
              </a:lnSpc>
            </a:pPr>
            <a:r>
              <a:rPr lang="en-US" sz="1200" dirty="0">
                <a:latin typeface="Huawei Sans" panose="020C0503030203020204" pitchFamily="34" charset="0"/>
              </a:rPr>
              <a:t>AI-powered intelligent analysis/prediction/troubleshooting</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íŝḷíḓé">
            <a:extLst>
              <a:ext uri="{FF2B5EF4-FFF2-40B4-BE49-F238E27FC236}">
                <a16:creationId xmlns:a16="http://schemas.microsoft.com/office/drawing/2014/main" id="{9B5F056E-198C-47B3-BC4D-CBD89576D15E}"/>
              </a:ext>
            </a:extLst>
          </p:cNvPr>
          <p:cNvSpPr/>
          <p:nvPr/>
        </p:nvSpPr>
        <p:spPr bwMode="gray">
          <a:xfrm flipH="1">
            <a:off x="1224584" y="2996989"/>
            <a:ext cx="2560294" cy="161896"/>
          </a:xfrm>
          <a:prstGeom prst="rect">
            <a:avLst/>
          </a:prstGeom>
          <a:noFill/>
        </p:spPr>
        <p:txBody>
          <a:bodyPr wrap="square" lIns="91440" tIns="45720" rIns="91440" bIns="45720" anchor="ctr">
            <a:noAutofit/>
          </a:bodyPr>
          <a:lstStyle/>
          <a:p>
            <a:pPr algn="ctr" defTabSz="914400" fontAlgn="ctr"/>
            <a:r>
              <a:rPr lang="en-US" sz="1600" b="1" dirty="0">
                <a:latin typeface="Huawei Sans" panose="020C0503030203020204" pitchFamily="34" charset="0"/>
              </a:rPr>
              <a:t>Automated + Intelligent</a:t>
            </a:r>
          </a:p>
        </p:txBody>
      </p:sp>
      <p:sp>
        <p:nvSpPr>
          <p:cNvPr id="37" name="íŝḷíḓé">
            <a:extLst>
              <a:ext uri="{FF2B5EF4-FFF2-40B4-BE49-F238E27FC236}">
                <a16:creationId xmlns:a16="http://schemas.microsoft.com/office/drawing/2014/main" id="{9B5F056E-198C-47B3-BC4D-CBD89576D15E}"/>
              </a:ext>
            </a:extLst>
          </p:cNvPr>
          <p:cNvSpPr/>
          <p:nvPr/>
        </p:nvSpPr>
        <p:spPr bwMode="gray">
          <a:xfrm flipH="1">
            <a:off x="5072895" y="3040195"/>
            <a:ext cx="2289573" cy="75485"/>
          </a:xfrm>
          <a:prstGeom prst="rect">
            <a:avLst/>
          </a:prstGeom>
          <a:noFill/>
        </p:spPr>
        <p:txBody>
          <a:bodyPr wrap="square" lIns="91440" tIns="45720" rIns="91440" bIns="45720" anchor="ctr">
            <a:noAutofit/>
          </a:bodyPr>
          <a:lstStyle/>
          <a:p>
            <a:pPr algn="ctr" defTabSz="914400" fontAlgn="ctr"/>
            <a:r>
              <a:rPr lang="en-US" sz="1600" b="1" dirty="0">
                <a:latin typeface="Huawei Sans" panose="020C0503030203020204" pitchFamily="34" charset="0"/>
              </a:rPr>
              <a:t>Manager + Controller + Analyzer</a:t>
            </a:r>
          </a:p>
        </p:txBody>
      </p:sp>
      <p:sp>
        <p:nvSpPr>
          <p:cNvPr id="38" name="íŝḷíḓé">
            <a:extLst>
              <a:ext uri="{FF2B5EF4-FFF2-40B4-BE49-F238E27FC236}">
                <a16:creationId xmlns:a16="http://schemas.microsoft.com/office/drawing/2014/main" id="{9B5F056E-198C-47B3-BC4D-CBD89576D15E}"/>
              </a:ext>
            </a:extLst>
          </p:cNvPr>
          <p:cNvSpPr/>
          <p:nvPr/>
        </p:nvSpPr>
        <p:spPr bwMode="gray">
          <a:xfrm flipH="1">
            <a:off x="8480587" y="3043626"/>
            <a:ext cx="2289573" cy="68623"/>
          </a:xfrm>
          <a:prstGeom prst="rect">
            <a:avLst/>
          </a:prstGeom>
          <a:noFill/>
        </p:spPr>
        <p:txBody>
          <a:bodyPr wrap="square" lIns="91440" tIns="45720" rIns="91440" bIns="45720" anchor="ctr">
            <a:noAutofit/>
          </a:bodyPr>
          <a:lstStyle/>
          <a:p>
            <a:pPr algn="ctr" defTabSz="914400" fontAlgn="ctr"/>
            <a:r>
              <a:rPr lang="en-US" sz="1600" b="1" dirty="0">
                <a:latin typeface="Huawei Sans" panose="020C0503030203020204" pitchFamily="34" charset="0"/>
              </a:rPr>
              <a:t>Plan + Construct + Maintain + Optimize</a:t>
            </a:r>
          </a:p>
        </p:txBody>
      </p:sp>
      <p:sp>
        <p:nvSpPr>
          <p:cNvPr id="39" name="iŝḻïďê">
            <a:extLst>
              <a:ext uri="{FF2B5EF4-FFF2-40B4-BE49-F238E27FC236}">
                <a16:creationId xmlns:a16="http://schemas.microsoft.com/office/drawing/2014/main" id="{677D5A0B-CFB6-41B8-8A73-9EFB25CB65AD}"/>
              </a:ext>
            </a:extLst>
          </p:cNvPr>
          <p:cNvSpPr txBox="1"/>
          <p:nvPr/>
        </p:nvSpPr>
        <p:spPr bwMode="gray">
          <a:xfrm flipH="1">
            <a:off x="4543424" y="2064502"/>
            <a:ext cx="3371849" cy="580120"/>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Unified data base</a:t>
            </a:r>
          </a:p>
          <a:p>
            <a:pPr algn="ctr" fontAlgn="ctr">
              <a:lnSpc>
                <a:spcPct val="120000"/>
              </a:lnSpc>
            </a:pPr>
            <a:r>
              <a:rPr lang="en-US" sz="1200" dirty="0">
                <a:latin typeface="Huawei Sans" panose="020C0503030203020204" pitchFamily="34" charset="0"/>
              </a:rPr>
              <a:t>Centralized detection/locating/processing</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iŝḻïďê">
            <a:extLst>
              <a:ext uri="{FF2B5EF4-FFF2-40B4-BE49-F238E27FC236}">
                <a16:creationId xmlns:a16="http://schemas.microsoft.com/office/drawing/2014/main" id="{677D5A0B-CFB6-41B8-8A73-9EFB25CB65AD}"/>
              </a:ext>
            </a:extLst>
          </p:cNvPr>
          <p:cNvSpPr txBox="1"/>
          <p:nvPr/>
        </p:nvSpPr>
        <p:spPr bwMode="gray">
          <a:xfrm flipH="1">
            <a:off x="8437009" y="2088284"/>
            <a:ext cx="2497289" cy="532556"/>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Full lifecycle management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ct val="120000"/>
              </a:lnSpc>
            </a:pPr>
            <a:r>
              <a:rPr lang="en-US" sz="1200" dirty="0">
                <a:latin typeface="Huawei Sans" panose="020C0503030203020204" pitchFamily="34" charset="0"/>
              </a:rPr>
              <a:t>Simulation/Verification/Monitoring/Optimization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0362599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dirty="0" err="1">
                <a:latin typeface="Huawei Sans" panose="020C0503030203020204" pitchFamily="34" charset="0"/>
              </a:rPr>
              <a:t>iMaster</a:t>
            </a:r>
            <a:r>
              <a:rPr lang="en-US" dirty="0">
                <a:latin typeface="Huawei Sans" panose="020C0503030203020204" pitchFamily="34" charset="0"/>
              </a:rPr>
              <a:t> NCE Product Architecture and Customer Benefits</a:t>
            </a:r>
            <a:endParaRPr lang="en-US" altLang="zh-CN" dirty="0">
              <a:latin typeface="Huawei Sans" panose="020C0503030203020204" pitchFamily="34" charset="0"/>
            </a:endParaRPr>
          </a:p>
        </p:txBody>
      </p:sp>
      <p:sp>
        <p:nvSpPr>
          <p:cNvPr id="55" name="Shape 502"/>
          <p:cNvSpPr>
            <a:spLocks noChangeArrowheads="1"/>
          </p:cNvSpPr>
          <p:nvPr/>
        </p:nvSpPr>
        <p:spPr bwMode="gray">
          <a:xfrm>
            <a:off x="1931183" y="2096258"/>
            <a:ext cx="4635552" cy="3137282"/>
          </a:xfrm>
          <a:prstGeom prst="rect">
            <a:avLst/>
          </a:prstGeom>
          <a:solidFill>
            <a:srgbClr val="0076B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858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lumMod val="75000"/>
                  <a:lumOff val="25000"/>
                </a:srgbClr>
              </a:solidFill>
              <a:effectLst/>
              <a:uLnTx/>
              <a:uFillTx/>
              <a:latin typeface="Huawei Sans" panose="020C0503030203020204" pitchFamily="34" charset="0"/>
              <a:cs typeface="+mn-ea"/>
              <a:sym typeface="+mn-lt"/>
            </a:endParaRPr>
          </a:p>
        </p:txBody>
      </p:sp>
      <p:sp>
        <p:nvSpPr>
          <p:cNvPr id="56" name="矩形 55"/>
          <p:cNvSpPr/>
          <p:nvPr/>
        </p:nvSpPr>
        <p:spPr bwMode="gray">
          <a:xfrm>
            <a:off x="737438" y="1396575"/>
            <a:ext cx="5847545" cy="38256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Cloud Platform &amp; Applications</a:t>
            </a:r>
            <a:endParaRPr lang="en-US" altLang="zh-CN" sz="1600" kern="0" dirty="0">
              <a:solidFill>
                <a:srgbClr val="1D1D1A"/>
              </a:solidFill>
              <a:latin typeface="Huawei Sans" panose="020C0503030203020204" pitchFamily="34" charset="0"/>
              <a:ea typeface="方正兰亭黑简体" panose="02000000000000000000" pitchFamily="2" charset="-122"/>
              <a:sym typeface="+mn-lt"/>
            </a:endParaRPr>
          </a:p>
        </p:txBody>
      </p:sp>
      <p:sp>
        <p:nvSpPr>
          <p:cNvPr id="57" name="Shape 502"/>
          <p:cNvSpPr>
            <a:spLocks noChangeArrowheads="1"/>
          </p:cNvSpPr>
          <p:nvPr/>
        </p:nvSpPr>
        <p:spPr bwMode="gray">
          <a:xfrm>
            <a:off x="737438" y="2096258"/>
            <a:ext cx="936452" cy="314454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Design</a:t>
            </a:r>
          </a:p>
          <a:p>
            <a:pPr algn="ctr" fontAlgn="ctr"/>
            <a:r>
              <a:rPr lang="en-US" sz="1600" dirty="0">
                <a:solidFill>
                  <a:srgbClr val="1D1D1A"/>
                </a:solidFill>
                <a:latin typeface="Huawei Sans" panose="020C0503030203020204" pitchFamily="34" charset="0"/>
              </a:rPr>
              <a:t>Studio</a:t>
            </a:r>
          </a:p>
        </p:txBody>
      </p:sp>
      <p:sp>
        <p:nvSpPr>
          <p:cNvPr id="58" name="矩形 57"/>
          <p:cNvSpPr/>
          <p:nvPr/>
        </p:nvSpPr>
        <p:spPr bwMode="gray">
          <a:xfrm>
            <a:off x="718503" y="5538671"/>
            <a:ext cx="5848234" cy="32355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Network Infrastructure</a:t>
            </a:r>
            <a:endParaRPr lang="en-US" altLang="zh-CN" sz="1600" kern="0" dirty="0">
              <a:solidFill>
                <a:srgbClr val="1D1D1A"/>
              </a:solidFill>
              <a:latin typeface="Huawei Sans" panose="020C0503030203020204" pitchFamily="34" charset="0"/>
              <a:ea typeface="方正兰亭黑简体" panose="02000000000000000000" pitchFamily="2" charset="-122"/>
              <a:sym typeface="+mn-lt"/>
            </a:endParaRPr>
          </a:p>
        </p:txBody>
      </p:sp>
      <p:sp>
        <p:nvSpPr>
          <p:cNvPr id="59" name="左右箭头 58"/>
          <p:cNvSpPr/>
          <p:nvPr/>
        </p:nvSpPr>
        <p:spPr bwMode="gray">
          <a:xfrm rot="5400000">
            <a:off x="4895332" y="1864211"/>
            <a:ext cx="185665" cy="14567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latin typeface="Huawei Sans" panose="020C0503030203020204" pitchFamily="34" charset="0"/>
              <a:cs typeface="+mn-ea"/>
              <a:sym typeface="+mn-lt"/>
            </a:endParaRPr>
          </a:p>
        </p:txBody>
      </p:sp>
      <p:sp>
        <p:nvSpPr>
          <p:cNvPr id="60" name="左右箭头 59"/>
          <p:cNvSpPr/>
          <p:nvPr/>
        </p:nvSpPr>
        <p:spPr bwMode="gray">
          <a:xfrm rot="5400000">
            <a:off x="4906916" y="5322205"/>
            <a:ext cx="162498" cy="12039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latin typeface="Huawei Sans" panose="020C0503030203020204" pitchFamily="34" charset="0"/>
              <a:cs typeface="+mn-ea"/>
              <a:sym typeface="+mn-lt"/>
            </a:endParaRPr>
          </a:p>
        </p:txBody>
      </p:sp>
      <p:sp>
        <p:nvSpPr>
          <p:cNvPr id="61" name="左右箭头 60"/>
          <p:cNvSpPr/>
          <p:nvPr/>
        </p:nvSpPr>
        <p:spPr bwMode="gray">
          <a:xfrm rot="10800000">
            <a:off x="1700935" y="3731745"/>
            <a:ext cx="207679" cy="151709"/>
          </a:xfrm>
          <a:prstGeom prst="leftRightArrow">
            <a:avLst/>
          </a:prstGeom>
          <a:solidFill>
            <a:srgbClr val="9396A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270" b="0" i="0" u="none" strike="noStrike" kern="0" cap="none" spc="0" normalizeH="0" baseline="0" noProof="0" dirty="0">
              <a:ln>
                <a:noFill/>
              </a:ln>
              <a:solidFill>
                <a:srgbClr val="FFFFFF"/>
              </a:solidFill>
              <a:effectLst/>
              <a:uLnTx/>
              <a:uFillTx/>
              <a:latin typeface="Huawei Sans" panose="020C0503030203020204" pitchFamily="34" charset="0"/>
              <a:cs typeface="+mn-ea"/>
              <a:sym typeface="+mn-lt"/>
            </a:endParaRPr>
          </a:p>
        </p:txBody>
      </p:sp>
      <p:sp>
        <p:nvSpPr>
          <p:cNvPr id="62" name="矩形 61"/>
          <p:cNvSpPr/>
          <p:nvPr/>
        </p:nvSpPr>
        <p:spPr bwMode="gray">
          <a:xfrm>
            <a:off x="2219893" y="4746491"/>
            <a:ext cx="3958454" cy="369279"/>
          </a:xfrm>
          <a:prstGeom prst="rect">
            <a:avLst/>
          </a:prstGeom>
          <a:noFill/>
          <a:ln w="19050">
            <a:solidFill>
              <a:srgbClr val="FFFFFF"/>
            </a:solidFill>
            <a:round/>
            <a:headEnd/>
            <a:tailEnd/>
          </a:ln>
        </p:spPr>
        <p:txBody>
          <a:bodyPr lIns="0" tIns="0" rIns="0" bIns="0" anchor="ctr"/>
          <a:lstStyle/>
          <a:p>
            <a:pPr marL="0" marR="0" lvl="0" indent="0" algn="ctr" defTabSz="456976" eaLnBrk="1" fontAlgn="ctr" latinLnBrk="0" hangingPunct="1">
              <a:lnSpc>
                <a:spcPct val="100000"/>
              </a:lnSpc>
              <a:spcBef>
                <a:spcPts val="0"/>
              </a:spcBef>
              <a:spcAft>
                <a:spcPts val="0"/>
              </a:spcAft>
              <a:buClr>
                <a:srgbClr val="CC9900"/>
              </a:buClr>
              <a:buSzTx/>
              <a:buFontTx/>
              <a:buNone/>
              <a:tabLst>
                <a:tab pos="120542" algn="l"/>
              </a:tabLst>
              <a:defRPr/>
            </a:pPr>
            <a:r>
              <a:rPr lang="en-US" sz="1270" dirty="0">
                <a:solidFill>
                  <a:srgbClr val="FFFFFF"/>
                </a:solidFill>
                <a:latin typeface="Huawei Sans" panose="020C0503030203020204" pitchFamily="34" charset="0"/>
              </a:rPr>
              <a:t>Unified Cloud-based Platform</a:t>
            </a:r>
          </a:p>
        </p:txBody>
      </p:sp>
      <p:sp>
        <p:nvSpPr>
          <p:cNvPr id="63" name="左右箭头 62"/>
          <p:cNvSpPr/>
          <p:nvPr/>
        </p:nvSpPr>
        <p:spPr bwMode="gray">
          <a:xfrm rot="5400000">
            <a:off x="1102013" y="1864211"/>
            <a:ext cx="185665" cy="14567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latin typeface="Huawei Sans" panose="020C0503030203020204" pitchFamily="34" charset="0"/>
              <a:cs typeface="+mn-ea"/>
              <a:sym typeface="+mn-lt"/>
            </a:endParaRPr>
          </a:p>
        </p:txBody>
      </p:sp>
      <p:sp>
        <p:nvSpPr>
          <p:cNvPr id="64" name="左右箭头 63"/>
          <p:cNvSpPr/>
          <p:nvPr/>
        </p:nvSpPr>
        <p:spPr bwMode="gray">
          <a:xfrm rot="5400000">
            <a:off x="1113597" y="5322205"/>
            <a:ext cx="162498" cy="12039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270" b="0" i="0" u="none" strike="noStrike" kern="0" cap="none" spc="0" normalizeH="0" baseline="0" noProof="0" dirty="0">
              <a:ln>
                <a:noFill/>
              </a:ln>
              <a:solidFill>
                <a:srgbClr val="666666"/>
              </a:solidFill>
              <a:effectLst/>
              <a:uLnTx/>
              <a:uFillTx/>
              <a:latin typeface="Huawei Sans" panose="020C0503030203020204" pitchFamily="34" charset="0"/>
              <a:cs typeface="+mn-ea"/>
              <a:sym typeface="+mn-lt"/>
            </a:endParaRPr>
          </a:p>
        </p:txBody>
      </p:sp>
      <p:grpSp>
        <p:nvGrpSpPr>
          <p:cNvPr id="65" name="组合 64"/>
          <p:cNvGrpSpPr/>
          <p:nvPr/>
        </p:nvGrpSpPr>
        <p:grpSpPr bwMode="gray">
          <a:xfrm>
            <a:off x="2219893" y="2335009"/>
            <a:ext cx="3958455" cy="2187742"/>
            <a:chOff x="2219893" y="2717380"/>
            <a:chExt cx="3958455" cy="1587336"/>
          </a:xfrm>
        </p:grpSpPr>
        <p:sp>
          <p:nvSpPr>
            <p:cNvPr id="66" name="Shape 502"/>
            <p:cNvSpPr>
              <a:spLocks noChangeArrowheads="1"/>
            </p:cNvSpPr>
            <p:nvPr/>
          </p:nvSpPr>
          <p:spPr bwMode="gray">
            <a:xfrm>
              <a:off x="3618753" y="3203592"/>
              <a:ext cx="1160735" cy="1101124"/>
            </a:xfrm>
            <a:prstGeom prst="rect">
              <a:avLst/>
            </a:prstGeom>
            <a:noFill/>
            <a:ln w="19050">
              <a:solidFill>
                <a:srgbClr val="FFFFFF"/>
              </a:solidFill>
              <a:round/>
              <a:headEnd/>
              <a:tailEnd/>
            </a:ln>
          </p:spPr>
          <p:txBody>
            <a:bodyPr lIns="0" tIns="0" rIns="0" bIns="0" anchor="ctr"/>
            <a:lstStyle/>
            <a:p>
              <a:pPr marL="0" marR="0" lvl="0" indent="0" algn="ctr" defTabSz="456976" eaLnBrk="1" fontAlgn="ctr" latinLnBrk="0" hangingPunct="1">
                <a:lnSpc>
                  <a:spcPct val="100000"/>
                </a:lnSpc>
                <a:spcBef>
                  <a:spcPts val="0"/>
                </a:spcBef>
                <a:spcAft>
                  <a:spcPts val="0"/>
                </a:spcAft>
                <a:buClr>
                  <a:srgbClr val="CC9900"/>
                </a:buClr>
                <a:buSzTx/>
                <a:buFontTx/>
                <a:buNone/>
                <a:tabLst>
                  <a:tab pos="120542" algn="l"/>
                </a:tabLst>
                <a:defRPr/>
              </a:pPr>
              <a:r>
                <a:rPr lang="en-US" sz="1270" dirty="0">
                  <a:solidFill>
                    <a:srgbClr val="FFFFFF"/>
                  </a:solidFill>
                  <a:latin typeface="Huawei Sans" panose="020C0503030203020204" pitchFamily="34" charset="0"/>
                </a:rPr>
                <a:t>Control</a:t>
              </a:r>
              <a:endParaRPr kumimoji="0" lang="en-US" altLang="zh-CN" sz="1270" b="0" i="0" u="none" strike="noStrike" kern="0" cap="none" spc="0" normalizeH="0" baseline="0" noProof="0" dirty="0">
                <a:ln>
                  <a:noFill/>
                </a:ln>
                <a:solidFill>
                  <a:srgbClr val="FFFFFF"/>
                </a:solidFill>
                <a:effectLst/>
                <a:uLnTx/>
                <a:uFillTx/>
                <a:latin typeface="Huawei Sans" panose="020C0503030203020204" pitchFamily="34" charset="0"/>
                <a:cs typeface="+mn-ea"/>
                <a:sym typeface="+mn-lt"/>
              </a:endParaRPr>
            </a:p>
          </p:txBody>
        </p:sp>
        <p:sp>
          <p:nvSpPr>
            <p:cNvPr id="67" name="Shape 502"/>
            <p:cNvSpPr>
              <a:spLocks noChangeArrowheads="1"/>
            </p:cNvSpPr>
            <p:nvPr/>
          </p:nvSpPr>
          <p:spPr bwMode="gray">
            <a:xfrm>
              <a:off x="2219893" y="3203591"/>
              <a:ext cx="1160735" cy="1101124"/>
            </a:xfrm>
            <a:prstGeom prst="rect">
              <a:avLst/>
            </a:prstGeom>
            <a:noFill/>
            <a:ln w="19050">
              <a:solidFill>
                <a:srgbClr val="FFFFFF"/>
              </a:solidFill>
              <a:round/>
              <a:headEnd/>
              <a:tailEnd/>
            </a:ln>
          </p:spPr>
          <p:txBody>
            <a:bodyPr lIns="0" tIns="0" rIns="0" bIns="0" anchor="ctr"/>
            <a:lstStyle/>
            <a:p>
              <a:pPr marL="0" marR="0" lvl="0" indent="0" algn="ctr" defTabSz="456976" eaLnBrk="1" fontAlgn="ctr" latinLnBrk="0" hangingPunct="1">
                <a:lnSpc>
                  <a:spcPct val="100000"/>
                </a:lnSpc>
                <a:spcBef>
                  <a:spcPts val="0"/>
                </a:spcBef>
                <a:spcAft>
                  <a:spcPts val="0"/>
                </a:spcAft>
                <a:buClr>
                  <a:srgbClr val="CC9900"/>
                </a:buClr>
                <a:buSzTx/>
                <a:buFontTx/>
                <a:buNone/>
                <a:tabLst>
                  <a:tab pos="120542" algn="l"/>
                </a:tabLst>
                <a:defRPr/>
              </a:pPr>
              <a:r>
                <a:rPr lang="en-US" sz="1270" dirty="0">
                  <a:solidFill>
                    <a:srgbClr val="FFFFFF"/>
                  </a:solidFill>
                  <a:latin typeface="Huawei Sans" panose="020C0503030203020204" pitchFamily="34" charset="0"/>
                </a:rPr>
                <a:t>Management</a:t>
              </a:r>
              <a:endParaRPr kumimoji="0" lang="en-US" altLang="zh-CN" sz="1270" b="0" i="0" u="none" strike="noStrike" kern="0" cap="none" spc="0" normalizeH="0" baseline="0" noProof="0" dirty="0">
                <a:ln>
                  <a:noFill/>
                </a:ln>
                <a:solidFill>
                  <a:srgbClr val="FFFFFF"/>
                </a:solidFill>
                <a:effectLst/>
                <a:uLnTx/>
                <a:uFillTx/>
                <a:latin typeface="Huawei Sans" panose="020C0503030203020204" pitchFamily="34" charset="0"/>
                <a:cs typeface="+mn-ea"/>
                <a:sym typeface="+mn-lt"/>
              </a:endParaRPr>
            </a:p>
          </p:txBody>
        </p:sp>
        <p:sp>
          <p:nvSpPr>
            <p:cNvPr id="68" name="Shape 502"/>
            <p:cNvSpPr>
              <a:spLocks noChangeArrowheads="1"/>
            </p:cNvSpPr>
            <p:nvPr/>
          </p:nvSpPr>
          <p:spPr bwMode="gray">
            <a:xfrm>
              <a:off x="5017613" y="3203592"/>
              <a:ext cx="1160735" cy="1101122"/>
            </a:xfrm>
            <a:prstGeom prst="rect">
              <a:avLst/>
            </a:prstGeom>
            <a:noFill/>
            <a:ln w="19050">
              <a:solidFill>
                <a:srgbClr val="FFFFFF"/>
              </a:solidFill>
              <a:round/>
              <a:headEnd/>
              <a:tailEnd/>
            </a:ln>
          </p:spPr>
          <p:txBody>
            <a:bodyPr lIns="0" tIns="0" rIns="0" bIns="0" anchor="ctr"/>
            <a:lstStyle/>
            <a:p>
              <a:pPr marL="0" marR="0" lvl="0" indent="0" algn="ctr" defTabSz="456976" eaLnBrk="1" fontAlgn="ctr" latinLnBrk="0" hangingPunct="1">
                <a:lnSpc>
                  <a:spcPct val="100000"/>
                </a:lnSpc>
                <a:spcBef>
                  <a:spcPts val="0"/>
                </a:spcBef>
                <a:spcAft>
                  <a:spcPts val="0"/>
                </a:spcAft>
                <a:buClr>
                  <a:srgbClr val="CC9900"/>
                </a:buClr>
                <a:buSzTx/>
                <a:buFontTx/>
                <a:buNone/>
                <a:tabLst>
                  <a:tab pos="120542" algn="l"/>
                </a:tabLst>
                <a:defRPr/>
              </a:pPr>
              <a:r>
                <a:rPr lang="en-US" sz="1270" dirty="0">
                  <a:solidFill>
                    <a:srgbClr val="FFFFFF"/>
                  </a:solidFill>
                  <a:latin typeface="Huawei Sans" panose="020C0503030203020204" pitchFamily="34" charset="0"/>
                </a:rPr>
                <a:t>Analysis</a:t>
              </a:r>
              <a:endParaRPr kumimoji="0" lang="en-US" altLang="zh-CN" sz="1270" b="0" i="0" u="none" strike="noStrike" kern="0" cap="none" spc="0" normalizeH="0" baseline="0" noProof="0" dirty="0">
                <a:ln>
                  <a:noFill/>
                </a:ln>
                <a:solidFill>
                  <a:srgbClr val="FFFFFF"/>
                </a:solidFill>
                <a:effectLst/>
                <a:uLnTx/>
                <a:uFillTx/>
                <a:latin typeface="Huawei Sans" panose="020C0503030203020204" pitchFamily="34" charset="0"/>
                <a:cs typeface="+mn-ea"/>
                <a:sym typeface="+mn-lt"/>
              </a:endParaRPr>
            </a:p>
          </p:txBody>
        </p:sp>
        <p:sp>
          <p:nvSpPr>
            <p:cNvPr id="69" name="Shape 502"/>
            <p:cNvSpPr>
              <a:spLocks noChangeArrowheads="1"/>
            </p:cNvSpPr>
            <p:nvPr/>
          </p:nvSpPr>
          <p:spPr bwMode="gray">
            <a:xfrm>
              <a:off x="2219893" y="2717380"/>
              <a:ext cx="3958454" cy="323874"/>
            </a:xfrm>
            <a:prstGeom prst="rect">
              <a:avLst/>
            </a:prstGeom>
            <a:noFill/>
            <a:ln w="19050">
              <a:solidFill>
                <a:srgbClr val="FFFFFF"/>
              </a:solidFill>
              <a:round/>
              <a:headEnd/>
              <a:tailEnd/>
            </a:ln>
          </p:spPr>
          <p:txBody>
            <a:bodyPr lIns="0" tIns="0" rIns="0" bIns="0" anchor="ctr"/>
            <a:lstStyle/>
            <a:p>
              <a:pPr marL="0" marR="0" lvl="0" indent="0" algn="ctr" defTabSz="456976" eaLnBrk="1" fontAlgn="ctr" latinLnBrk="0" hangingPunct="1">
                <a:lnSpc>
                  <a:spcPct val="100000"/>
                </a:lnSpc>
                <a:spcBef>
                  <a:spcPts val="0"/>
                </a:spcBef>
                <a:spcAft>
                  <a:spcPts val="0"/>
                </a:spcAft>
                <a:buClr>
                  <a:srgbClr val="CC9900"/>
                </a:buClr>
                <a:buSzTx/>
                <a:buFontTx/>
                <a:buNone/>
                <a:tabLst>
                  <a:tab pos="120542" algn="l"/>
                </a:tabLst>
                <a:defRPr/>
              </a:pPr>
              <a:r>
                <a:rPr lang="en-US" sz="1270" dirty="0">
                  <a:solidFill>
                    <a:srgbClr val="FFFFFF"/>
                  </a:solidFill>
                  <a:latin typeface="Huawei Sans" panose="020C0503030203020204" pitchFamily="34" charset="0"/>
                </a:rPr>
                <a:t>Scenario-based Apps</a:t>
              </a:r>
            </a:p>
          </p:txBody>
        </p:sp>
      </p:grpSp>
      <p:sp>
        <p:nvSpPr>
          <p:cNvPr id="70" name="TextBox 63"/>
          <p:cNvSpPr txBox="1"/>
          <p:nvPr/>
        </p:nvSpPr>
        <p:spPr bwMode="gray">
          <a:xfrm>
            <a:off x="2105931" y="5243955"/>
            <a:ext cx="1117212" cy="276999"/>
          </a:xfrm>
          <a:prstGeom prst="rect">
            <a:avLst/>
          </a:prstGeom>
          <a:noFill/>
        </p:spPr>
        <p:txBody>
          <a:bodyPr wrap="square" rtlCol="0">
            <a:spAutoFit/>
          </a:bodyPr>
          <a:lstStyle/>
          <a:p>
            <a:pPr fontAlgn="ctr"/>
            <a:r>
              <a:rPr lang="en-US" sz="1200" dirty="0">
                <a:latin typeface="Huawei Sans" panose="020C0503030203020204" pitchFamily="34" charset="0"/>
              </a:rPr>
              <a:t>Multi-Layer</a:t>
            </a:r>
          </a:p>
        </p:txBody>
      </p:sp>
      <p:sp>
        <p:nvSpPr>
          <p:cNvPr id="71" name="TextBox 63"/>
          <p:cNvSpPr txBox="1"/>
          <p:nvPr/>
        </p:nvSpPr>
        <p:spPr bwMode="gray">
          <a:xfrm>
            <a:off x="3676935" y="5243955"/>
            <a:ext cx="1321538" cy="276999"/>
          </a:xfrm>
          <a:prstGeom prst="rect">
            <a:avLst/>
          </a:prstGeom>
          <a:noFill/>
        </p:spPr>
        <p:txBody>
          <a:bodyPr wrap="square" rtlCol="0">
            <a:spAutoFit/>
          </a:bodyPr>
          <a:lstStyle/>
          <a:p>
            <a:pPr fontAlgn="ctr"/>
            <a:r>
              <a:rPr lang="en-US" sz="1200" dirty="0">
                <a:latin typeface="Huawei Sans" panose="020C0503030203020204" pitchFamily="34" charset="0"/>
              </a:rPr>
              <a:t>Multi-Domain</a:t>
            </a:r>
          </a:p>
        </p:txBody>
      </p:sp>
      <p:sp>
        <p:nvSpPr>
          <p:cNvPr id="72" name="TextBox 63"/>
          <p:cNvSpPr txBox="1"/>
          <p:nvPr/>
        </p:nvSpPr>
        <p:spPr bwMode="gray">
          <a:xfrm>
            <a:off x="5247939" y="5243955"/>
            <a:ext cx="1237329" cy="276999"/>
          </a:xfrm>
          <a:prstGeom prst="rect">
            <a:avLst/>
          </a:prstGeom>
          <a:noFill/>
        </p:spPr>
        <p:txBody>
          <a:bodyPr wrap="square" rtlCol="0">
            <a:spAutoFit/>
          </a:bodyPr>
          <a:lstStyle/>
          <a:p>
            <a:pPr fontAlgn="ctr"/>
            <a:r>
              <a:rPr lang="en-US" sz="1200" dirty="0">
                <a:latin typeface="Huawei Sans" panose="020C0503030203020204" pitchFamily="34" charset="0"/>
              </a:rPr>
              <a:t>Multi-Vendor</a:t>
            </a:r>
          </a:p>
        </p:txBody>
      </p:sp>
      <p:sp>
        <p:nvSpPr>
          <p:cNvPr id="73" name="左右箭头 72"/>
          <p:cNvSpPr/>
          <p:nvPr/>
        </p:nvSpPr>
        <p:spPr bwMode="gray">
          <a:xfrm rot="5400000">
            <a:off x="3273361" y="1864211"/>
            <a:ext cx="185665" cy="14567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latin typeface="Huawei Sans" panose="020C0503030203020204" pitchFamily="34" charset="0"/>
              <a:cs typeface="+mn-ea"/>
              <a:sym typeface="+mn-lt"/>
            </a:endParaRPr>
          </a:p>
        </p:txBody>
      </p:sp>
      <p:sp>
        <p:nvSpPr>
          <p:cNvPr id="74" name="左右箭头 73"/>
          <p:cNvSpPr/>
          <p:nvPr/>
        </p:nvSpPr>
        <p:spPr bwMode="gray">
          <a:xfrm rot="5400000">
            <a:off x="3284945" y="5322205"/>
            <a:ext cx="162498" cy="120391"/>
          </a:xfrm>
          <a:prstGeom prst="leftRightArrow">
            <a:avLst/>
          </a:prstGeom>
          <a:solidFill>
            <a:srgbClr val="FFC000"/>
          </a:solidFill>
          <a:ln w="12700" cap="flat" cmpd="sng" algn="ctr">
            <a:noFill/>
            <a:prstDash val="solid"/>
            <a:miter lim="800000"/>
          </a:ln>
          <a:effectLst/>
        </p:spPr>
        <p:txBody>
          <a:bodyPr rtlCol="0" anchor="ctr"/>
          <a:lstStyle/>
          <a:p>
            <a:pPr marL="0" marR="0" lvl="0" indent="0" algn="ctr" defTabSz="914105"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latin typeface="Huawei Sans" panose="020C0503030203020204" pitchFamily="34" charset="0"/>
              <a:cs typeface="+mn-ea"/>
              <a:sym typeface="+mn-lt"/>
            </a:endParaRPr>
          </a:p>
        </p:txBody>
      </p:sp>
      <p:sp>
        <p:nvSpPr>
          <p:cNvPr id="75" name="TextBox 63"/>
          <p:cNvSpPr txBox="1"/>
          <p:nvPr/>
        </p:nvSpPr>
        <p:spPr bwMode="gray">
          <a:xfrm>
            <a:off x="2100903" y="1798602"/>
            <a:ext cx="1260532" cy="276999"/>
          </a:xfrm>
          <a:prstGeom prst="rect">
            <a:avLst/>
          </a:prstGeom>
          <a:noFill/>
        </p:spPr>
        <p:txBody>
          <a:bodyPr wrap="square" rtlCol="0">
            <a:spAutoFit/>
          </a:bodyPr>
          <a:lstStyle/>
          <a:p>
            <a:pPr fontAlgn="ctr"/>
            <a:r>
              <a:rPr lang="en-US" sz="1200" dirty="0">
                <a:latin typeface="Huawei Sans" panose="020C0503030203020204" pitchFamily="34" charset="0"/>
              </a:rPr>
              <a:t>Multi-Tenant</a:t>
            </a:r>
          </a:p>
        </p:txBody>
      </p:sp>
      <p:sp>
        <p:nvSpPr>
          <p:cNvPr id="76" name="TextBox 63"/>
          <p:cNvSpPr txBox="1"/>
          <p:nvPr/>
        </p:nvSpPr>
        <p:spPr bwMode="gray">
          <a:xfrm>
            <a:off x="3555081" y="1798602"/>
            <a:ext cx="1229016" cy="276999"/>
          </a:xfrm>
          <a:prstGeom prst="rect">
            <a:avLst/>
          </a:prstGeom>
          <a:noFill/>
        </p:spPr>
        <p:txBody>
          <a:bodyPr wrap="square" rtlCol="0">
            <a:spAutoFit/>
          </a:bodyPr>
          <a:lstStyle/>
          <a:p>
            <a:pPr fontAlgn="ctr"/>
            <a:r>
              <a:rPr lang="en-US" sz="1200" dirty="0">
                <a:latin typeface="Huawei Sans" panose="020C0503030203020204" pitchFamily="34" charset="0"/>
              </a:rPr>
              <a:t>Multi-Service</a:t>
            </a:r>
          </a:p>
        </p:txBody>
      </p:sp>
      <p:sp>
        <p:nvSpPr>
          <p:cNvPr id="77" name="TextBox 63"/>
          <p:cNvSpPr txBox="1"/>
          <p:nvPr/>
        </p:nvSpPr>
        <p:spPr bwMode="gray">
          <a:xfrm>
            <a:off x="5167962" y="1798602"/>
            <a:ext cx="1317307" cy="276999"/>
          </a:xfrm>
          <a:prstGeom prst="rect">
            <a:avLst/>
          </a:prstGeom>
          <a:noFill/>
        </p:spPr>
        <p:txBody>
          <a:bodyPr wrap="square" rtlCol="0">
            <a:spAutoFit/>
          </a:bodyPr>
          <a:lstStyle/>
          <a:p>
            <a:pPr fontAlgn="ctr"/>
            <a:r>
              <a:rPr lang="en-US" sz="1200" dirty="0">
                <a:latin typeface="Huawei Sans" panose="020C0503030203020204" pitchFamily="34" charset="0"/>
              </a:rPr>
              <a:t>Multi-Industry</a:t>
            </a:r>
          </a:p>
        </p:txBody>
      </p:sp>
      <p:grpSp>
        <p:nvGrpSpPr>
          <p:cNvPr id="78" name="组合 77"/>
          <p:cNvGrpSpPr/>
          <p:nvPr/>
        </p:nvGrpSpPr>
        <p:grpSpPr bwMode="gray">
          <a:xfrm>
            <a:off x="7820544" y="2436212"/>
            <a:ext cx="3487951" cy="2217910"/>
            <a:chOff x="10951250" y="2600919"/>
            <a:chExt cx="9000000" cy="2526372"/>
          </a:xfrm>
        </p:grpSpPr>
        <p:cxnSp>
          <p:nvCxnSpPr>
            <p:cNvPr id="79" name="直接连接符 78"/>
            <p:cNvCxnSpPr/>
            <p:nvPr/>
          </p:nvCxnSpPr>
          <p:spPr bwMode="gray">
            <a:xfrm>
              <a:off x="10951250" y="5127291"/>
              <a:ext cx="9000000" cy="0"/>
            </a:xfrm>
            <a:prstGeom prst="line">
              <a:avLst/>
            </a:prstGeom>
            <a:noFill/>
            <a:ln w="6350" cap="flat" cmpd="sng" algn="ctr">
              <a:solidFill>
                <a:srgbClr val="666666">
                  <a:lumMod val="75000"/>
                </a:srgbClr>
              </a:solidFill>
              <a:prstDash val="solid"/>
              <a:miter lim="800000"/>
            </a:ln>
            <a:effectLst/>
          </p:spPr>
        </p:cxnSp>
        <p:cxnSp>
          <p:nvCxnSpPr>
            <p:cNvPr id="80" name="直接连接符 79"/>
            <p:cNvCxnSpPr/>
            <p:nvPr/>
          </p:nvCxnSpPr>
          <p:spPr bwMode="gray">
            <a:xfrm flipV="1">
              <a:off x="10951250" y="3857785"/>
              <a:ext cx="9000000" cy="0"/>
            </a:xfrm>
            <a:prstGeom prst="line">
              <a:avLst/>
            </a:prstGeom>
            <a:noFill/>
            <a:ln w="6350" cap="flat" cmpd="sng" algn="ctr">
              <a:solidFill>
                <a:srgbClr val="666666">
                  <a:lumMod val="75000"/>
                </a:srgbClr>
              </a:solidFill>
              <a:prstDash val="solid"/>
              <a:miter lim="800000"/>
            </a:ln>
            <a:effectLst/>
          </p:spPr>
        </p:cxnSp>
        <p:cxnSp>
          <p:nvCxnSpPr>
            <p:cNvPr id="81" name="直接连接符 80"/>
            <p:cNvCxnSpPr/>
            <p:nvPr/>
          </p:nvCxnSpPr>
          <p:spPr bwMode="gray">
            <a:xfrm flipV="1">
              <a:off x="10951250" y="2600919"/>
              <a:ext cx="9000000" cy="0"/>
            </a:xfrm>
            <a:prstGeom prst="line">
              <a:avLst/>
            </a:prstGeom>
            <a:noFill/>
            <a:ln w="6350" cap="flat" cmpd="sng" algn="ctr">
              <a:solidFill>
                <a:srgbClr val="666666">
                  <a:lumMod val="75000"/>
                </a:srgbClr>
              </a:solidFill>
              <a:prstDash val="solid"/>
              <a:miter lim="800000"/>
            </a:ln>
            <a:effectLst/>
          </p:spPr>
        </p:cxnSp>
      </p:grpSp>
      <p:sp>
        <p:nvSpPr>
          <p:cNvPr id="82" name="矩形 81"/>
          <p:cNvSpPr/>
          <p:nvPr/>
        </p:nvSpPr>
        <p:spPr bwMode="gray">
          <a:xfrm>
            <a:off x="7820545" y="3725390"/>
            <a:ext cx="3751554" cy="769441"/>
          </a:xfrm>
          <a:prstGeom prst="rect">
            <a:avLst/>
          </a:prstGeom>
        </p:spPr>
        <p:txBody>
          <a:bodyPr wrap="square">
            <a:spAutoFit/>
          </a:bodyPr>
          <a:lstStyle/>
          <a:p>
            <a:pPr fontAlgn="ctr"/>
            <a:r>
              <a:rPr lang="en-US" sz="1600" b="1" dirty="0">
                <a:solidFill>
                  <a:srgbClr val="EC7061"/>
                </a:solidFill>
                <a:latin typeface="Huawei Sans" panose="020C0503030203020204" pitchFamily="34" charset="0"/>
              </a:rPr>
              <a:t>Agile system integration</a:t>
            </a:r>
            <a:endParaRPr lang="en-US" altLang="zh-CN" sz="1600" b="1" dirty="0">
              <a:solidFill>
                <a:srgbClr val="EC7061"/>
              </a:solidFill>
              <a:latin typeface="Huawei Sans" panose="020C0503030203020204" pitchFamily="34" charset="0"/>
              <a:cs typeface="+mn-ea"/>
              <a:sym typeface="+mn-lt"/>
            </a:endParaRPr>
          </a:p>
          <a:p>
            <a:pPr fontAlgn="ctr"/>
            <a:r>
              <a:rPr lang="en-US" sz="1400" b="1" dirty="0">
                <a:solidFill>
                  <a:srgbClr val="666666"/>
                </a:solidFill>
                <a:latin typeface="Huawei Sans" panose="020C0503030203020204" pitchFamily="34" charset="0"/>
              </a:rPr>
              <a:t>Programmable design studio</a:t>
            </a:r>
          </a:p>
          <a:p>
            <a:pPr fontAlgn="ctr"/>
            <a:r>
              <a:rPr lang="en-US" sz="1400" b="1" dirty="0">
                <a:solidFill>
                  <a:srgbClr val="666666"/>
                </a:solidFill>
                <a:latin typeface="Huawei Sans" panose="020C0503030203020204" pitchFamily="34" charset="0"/>
              </a:rPr>
              <a:t>Open REST APIs</a:t>
            </a:r>
          </a:p>
        </p:txBody>
      </p:sp>
      <p:sp>
        <p:nvSpPr>
          <p:cNvPr id="83" name="矩形 82"/>
          <p:cNvSpPr/>
          <p:nvPr/>
        </p:nvSpPr>
        <p:spPr bwMode="gray">
          <a:xfrm>
            <a:off x="7820545" y="2584711"/>
            <a:ext cx="3482716" cy="769441"/>
          </a:xfrm>
          <a:prstGeom prst="rect">
            <a:avLst/>
          </a:prstGeom>
        </p:spPr>
        <p:txBody>
          <a:bodyPr wrap="square">
            <a:spAutoFit/>
          </a:bodyPr>
          <a:lstStyle/>
          <a:p>
            <a:pPr fontAlgn="ctr"/>
            <a:r>
              <a:rPr lang="en-US" sz="1600" b="1" dirty="0">
                <a:solidFill>
                  <a:srgbClr val="EC7061"/>
                </a:solidFill>
                <a:latin typeface="Huawei Sans" panose="020C0503030203020204" pitchFamily="34" charset="0"/>
              </a:rPr>
              <a:t>Intelligent network </a:t>
            </a:r>
            <a:endParaRPr lang="en-US" altLang="zh-CN" sz="1600" b="1" dirty="0">
              <a:solidFill>
                <a:srgbClr val="EC7061"/>
              </a:solidFill>
              <a:latin typeface="Huawei Sans" panose="020C0503030203020204" pitchFamily="34" charset="0"/>
              <a:cs typeface="+mn-ea"/>
              <a:sym typeface="+mn-lt"/>
            </a:endParaRPr>
          </a:p>
          <a:p>
            <a:pPr fontAlgn="ctr"/>
            <a:r>
              <a:rPr lang="en-US" sz="1400" b="1" dirty="0">
                <a:solidFill>
                  <a:srgbClr val="666666"/>
                </a:solidFill>
                <a:latin typeface="Huawei Sans" panose="020C0503030203020204" pitchFamily="34" charset="0"/>
              </a:rPr>
              <a:t>Big data- and AI-powered predictive maintenance</a:t>
            </a:r>
            <a:endParaRPr lang="en-US" altLang="zh-CN" sz="1400" b="1" dirty="0">
              <a:solidFill>
                <a:srgbClr val="666666"/>
              </a:solidFill>
              <a:latin typeface="Huawei Sans" panose="020C0503030203020204" pitchFamily="34" charset="0"/>
              <a:cs typeface="+mn-ea"/>
              <a:sym typeface="+mn-lt"/>
            </a:endParaRPr>
          </a:p>
        </p:txBody>
      </p:sp>
      <p:sp>
        <p:nvSpPr>
          <p:cNvPr id="84" name="矩形 83"/>
          <p:cNvSpPr/>
          <p:nvPr/>
        </p:nvSpPr>
        <p:spPr bwMode="gray">
          <a:xfrm>
            <a:off x="7820545" y="1450586"/>
            <a:ext cx="3180830" cy="984885"/>
          </a:xfrm>
          <a:prstGeom prst="rect">
            <a:avLst/>
          </a:prstGeom>
        </p:spPr>
        <p:txBody>
          <a:bodyPr wrap="square">
            <a:spAutoFit/>
          </a:bodyPr>
          <a:lstStyle/>
          <a:p>
            <a:pPr fontAlgn="ctr"/>
            <a:r>
              <a:rPr lang="en-US" sz="1600" b="1" dirty="0">
                <a:solidFill>
                  <a:srgbClr val="EC7061"/>
                </a:solidFill>
                <a:latin typeface="Huawei Sans" panose="020C0503030203020204" pitchFamily="34" charset="0"/>
              </a:rPr>
              <a:t>Automated network</a:t>
            </a:r>
            <a:endParaRPr lang="en-US" altLang="zh-CN" sz="1600" b="1" dirty="0">
              <a:solidFill>
                <a:srgbClr val="EC7061"/>
              </a:solidFill>
              <a:latin typeface="Huawei Sans" panose="020C0503030203020204" pitchFamily="34" charset="0"/>
              <a:cs typeface="+mn-ea"/>
              <a:sym typeface="+mn-lt"/>
            </a:endParaRPr>
          </a:p>
          <a:p>
            <a:pPr fontAlgn="ctr"/>
            <a:r>
              <a:rPr lang="en-US" sz="1400" b="1" dirty="0">
                <a:solidFill>
                  <a:srgbClr val="666666"/>
                </a:solidFill>
                <a:latin typeface="Huawei Sans" panose="020C0503030203020204" pitchFamily="34" charset="0"/>
              </a:rPr>
              <a:t>Intent-driven, model-based</a:t>
            </a:r>
            <a:endParaRPr lang="en-US" altLang="zh-CN" sz="1400" b="1" dirty="0">
              <a:solidFill>
                <a:srgbClr val="666666"/>
              </a:solidFill>
              <a:latin typeface="Huawei Sans" panose="020C0503030203020204" pitchFamily="34" charset="0"/>
              <a:cs typeface="+mn-ea"/>
              <a:sym typeface="+mn-lt"/>
            </a:endParaRPr>
          </a:p>
          <a:p>
            <a:pPr fontAlgn="ctr"/>
            <a:r>
              <a:rPr lang="en-US" sz="1400" b="1" dirty="0">
                <a:solidFill>
                  <a:srgbClr val="666666"/>
                </a:solidFill>
                <a:latin typeface="Huawei Sans" panose="020C0503030203020204" pitchFamily="34" charset="0"/>
              </a:rPr>
              <a:t>Multi-domain, multi-layer, and multi-vendor</a:t>
            </a:r>
            <a:endParaRPr lang="en-US" altLang="zh-CN" sz="1400" b="1" dirty="0">
              <a:solidFill>
                <a:srgbClr val="666666"/>
              </a:solidFill>
              <a:latin typeface="Huawei Sans" panose="020C0503030203020204" pitchFamily="34" charset="0"/>
              <a:cs typeface="+mn-ea"/>
              <a:sym typeface="+mn-lt"/>
            </a:endParaRPr>
          </a:p>
        </p:txBody>
      </p:sp>
      <p:sp>
        <p:nvSpPr>
          <p:cNvPr id="85" name="矩形 84"/>
          <p:cNvSpPr/>
          <p:nvPr/>
        </p:nvSpPr>
        <p:spPr bwMode="gray">
          <a:xfrm>
            <a:off x="7089278" y="2740319"/>
            <a:ext cx="164712" cy="433343"/>
          </a:xfrm>
          <a:prstGeom prst="rect">
            <a:avLst/>
          </a:prstGeom>
          <a:solidFill>
            <a:srgbClr val="FFFFFF"/>
          </a:solidFill>
          <a:ln w="12700" cap="flat" cmpd="sng" algn="ctr">
            <a:noFill/>
            <a:prstDash val="solid"/>
            <a:miter lim="800000"/>
          </a:ln>
          <a:effectLst/>
        </p:spPr>
        <p:txBody>
          <a:bodyPr rtlCol="0" anchor="ctr"/>
          <a:lstStyle/>
          <a:p>
            <a:pPr algn="ctr" fontAlgn="ctr">
              <a:defRPr/>
            </a:pPr>
            <a:endParaRPr lang="en-US" altLang="zh-CN" sz="900" kern="0" dirty="0">
              <a:solidFill>
                <a:srgbClr val="1D1D1A"/>
              </a:solidFill>
              <a:latin typeface="Huawei Sans" panose="020C0503030203020204" pitchFamily="34" charset="0"/>
              <a:cs typeface="+mn-ea"/>
              <a:sym typeface="+mn-lt"/>
            </a:endParaRPr>
          </a:p>
        </p:txBody>
      </p:sp>
      <p:sp>
        <p:nvSpPr>
          <p:cNvPr id="86" name="矩形 85"/>
          <p:cNvSpPr/>
          <p:nvPr/>
        </p:nvSpPr>
        <p:spPr bwMode="gray">
          <a:xfrm>
            <a:off x="7089278" y="3903550"/>
            <a:ext cx="186373" cy="491022"/>
          </a:xfrm>
          <a:prstGeom prst="rect">
            <a:avLst/>
          </a:prstGeom>
          <a:solidFill>
            <a:srgbClr val="FFFFFF"/>
          </a:solidFill>
          <a:ln w="12700" cap="flat" cmpd="sng" algn="ctr">
            <a:noFill/>
            <a:prstDash val="solid"/>
            <a:miter lim="800000"/>
          </a:ln>
          <a:effectLst/>
        </p:spPr>
        <p:txBody>
          <a:bodyPr rtlCol="0" anchor="ctr"/>
          <a:lstStyle/>
          <a:p>
            <a:pPr algn="ctr" fontAlgn="ctr">
              <a:defRPr/>
            </a:pPr>
            <a:endParaRPr lang="en-US" altLang="zh-CN" sz="900" kern="0" dirty="0">
              <a:solidFill>
                <a:srgbClr val="1D1D1A"/>
              </a:solidFill>
              <a:latin typeface="Huawei Sans" panose="020C0503030203020204" pitchFamily="34" charset="0"/>
              <a:cs typeface="+mn-ea"/>
              <a:sym typeface="+mn-lt"/>
            </a:endParaRPr>
          </a:p>
        </p:txBody>
      </p:sp>
      <p:sp>
        <p:nvSpPr>
          <p:cNvPr id="87" name="矩形 86"/>
          <p:cNvSpPr/>
          <p:nvPr/>
        </p:nvSpPr>
        <p:spPr bwMode="gray">
          <a:xfrm rot="20646868">
            <a:off x="7159967" y="1468796"/>
            <a:ext cx="186460" cy="542528"/>
          </a:xfrm>
          <a:prstGeom prst="rect">
            <a:avLst/>
          </a:prstGeom>
          <a:solidFill>
            <a:srgbClr val="FFFFFF"/>
          </a:solidFill>
          <a:ln w="12700" cap="flat" cmpd="sng" algn="ctr">
            <a:noFill/>
            <a:prstDash val="solid"/>
            <a:miter lim="800000"/>
          </a:ln>
          <a:effectLst/>
        </p:spPr>
        <p:txBody>
          <a:bodyPr rtlCol="0" anchor="ctr"/>
          <a:lstStyle/>
          <a:p>
            <a:pPr algn="ctr" fontAlgn="ctr">
              <a:defRPr/>
            </a:pPr>
            <a:endParaRPr lang="en-US" altLang="zh-CN" sz="900" kern="0" dirty="0">
              <a:solidFill>
                <a:srgbClr val="1D1D1A"/>
              </a:solidFill>
              <a:latin typeface="Huawei Sans" panose="020C0503030203020204" pitchFamily="34" charset="0"/>
              <a:cs typeface="+mn-ea"/>
              <a:sym typeface="+mn-lt"/>
            </a:endParaRPr>
          </a:p>
        </p:txBody>
      </p:sp>
      <p:grpSp>
        <p:nvGrpSpPr>
          <p:cNvPr id="88" name="组合 87"/>
          <p:cNvGrpSpPr/>
          <p:nvPr/>
        </p:nvGrpSpPr>
        <p:grpSpPr bwMode="gray">
          <a:xfrm>
            <a:off x="7089278" y="1532224"/>
            <a:ext cx="424346" cy="415672"/>
            <a:chOff x="11767655" y="6442329"/>
            <a:chExt cx="848691" cy="831343"/>
          </a:xfrm>
          <a:solidFill>
            <a:srgbClr val="1080B4"/>
          </a:solidFill>
        </p:grpSpPr>
        <p:sp>
          <p:nvSpPr>
            <p:cNvPr id="89" name="reuse-arrows_596"/>
            <p:cNvSpPr>
              <a:spLocks noChangeAspect="1"/>
            </p:cNvSpPr>
            <p:nvPr/>
          </p:nvSpPr>
          <p:spPr bwMode="gray">
            <a:xfrm>
              <a:off x="11767655" y="6442329"/>
              <a:ext cx="848691" cy="83134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639" h="595219">
                  <a:moveTo>
                    <a:pt x="11481" y="103590"/>
                  </a:moveTo>
                  <a:lnTo>
                    <a:pt x="91672" y="103590"/>
                  </a:lnTo>
                  <a:cubicBezTo>
                    <a:pt x="98080" y="103590"/>
                    <a:pt x="101996" y="107945"/>
                    <a:pt x="101996" y="114254"/>
                  </a:cubicBezTo>
                  <a:lnTo>
                    <a:pt x="101996" y="194415"/>
                  </a:lnTo>
                  <a:cubicBezTo>
                    <a:pt x="101996" y="200725"/>
                    <a:pt x="96834" y="205879"/>
                    <a:pt x="90515" y="205879"/>
                  </a:cubicBezTo>
                  <a:cubicBezTo>
                    <a:pt x="84196" y="205879"/>
                    <a:pt x="79034" y="200725"/>
                    <a:pt x="79034" y="194415"/>
                  </a:cubicBezTo>
                  <a:lnTo>
                    <a:pt x="79034" y="145626"/>
                  </a:lnTo>
                  <a:cubicBezTo>
                    <a:pt x="50375" y="190594"/>
                    <a:pt x="33821" y="242760"/>
                    <a:pt x="33821" y="297416"/>
                  </a:cubicBezTo>
                  <a:cubicBezTo>
                    <a:pt x="33821" y="448939"/>
                    <a:pt x="157800" y="572113"/>
                    <a:pt x="309548" y="572113"/>
                  </a:cubicBezTo>
                  <a:cubicBezTo>
                    <a:pt x="371048" y="572113"/>
                    <a:pt x="429167" y="552384"/>
                    <a:pt x="477673" y="514880"/>
                  </a:cubicBezTo>
                  <a:cubicBezTo>
                    <a:pt x="482746" y="511059"/>
                    <a:pt x="489866" y="511948"/>
                    <a:pt x="493782" y="517013"/>
                  </a:cubicBezTo>
                  <a:cubicBezTo>
                    <a:pt x="497698" y="521990"/>
                    <a:pt x="496719" y="529189"/>
                    <a:pt x="491735" y="533099"/>
                  </a:cubicBezTo>
                  <a:cubicBezTo>
                    <a:pt x="439135" y="573712"/>
                    <a:pt x="376122" y="595219"/>
                    <a:pt x="309548" y="595219"/>
                  </a:cubicBezTo>
                  <a:cubicBezTo>
                    <a:pt x="145162" y="595219"/>
                    <a:pt x="11481" y="461914"/>
                    <a:pt x="11481" y="297860"/>
                  </a:cubicBezTo>
                  <a:cubicBezTo>
                    <a:pt x="11481" y="235651"/>
                    <a:pt x="30350" y="175130"/>
                    <a:pt x="66128" y="126518"/>
                  </a:cubicBezTo>
                  <a:lnTo>
                    <a:pt x="11481" y="126518"/>
                  </a:lnTo>
                  <a:cubicBezTo>
                    <a:pt x="5162" y="126518"/>
                    <a:pt x="0" y="121364"/>
                    <a:pt x="0" y="115054"/>
                  </a:cubicBezTo>
                  <a:cubicBezTo>
                    <a:pt x="0" y="108744"/>
                    <a:pt x="5162" y="103590"/>
                    <a:pt x="11481" y="103590"/>
                  </a:cubicBezTo>
                  <a:close/>
                  <a:moveTo>
                    <a:pt x="309543" y="0"/>
                  </a:moveTo>
                  <a:cubicBezTo>
                    <a:pt x="473856" y="0"/>
                    <a:pt x="607639" y="133752"/>
                    <a:pt x="607639" y="297899"/>
                  </a:cubicBezTo>
                  <a:cubicBezTo>
                    <a:pt x="607639" y="364287"/>
                    <a:pt x="585208" y="429874"/>
                    <a:pt x="544442" y="481420"/>
                  </a:cubicBezTo>
                  <a:lnTo>
                    <a:pt x="596157" y="481420"/>
                  </a:lnTo>
                  <a:cubicBezTo>
                    <a:pt x="602476" y="481420"/>
                    <a:pt x="607639" y="486486"/>
                    <a:pt x="607639" y="492884"/>
                  </a:cubicBezTo>
                  <a:cubicBezTo>
                    <a:pt x="607639" y="499194"/>
                    <a:pt x="602476" y="504260"/>
                    <a:pt x="596157" y="504260"/>
                  </a:cubicBezTo>
                  <a:lnTo>
                    <a:pt x="515869" y="504260"/>
                  </a:lnTo>
                  <a:cubicBezTo>
                    <a:pt x="509549" y="504260"/>
                    <a:pt x="503230" y="498394"/>
                    <a:pt x="503230" y="492085"/>
                  </a:cubicBezTo>
                  <a:lnTo>
                    <a:pt x="503230" y="411922"/>
                  </a:lnTo>
                  <a:cubicBezTo>
                    <a:pt x="503230" y="405612"/>
                    <a:pt x="508392" y="400457"/>
                    <a:pt x="514712" y="400457"/>
                  </a:cubicBezTo>
                  <a:cubicBezTo>
                    <a:pt x="521032" y="400457"/>
                    <a:pt x="526194" y="405612"/>
                    <a:pt x="526194" y="411922"/>
                  </a:cubicBezTo>
                  <a:lnTo>
                    <a:pt x="526194" y="465334"/>
                  </a:lnTo>
                  <a:cubicBezTo>
                    <a:pt x="563401" y="417432"/>
                    <a:pt x="584051" y="358332"/>
                    <a:pt x="584051" y="297455"/>
                  </a:cubicBezTo>
                  <a:cubicBezTo>
                    <a:pt x="584051" y="146017"/>
                    <a:pt x="461217" y="22751"/>
                    <a:pt x="309543" y="22751"/>
                  </a:cubicBezTo>
                  <a:cubicBezTo>
                    <a:pt x="246167" y="22751"/>
                    <a:pt x="184305" y="44792"/>
                    <a:pt x="135438" y="84784"/>
                  </a:cubicBezTo>
                  <a:cubicBezTo>
                    <a:pt x="130454" y="88783"/>
                    <a:pt x="123244" y="88072"/>
                    <a:pt x="119238" y="83184"/>
                  </a:cubicBezTo>
                  <a:cubicBezTo>
                    <a:pt x="115233" y="78296"/>
                    <a:pt x="115945" y="71098"/>
                    <a:pt x="120841" y="67098"/>
                  </a:cubicBezTo>
                  <a:cubicBezTo>
                    <a:pt x="173891" y="23818"/>
                    <a:pt x="240916" y="0"/>
                    <a:pt x="309543" y="0"/>
                  </a:cubicBezTo>
                  <a:close/>
                </a:path>
              </a:pathLst>
            </a:custGeom>
            <a:solidFill>
              <a:srgbClr val="EC7061"/>
            </a:solidFill>
            <a:ln>
              <a:solidFill>
                <a:srgbClr val="EC7061"/>
              </a:solidFill>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sp>
          <p:nvSpPr>
            <p:cNvPr id="90" name="automation_158373"/>
            <p:cNvSpPr>
              <a:spLocks noChangeAspect="1"/>
            </p:cNvSpPr>
            <p:nvPr/>
          </p:nvSpPr>
          <p:spPr bwMode="gray">
            <a:xfrm>
              <a:off x="11964279" y="6630678"/>
              <a:ext cx="455443" cy="454645"/>
            </a:xfrm>
            <a:custGeom>
              <a:avLst/>
              <a:gdLst>
                <a:gd name="connsiteX0" fmla="*/ 360585 w 604110"/>
                <a:gd name="connsiteY0" fmla="*/ 233916 h 603052"/>
                <a:gd name="connsiteX1" fmla="*/ 380012 w 604110"/>
                <a:gd name="connsiteY1" fmla="*/ 241933 h 603052"/>
                <a:gd name="connsiteX2" fmla="*/ 380012 w 604110"/>
                <a:gd name="connsiteY2" fmla="*/ 280718 h 603052"/>
                <a:gd name="connsiteX3" fmla="*/ 297635 w 604110"/>
                <a:gd name="connsiteY3" fmla="*/ 362947 h 603052"/>
                <a:gd name="connsiteX4" fmla="*/ 278277 w 604110"/>
                <a:gd name="connsiteY4" fmla="*/ 371033 h 603052"/>
                <a:gd name="connsiteX5" fmla="*/ 258781 w 604110"/>
                <a:gd name="connsiteY5" fmla="*/ 362947 h 603052"/>
                <a:gd name="connsiteX6" fmla="*/ 222260 w 604110"/>
                <a:gd name="connsiteY6" fmla="*/ 326355 h 603052"/>
                <a:gd name="connsiteX7" fmla="*/ 222260 w 604110"/>
                <a:gd name="connsiteY7" fmla="*/ 287707 h 603052"/>
                <a:gd name="connsiteX8" fmla="*/ 260977 w 604110"/>
                <a:gd name="connsiteY8" fmla="*/ 287707 h 603052"/>
                <a:gd name="connsiteX9" fmla="*/ 278277 w 604110"/>
                <a:gd name="connsiteY9" fmla="*/ 304838 h 603052"/>
                <a:gd name="connsiteX10" fmla="*/ 341158 w 604110"/>
                <a:gd name="connsiteY10" fmla="*/ 241933 h 603052"/>
                <a:gd name="connsiteX11" fmla="*/ 360585 w 604110"/>
                <a:gd name="connsiteY11" fmla="*/ 233916 h 603052"/>
                <a:gd name="connsiteX12" fmla="*/ 274595 w 604110"/>
                <a:gd name="connsiteY12" fmla="*/ 54823 h 603052"/>
                <a:gd name="connsiteX13" fmla="*/ 274595 w 604110"/>
                <a:gd name="connsiteY13" fmla="*/ 89087 h 603052"/>
                <a:gd name="connsiteX14" fmla="*/ 254001 w 604110"/>
                <a:gd name="connsiteY14" fmla="*/ 115676 h 603052"/>
                <a:gd name="connsiteX15" fmla="*/ 204436 w 604110"/>
                <a:gd name="connsiteY15" fmla="*/ 136235 h 603052"/>
                <a:gd name="connsiteX16" fmla="*/ 171073 w 604110"/>
                <a:gd name="connsiteY16" fmla="*/ 131986 h 603052"/>
                <a:gd name="connsiteX17" fmla="*/ 146771 w 604110"/>
                <a:gd name="connsiteY17" fmla="*/ 107727 h 603052"/>
                <a:gd name="connsiteX18" fmla="*/ 107916 w 604110"/>
                <a:gd name="connsiteY18" fmla="*/ 146514 h 603052"/>
                <a:gd name="connsiteX19" fmla="*/ 132218 w 604110"/>
                <a:gd name="connsiteY19" fmla="*/ 170773 h 603052"/>
                <a:gd name="connsiteX20" fmla="*/ 136474 w 604110"/>
                <a:gd name="connsiteY20" fmla="*/ 204078 h 603052"/>
                <a:gd name="connsiteX21" fmla="*/ 115879 w 604110"/>
                <a:gd name="connsiteY21" fmla="*/ 253556 h 603052"/>
                <a:gd name="connsiteX22" fmla="*/ 89244 w 604110"/>
                <a:gd name="connsiteY22" fmla="*/ 274115 h 603052"/>
                <a:gd name="connsiteX23" fmla="*/ 54919 w 604110"/>
                <a:gd name="connsiteY23" fmla="*/ 274115 h 603052"/>
                <a:gd name="connsiteX24" fmla="*/ 54919 w 604110"/>
                <a:gd name="connsiteY24" fmla="*/ 328937 h 603052"/>
                <a:gd name="connsiteX25" fmla="*/ 89244 w 604110"/>
                <a:gd name="connsiteY25" fmla="*/ 328937 h 603052"/>
                <a:gd name="connsiteX26" fmla="*/ 115879 w 604110"/>
                <a:gd name="connsiteY26" fmla="*/ 349496 h 603052"/>
                <a:gd name="connsiteX27" fmla="*/ 136474 w 604110"/>
                <a:gd name="connsiteY27" fmla="*/ 398974 h 603052"/>
                <a:gd name="connsiteX28" fmla="*/ 132218 w 604110"/>
                <a:gd name="connsiteY28" fmla="*/ 432279 h 603052"/>
                <a:gd name="connsiteX29" fmla="*/ 107916 w 604110"/>
                <a:gd name="connsiteY29" fmla="*/ 456538 h 603052"/>
                <a:gd name="connsiteX30" fmla="*/ 146771 w 604110"/>
                <a:gd name="connsiteY30" fmla="*/ 495325 h 603052"/>
                <a:gd name="connsiteX31" fmla="*/ 171073 w 604110"/>
                <a:gd name="connsiteY31" fmla="*/ 471066 h 603052"/>
                <a:gd name="connsiteX32" fmla="*/ 204436 w 604110"/>
                <a:gd name="connsiteY32" fmla="*/ 466817 h 603052"/>
                <a:gd name="connsiteX33" fmla="*/ 254001 w 604110"/>
                <a:gd name="connsiteY33" fmla="*/ 487376 h 603052"/>
                <a:gd name="connsiteX34" fmla="*/ 274595 w 604110"/>
                <a:gd name="connsiteY34" fmla="*/ 513965 h 603052"/>
                <a:gd name="connsiteX35" fmla="*/ 274595 w 604110"/>
                <a:gd name="connsiteY35" fmla="*/ 548229 h 603052"/>
                <a:gd name="connsiteX36" fmla="*/ 329515 w 604110"/>
                <a:gd name="connsiteY36" fmla="*/ 548229 h 603052"/>
                <a:gd name="connsiteX37" fmla="*/ 329515 w 604110"/>
                <a:gd name="connsiteY37" fmla="*/ 513965 h 603052"/>
                <a:gd name="connsiteX38" fmla="*/ 350109 w 604110"/>
                <a:gd name="connsiteY38" fmla="*/ 487376 h 603052"/>
                <a:gd name="connsiteX39" fmla="*/ 399674 w 604110"/>
                <a:gd name="connsiteY39" fmla="*/ 466817 h 603052"/>
                <a:gd name="connsiteX40" fmla="*/ 433037 w 604110"/>
                <a:gd name="connsiteY40" fmla="*/ 471066 h 603052"/>
                <a:gd name="connsiteX41" fmla="*/ 457339 w 604110"/>
                <a:gd name="connsiteY41" fmla="*/ 495325 h 603052"/>
                <a:gd name="connsiteX42" fmla="*/ 496194 w 604110"/>
                <a:gd name="connsiteY42" fmla="*/ 456538 h 603052"/>
                <a:gd name="connsiteX43" fmla="*/ 471892 w 604110"/>
                <a:gd name="connsiteY43" fmla="*/ 432279 h 603052"/>
                <a:gd name="connsiteX44" fmla="*/ 467636 w 604110"/>
                <a:gd name="connsiteY44" fmla="*/ 398974 h 603052"/>
                <a:gd name="connsiteX45" fmla="*/ 488231 w 604110"/>
                <a:gd name="connsiteY45" fmla="*/ 349496 h 603052"/>
                <a:gd name="connsiteX46" fmla="*/ 514866 w 604110"/>
                <a:gd name="connsiteY46" fmla="*/ 328937 h 603052"/>
                <a:gd name="connsiteX47" fmla="*/ 549191 w 604110"/>
                <a:gd name="connsiteY47" fmla="*/ 328937 h 603052"/>
                <a:gd name="connsiteX48" fmla="*/ 549191 w 604110"/>
                <a:gd name="connsiteY48" fmla="*/ 274115 h 603052"/>
                <a:gd name="connsiteX49" fmla="*/ 514866 w 604110"/>
                <a:gd name="connsiteY49" fmla="*/ 274115 h 603052"/>
                <a:gd name="connsiteX50" fmla="*/ 488231 w 604110"/>
                <a:gd name="connsiteY50" fmla="*/ 253556 h 603052"/>
                <a:gd name="connsiteX51" fmla="*/ 467636 w 604110"/>
                <a:gd name="connsiteY51" fmla="*/ 204078 h 603052"/>
                <a:gd name="connsiteX52" fmla="*/ 471892 w 604110"/>
                <a:gd name="connsiteY52" fmla="*/ 170773 h 603052"/>
                <a:gd name="connsiteX53" fmla="*/ 496194 w 604110"/>
                <a:gd name="connsiteY53" fmla="*/ 146514 h 603052"/>
                <a:gd name="connsiteX54" fmla="*/ 457339 w 604110"/>
                <a:gd name="connsiteY54" fmla="*/ 107727 h 603052"/>
                <a:gd name="connsiteX55" fmla="*/ 433037 w 604110"/>
                <a:gd name="connsiteY55" fmla="*/ 131986 h 603052"/>
                <a:gd name="connsiteX56" fmla="*/ 399674 w 604110"/>
                <a:gd name="connsiteY56" fmla="*/ 136235 h 603052"/>
                <a:gd name="connsiteX57" fmla="*/ 350109 w 604110"/>
                <a:gd name="connsiteY57" fmla="*/ 115676 h 603052"/>
                <a:gd name="connsiteX58" fmla="*/ 329515 w 604110"/>
                <a:gd name="connsiteY58" fmla="*/ 89087 h 603052"/>
                <a:gd name="connsiteX59" fmla="*/ 329515 w 604110"/>
                <a:gd name="connsiteY59" fmla="*/ 54823 h 603052"/>
                <a:gd name="connsiteX60" fmla="*/ 247136 w 604110"/>
                <a:gd name="connsiteY60" fmla="*/ 0 h 603052"/>
                <a:gd name="connsiteX61" fmla="*/ 356974 w 604110"/>
                <a:gd name="connsiteY61" fmla="*/ 0 h 603052"/>
                <a:gd name="connsiteX62" fmla="*/ 384434 w 604110"/>
                <a:gd name="connsiteY62" fmla="*/ 27411 h 603052"/>
                <a:gd name="connsiteX63" fmla="*/ 384434 w 604110"/>
                <a:gd name="connsiteY63" fmla="*/ 68940 h 603052"/>
                <a:gd name="connsiteX64" fmla="*/ 408598 w 604110"/>
                <a:gd name="connsiteY64" fmla="*/ 78945 h 603052"/>
                <a:gd name="connsiteX65" fmla="*/ 437980 w 604110"/>
                <a:gd name="connsiteY65" fmla="*/ 49615 h 603052"/>
                <a:gd name="connsiteX66" fmla="*/ 457339 w 604110"/>
                <a:gd name="connsiteY66" fmla="*/ 41528 h 603052"/>
                <a:gd name="connsiteX67" fmla="*/ 476835 w 604110"/>
                <a:gd name="connsiteY67" fmla="*/ 49615 h 603052"/>
                <a:gd name="connsiteX68" fmla="*/ 554408 w 604110"/>
                <a:gd name="connsiteY68" fmla="*/ 127052 h 603052"/>
                <a:gd name="connsiteX69" fmla="*/ 554408 w 604110"/>
                <a:gd name="connsiteY69" fmla="*/ 165839 h 603052"/>
                <a:gd name="connsiteX70" fmla="*/ 525026 w 604110"/>
                <a:gd name="connsiteY70" fmla="*/ 195170 h 603052"/>
                <a:gd name="connsiteX71" fmla="*/ 535049 w 604110"/>
                <a:gd name="connsiteY71" fmla="*/ 219292 h 603052"/>
                <a:gd name="connsiteX72" fmla="*/ 576650 w 604110"/>
                <a:gd name="connsiteY72" fmla="*/ 219292 h 603052"/>
                <a:gd name="connsiteX73" fmla="*/ 604110 w 604110"/>
                <a:gd name="connsiteY73" fmla="*/ 246703 h 603052"/>
                <a:gd name="connsiteX74" fmla="*/ 604110 w 604110"/>
                <a:gd name="connsiteY74" fmla="*/ 356349 h 603052"/>
                <a:gd name="connsiteX75" fmla="*/ 576650 w 604110"/>
                <a:gd name="connsiteY75" fmla="*/ 383760 h 603052"/>
                <a:gd name="connsiteX76" fmla="*/ 535187 w 604110"/>
                <a:gd name="connsiteY76" fmla="*/ 383760 h 603052"/>
                <a:gd name="connsiteX77" fmla="*/ 525026 w 604110"/>
                <a:gd name="connsiteY77" fmla="*/ 407882 h 603052"/>
                <a:gd name="connsiteX78" fmla="*/ 554408 w 604110"/>
                <a:gd name="connsiteY78" fmla="*/ 437213 h 603052"/>
                <a:gd name="connsiteX79" fmla="*/ 554408 w 604110"/>
                <a:gd name="connsiteY79" fmla="*/ 476000 h 603052"/>
                <a:gd name="connsiteX80" fmla="*/ 476835 w 604110"/>
                <a:gd name="connsiteY80" fmla="*/ 553437 h 603052"/>
                <a:gd name="connsiteX81" fmla="*/ 437980 w 604110"/>
                <a:gd name="connsiteY81" fmla="*/ 553437 h 603052"/>
                <a:gd name="connsiteX82" fmla="*/ 408598 w 604110"/>
                <a:gd name="connsiteY82" fmla="*/ 524107 h 603052"/>
                <a:gd name="connsiteX83" fmla="*/ 384434 w 604110"/>
                <a:gd name="connsiteY83" fmla="*/ 534112 h 603052"/>
                <a:gd name="connsiteX84" fmla="*/ 384434 w 604110"/>
                <a:gd name="connsiteY84" fmla="*/ 575641 h 603052"/>
                <a:gd name="connsiteX85" fmla="*/ 356974 w 604110"/>
                <a:gd name="connsiteY85" fmla="*/ 603052 h 603052"/>
                <a:gd name="connsiteX86" fmla="*/ 247136 w 604110"/>
                <a:gd name="connsiteY86" fmla="*/ 603052 h 603052"/>
                <a:gd name="connsiteX87" fmla="*/ 219676 w 604110"/>
                <a:gd name="connsiteY87" fmla="*/ 575641 h 603052"/>
                <a:gd name="connsiteX88" fmla="*/ 219676 w 604110"/>
                <a:gd name="connsiteY88" fmla="*/ 534112 h 603052"/>
                <a:gd name="connsiteX89" fmla="*/ 195512 w 604110"/>
                <a:gd name="connsiteY89" fmla="*/ 524107 h 603052"/>
                <a:gd name="connsiteX90" fmla="*/ 166130 w 604110"/>
                <a:gd name="connsiteY90" fmla="*/ 553437 h 603052"/>
                <a:gd name="connsiteX91" fmla="*/ 127275 w 604110"/>
                <a:gd name="connsiteY91" fmla="*/ 553437 h 603052"/>
                <a:gd name="connsiteX92" fmla="*/ 49702 w 604110"/>
                <a:gd name="connsiteY92" fmla="*/ 476000 h 603052"/>
                <a:gd name="connsiteX93" fmla="*/ 41601 w 604110"/>
                <a:gd name="connsiteY93" fmla="*/ 456538 h 603052"/>
                <a:gd name="connsiteX94" fmla="*/ 49702 w 604110"/>
                <a:gd name="connsiteY94" fmla="*/ 437213 h 603052"/>
                <a:gd name="connsiteX95" fmla="*/ 79083 w 604110"/>
                <a:gd name="connsiteY95" fmla="*/ 407882 h 603052"/>
                <a:gd name="connsiteX96" fmla="*/ 69061 w 604110"/>
                <a:gd name="connsiteY96" fmla="*/ 383760 h 603052"/>
                <a:gd name="connsiteX97" fmla="*/ 27460 w 604110"/>
                <a:gd name="connsiteY97" fmla="*/ 383760 h 603052"/>
                <a:gd name="connsiteX98" fmla="*/ 0 w 604110"/>
                <a:gd name="connsiteY98" fmla="*/ 356349 h 603052"/>
                <a:gd name="connsiteX99" fmla="*/ 0 w 604110"/>
                <a:gd name="connsiteY99" fmla="*/ 246703 h 603052"/>
                <a:gd name="connsiteX100" fmla="*/ 27460 w 604110"/>
                <a:gd name="connsiteY100" fmla="*/ 219292 h 603052"/>
                <a:gd name="connsiteX101" fmla="*/ 69061 w 604110"/>
                <a:gd name="connsiteY101" fmla="*/ 219292 h 603052"/>
                <a:gd name="connsiteX102" fmla="*/ 79083 w 604110"/>
                <a:gd name="connsiteY102" fmla="*/ 195170 h 603052"/>
                <a:gd name="connsiteX103" fmla="*/ 49702 w 604110"/>
                <a:gd name="connsiteY103" fmla="*/ 165839 h 603052"/>
                <a:gd name="connsiteX104" fmla="*/ 49702 w 604110"/>
                <a:gd name="connsiteY104" fmla="*/ 127052 h 603052"/>
                <a:gd name="connsiteX105" fmla="*/ 127275 w 604110"/>
                <a:gd name="connsiteY105" fmla="*/ 49615 h 603052"/>
                <a:gd name="connsiteX106" fmla="*/ 166130 w 604110"/>
                <a:gd name="connsiteY106" fmla="*/ 49615 h 603052"/>
                <a:gd name="connsiteX107" fmla="*/ 195512 w 604110"/>
                <a:gd name="connsiteY107" fmla="*/ 78945 h 603052"/>
                <a:gd name="connsiteX108" fmla="*/ 219676 w 604110"/>
                <a:gd name="connsiteY108" fmla="*/ 68940 h 603052"/>
                <a:gd name="connsiteX109" fmla="*/ 219676 w 604110"/>
                <a:gd name="connsiteY109" fmla="*/ 27411 h 603052"/>
                <a:gd name="connsiteX110" fmla="*/ 247136 w 604110"/>
                <a:gd name="connsiteY110"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4110" h="603052">
                  <a:moveTo>
                    <a:pt x="360585" y="233916"/>
                  </a:moveTo>
                  <a:cubicBezTo>
                    <a:pt x="367621" y="233916"/>
                    <a:pt x="374658" y="236588"/>
                    <a:pt x="380012" y="241933"/>
                  </a:cubicBezTo>
                  <a:cubicBezTo>
                    <a:pt x="390721" y="252623"/>
                    <a:pt x="390721" y="270028"/>
                    <a:pt x="380012" y="280718"/>
                  </a:cubicBezTo>
                  <a:lnTo>
                    <a:pt x="297635" y="362947"/>
                  </a:lnTo>
                  <a:cubicBezTo>
                    <a:pt x="292281" y="368292"/>
                    <a:pt x="285279" y="371033"/>
                    <a:pt x="278277" y="371033"/>
                  </a:cubicBezTo>
                  <a:cubicBezTo>
                    <a:pt x="271137" y="371033"/>
                    <a:pt x="264135" y="368292"/>
                    <a:pt x="258781" y="362947"/>
                  </a:cubicBezTo>
                  <a:lnTo>
                    <a:pt x="222260" y="326355"/>
                  </a:lnTo>
                  <a:cubicBezTo>
                    <a:pt x="211414" y="315665"/>
                    <a:pt x="211414" y="298397"/>
                    <a:pt x="222260" y="287707"/>
                  </a:cubicBezTo>
                  <a:cubicBezTo>
                    <a:pt x="232969" y="276880"/>
                    <a:pt x="250268" y="276880"/>
                    <a:pt x="260977" y="287707"/>
                  </a:cubicBezTo>
                  <a:lnTo>
                    <a:pt x="278277" y="304838"/>
                  </a:lnTo>
                  <a:lnTo>
                    <a:pt x="341158" y="241933"/>
                  </a:lnTo>
                  <a:cubicBezTo>
                    <a:pt x="346512" y="236588"/>
                    <a:pt x="353549" y="233916"/>
                    <a:pt x="360585" y="233916"/>
                  </a:cubicBezTo>
                  <a:close/>
                  <a:moveTo>
                    <a:pt x="274595" y="54823"/>
                  </a:moveTo>
                  <a:lnTo>
                    <a:pt x="274595" y="89087"/>
                  </a:lnTo>
                  <a:cubicBezTo>
                    <a:pt x="274595" y="101696"/>
                    <a:pt x="266083" y="112524"/>
                    <a:pt x="254001" y="115676"/>
                  </a:cubicBezTo>
                  <a:cubicBezTo>
                    <a:pt x="236701" y="120199"/>
                    <a:pt x="219951" y="127052"/>
                    <a:pt x="204436" y="136235"/>
                  </a:cubicBezTo>
                  <a:cubicBezTo>
                    <a:pt x="193590" y="142540"/>
                    <a:pt x="179860" y="140895"/>
                    <a:pt x="171073" y="131986"/>
                  </a:cubicBezTo>
                  <a:lnTo>
                    <a:pt x="146771" y="107727"/>
                  </a:lnTo>
                  <a:lnTo>
                    <a:pt x="107916" y="146514"/>
                  </a:lnTo>
                  <a:lnTo>
                    <a:pt x="132218" y="170773"/>
                  </a:lnTo>
                  <a:cubicBezTo>
                    <a:pt x="141142" y="179545"/>
                    <a:pt x="142790" y="193251"/>
                    <a:pt x="136474" y="204078"/>
                  </a:cubicBezTo>
                  <a:cubicBezTo>
                    <a:pt x="127275" y="219566"/>
                    <a:pt x="120410" y="236287"/>
                    <a:pt x="115879" y="253556"/>
                  </a:cubicBezTo>
                  <a:cubicBezTo>
                    <a:pt x="112721" y="265617"/>
                    <a:pt x="101875" y="274115"/>
                    <a:pt x="89244" y="274115"/>
                  </a:cubicBezTo>
                  <a:lnTo>
                    <a:pt x="54919" y="274115"/>
                  </a:lnTo>
                  <a:lnTo>
                    <a:pt x="54919" y="328937"/>
                  </a:lnTo>
                  <a:lnTo>
                    <a:pt x="89244" y="328937"/>
                  </a:lnTo>
                  <a:cubicBezTo>
                    <a:pt x="101875" y="328937"/>
                    <a:pt x="112721" y="337435"/>
                    <a:pt x="115879" y="349496"/>
                  </a:cubicBezTo>
                  <a:cubicBezTo>
                    <a:pt x="120410" y="366765"/>
                    <a:pt x="127275" y="383486"/>
                    <a:pt x="136474" y="398974"/>
                  </a:cubicBezTo>
                  <a:cubicBezTo>
                    <a:pt x="142790" y="409801"/>
                    <a:pt x="141142" y="423507"/>
                    <a:pt x="132218" y="432279"/>
                  </a:cubicBezTo>
                  <a:lnTo>
                    <a:pt x="107916" y="456538"/>
                  </a:lnTo>
                  <a:lnTo>
                    <a:pt x="146771" y="495325"/>
                  </a:lnTo>
                  <a:lnTo>
                    <a:pt x="171073" y="471066"/>
                  </a:lnTo>
                  <a:cubicBezTo>
                    <a:pt x="179860" y="462157"/>
                    <a:pt x="193590" y="460512"/>
                    <a:pt x="204436" y="466817"/>
                  </a:cubicBezTo>
                  <a:cubicBezTo>
                    <a:pt x="219951" y="476000"/>
                    <a:pt x="236701" y="482853"/>
                    <a:pt x="254001" y="487376"/>
                  </a:cubicBezTo>
                  <a:cubicBezTo>
                    <a:pt x="266083" y="490528"/>
                    <a:pt x="274595" y="501356"/>
                    <a:pt x="274595" y="513965"/>
                  </a:cubicBezTo>
                  <a:lnTo>
                    <a:pt x="274595" y="548229"/>
                  </a:lnTo>
                  <a:lnTo>
                    <a:pt x="329515" y="548229"/>
                  </a:lnTo>
                  <a:lnTo>
                    <a:pt x="329515" y="513965"/>
                  </a:lnTo>
                  <a:cubicBezTo>
                    <a:pt x="329515" y="501356"/>
                    <a:pt x="338027" y="490528"/>
                    <a:pt x="350109" y="487376"/>
                  </a:cubicBezTo>
                  <a:cubicBezTo>
                    <a:pt x="367409" y="482853"/>
                    <a:pt x="384159" y="476000"/>
                    <a:pt x="399674" y="466817"/>
                  </a:cubicBezTo>
                  <a:cubicBezTo>
                    <a:pt x="410520" y="460512"/>
                    <a:pt x="424250" y="462157"/>
                    <a:pt x="433037" y="471066"/>
                  </a:cubicBezTo>
                  <a:lnTo>
                    <a:pt x="457339" y="495325"/>
                  </a:lnTo>
                  <a:lnTo>
                    <a:pt x="496194" y="456538"/>
                  </a:lnTo>
                  <a:lnTo>
                    <a:pt x="471892" y="432279"/>
                  </a:lnTo>
                  <a:cubicBezTo>
                    <a:pt x="462968" y="423507"/>
                    <a:pt x="461320" y="409801"/>
                    <a:pt x="467636" y="398974"/>
                  </a:cubicBezTo>
                  <a:cubicBezTo>
                    <a:pt x="476835" y="383486"/>
                    <a:pt x="483700" y="366765"/>
                    <a:pt x="488231" y="349496"/>
                  </a:cubicBezTo>
                  <a:cubicBezTo>
                    <a:pt x="491389" y="337435"/>
                    <a:pt x="502235" y="328937"/>
                    <a:pt x="514866" y="328937"/>
                  </a:cubicBezTo>
                  <a:lnTo>
                    <a:pt x="549191" y="328937"/>
                  </a:lnTo>
                  <a:lnTo>
                    <a:pt x="549191" y="274115"/>
                  </a:lnTo>
                  <a:lnTo>
                    <a:pt x="514866" y="274115"/>
                  </a:lnTo>
                  <a:cubicBezTo>
                    <a:pt x="502235" y="274115"/>
                    <a:pt x="491389" y="265617"/>
                    <a:pt x="488231" y="253556"/>
                  </a:cubicBezTo>
                  <a:cubicBezTo>
                    <a:pt x="483700" y="236287"/>
                    <a:pt x="476835" y="219566"/>
                    <a:pt x="467636" y="204078"/>
                  </a:cubicBezTo>
                  <a:cubicBezTo>
                    <a:pt x="461320" y="193251"/>
                    <a:pt x="462968" y="179545"/>
                    <a:pt x="471892" y="170773"/>
                  </a:cubicBezTo>
                  <a:lnTo>
                    <a:pt x="496194" y="146514"/>
                  </a:lnTo>
                  <a:lnTo>
                    <a:pt x="457339" y="107727"/>
                  </a:lnTo>
                  <a:lnTo>
                    <a:pt x="433037" y="131986"/>
                  </a:lnTo>
                  <a:cubicBezTo>
                    <a:pt x="424250" y="140895"/>
                    <a:pt x="410520" y="142540"/>
                    <a:pt x="399674" y="136235"/>
                  </a:cubicBezTo>
                  <a:cubicBezTo>
                    <a:pt x="384159" y="127052"/>
                    <a:pt x="367409" y="120199"/>
                    <a:pt x="350109" y="115676"/>
                  </a:cubicBezTo>
                  <a:cubicBezTo>
                    <a:pt x="338027" y="112524"/>
                    <a:pt x="329515" y="101696"/>
                    <a:pt x="329515" y="89087"/>
                  </a:cubicBezTo>
                  <a:lnTo>
                    <a:pt x="329515" y="54823"/>
                  </a:lnTo>
                  <a:close/>
                  <a:moveTo>
                    <a:pt x="247136" y="0"/>
                  </a:moveTo>
                  <a:lnTo>
                    <a:pt x="356974" y="0"/>
                  </a:lnTo>
                  <a:cubicBezTo>
                    <a:pt x="372077" y="0"/>
                    <a:pt x="384434" y="12335"/>
                    <a:pt x="384434" y="27411"/>
                  </a:cubicBezTo>
                  <a:lnTo>
                    <a:pt x="384434" y="68940"/>
                  </a:lnTo>
                  <a:cubicBezTo>
                    <a:pt x="392672" y="71818"/>
                    <a:pt x="400772" y="75107"/>
                    <a:pt x="408598" y="78945"/>
                  </a:cubicBezTo>
                  <a:lnTo>
                    <a:pt x="437980" y="49615"/>
                  </a:lnTo>
                  <a:cubicBezTo>
                    <a:pt x="443060" y="44407"/>
                    <a:pt x="450062" y="41528"/>
                    <a:pt x="457339" y="41528"/>
                  </a:cubicBezTo>
                  <a:cubicBezTo>
                    <a:pt x="464616" y="41528"/>
                    <a:pt x="471618" y="44407"/>
                    <a:pt x="476835" y="49615"/>
                  </a:cubicBezTo>
                  <a:lnTo>
                    <a:pt x="554408" y="127052"/>
                  </a:lnTo>
                  <a:cubicBezTo>
                    <a:pt x="565255" y="137743"/>
                    <a:pt x="565255" y="155149"/>
                    <a:pt x="554408" y="165839"/>
                  </a:cubicBezTo>
                  <a:lnTo>
                    <a:pt x="525026" y="195170"/>
                  </a:lnTo>
                  <a:cubicBezTo>
                    <a:pt x="528871" y="202982"/>
                    <a:pt x="532166" y="211068"/>
                    <a:pt x="535049" y="219292"/>
                  </a:cubicBezTo>
                  <a:lnTo>
                    <a:pt x="576650" y="219292"/>
                  </a:lnTo>
                  <a:cubicBezTo>
                    <a:pt x="591753" y="219292"/>
                    <a:pt x="604110" y="231627"/>
                    <a:pt x="604110" y="246703"/>
                  </a:cubicBezTo>
                  <a:lnTo>
                    <a:pt x="604110" y="356349"/>
                  </a:lnTo>
                  <a:cubicBezTo>
                    <a:pt x="604110" y="371425"/>
                    <a:pt x="591753" y="383760"/>
                    <a:pt x="576650" y="383760"/>
                  </a:cubicBezTo>
                  <a:lnTo>
                    <a:pt x="535187" y="383760"/>
                  </a:lnTo>
                  <a:cubicBezTo>
                    <a:pt x="532166" y="391984"/>
                    <a:pt x="528871" y="400070"/>
                    <a:pt x="525026" y="407882"/>
                  </a:cubicBezTo>
                  <a:lnTo>
                    <a:pt x="554408" y="437213"/>
                  </a:lnTo>
                  <a:cubicBezTo>
                    <a:pt x="565255" y="447903"/>
                    <a:pt x="565255" y="465309"/>
                    <a:pt x="554408" y="476000"/>
                  </a:cubicBezTo>
                  <a:lnTo>
                    <a:pt x="476835" y="553437"/>
                  </a:lnTo>
                  <a:cubicBezTo>
                    <a:pt x="466126" y="564265"/>
                    <a:pt x="448689" y="564265"/>
                    <a:pt x="437980" y="553437"/>
                  </a:cubicBezTo>
                  <a:lnTo>
                    <a:pt x="408598" y="524107"/>
                  </a:lnTo>
                  <a:cubicBezTo>
                    <a:pt x="400772" y="527945"/>
                    <a:pt x="392672" y="531234"/>
                    <a:pt x="384434" y="534112"/>
                  </a:cubicBezTo>
                  <a:lnTo>
                    <a:pt x="384434" y="575641"/>
                  </a:lnTo>
                  <a:cubicBezTo>
                    <a:pt x="384434" y="590717"/>
                    <a:pt x="372077" y="603052"/>
                    <a:pt x="356974" y="603052"/>
                  </a:cubicBezTo>
                  <a:lnTo>
                    <a:pt x="247136" y="603052"/>
                  </a:lnTo>
                  <a:cubicBezTo>
                    <a:pt x="232033" y="603052"/>
                    <a:pt x="219676" y="590717"/>
                    <a:pt x="219676" y="575641"/>
                  </a:cubicBezTo>
                  <a:lnTo>
                    <a:pt x="219676" y="534112"/>
                  </a:lnTo>
                  <a:cubicBezTo>
                    <a:pt x="211438" y="531234"/>
                    <a:pt x="203338" y="527945"/>
                    <a:pt x="195512" y="524107"/>
                  </a:cubicBezTo>
                  <a:lnTo>
                    <a:pt x="166130" y="553437"/>
                  </a:lnTo>
                  <a:cubicBezTo>
                    <a:pt x="155421" y="564265"/>
                    <a:pt x="137984" y="564265"/>
                    <a:pt x="127275" y="553437"/>
                  </a:cubicBezTo>
                  <a:lnTo>
                    <a:pt x="49702" y="476000"/>
                  </a:lnTo>
                  <a:cubicBezTo>
                    <a:pt x="44484" y="470792"/>
                    <a:pt x="41601" y="463802"/>
                    <a:pt x="41601" y="456538"/>
                  </a:cubicBezTo>
                  <a:cubicBezTo>
                    <a:pt x="41601" y="449274"/>
                    <a:pt x="44484" y="442284"/>
                    <a:pt x="49702" y="437213"/>
                  </a:cubicBezTo>
                  <a:lnTo>
                    <a:pt x="79083" y="407882"/>
                  </a:lnTo>
                  <a:cubicBezTo>
                    <a:pt x="75239" y="400070"/>
                    <a:pt x="71944" y="391984"/>
                    <a:pt x="69061" y="383760"/>
                  </a:cubicBezTo>
                  <a:lnTo>
                    <a:pt x="27460" y="383760"/>
                  </a:lnTo>
                  <a:cubicBezTo>
                    <a:pt x="12357" y="383760"/>
                    <a:pt x="0" y="371425"/>
                    <a:pt x="0" y="356349"/>
                  </a:cubicBezTo>
                  <a:lnTo>
                    <a:pt x="0" y="246703"/>
                  </a:lnTo>
                  <a:cubicBezTo>
                    <a:pt x="0" y="231627"/>
                    <a:pt x="12357" y="219292"/>
                    <a:pt x="27460" y="219292"/>
                  </a:cubicBezTo>
                  <a:lnTo>
                    <a:pt x="69061" y="219292"/>
                  </a:lnTo>
                  <a:cubicBezTo>
                    <a:pt x="71944" y="211068"/>
                    <a:pt x="75239" y="202982"/>
                    <a:pt x="79083" y="195170"/>
                  </a:cubicBezTo>
                  <a:lnTo>
                    <a:pt x="49702" y="165839"/>
                  </a:lnTo>
                  <a:cubicBezTo>
                    <a:pt x="38855" y="155149"/>
                    <a:pt x="38855" y="137743"/>
                    <a:pt x="49702" y="127052"/>
                  </a:cubicBezTo>
                  <a:lnTo>
                    <a:pt x="127275" y="49615"/>
                  </a:lnTo>
                  <a:cubicBezTo>
                    <a:pt x="137984" y="38787"/>
                    <a:pt x="155421" y="38787"/>
                    <a:pt x="166130" y="49615"/>
                  </a:cubicBezTo>
                  <a:lnTo>
                    <a:pt x="195512" y="78945"/>
                  </a:lnTo>
                  <a:cubicBezTo>
                    <a:pt x="203338" y="75107"/>
                    <a:pt x="211438" y="71818"/>
                    <a:pt x="219676" y="68940"/>
                  </a:cubicBezTo>
                  <a:lnTo>
                    <a:pt x="219676" y="27411"/>
                  </a:lnTo>
                  <a:cubicBezTo>
                    <a:pt x="219676" y="12335"/>
                    <a:pt x="232033" y="0"/>
                    <a:pt x="247136" y="0"/>
                  </a:cubicBezTo>
                  <a:close/>
                </a:path>
              </a:pathLst>
            </a:custGeom>
            <a:solidFill>
              <a:sysClr val="windowText" lastClr="000000">
                <a:lumMod val="65000"/>
                <a:lumOff val="35000"/>
              </a:sysClr>
            </a:solidFill>
            <a:ln>
              <a:solidFill>
                <a:sysClr val="windowText" lastClr="000000">
                  <a:lumMod val="65000"/>
                  <a:lumOff val="35000"/>
                </a:sysClr>
              </a:solidFill>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grpSp>
      <p:sp>
        <p:nvSpPr>
          <p:cNvPr id="91" name="矩形 90"/>
          <p:cNvSpPr/>
          <p:nvPr/>
        </p:nvSpPr>
        <p:spPr bwMode="gray">
          <a:xfrm>
            <a:off x="7089278" y="3903550"/>
            <a:ext cx="186373" cy="491022"/>
          </a:xfrm>
          <a:prstGeom prst="rect">
            <a:avLst/>
          </a:prstGeom>
          <a:solidFill>
            <a:srgbClr val="FFFFFF"/>
          </a:solidFill>
          <a:ln w="12700" cap="flat" cmpd="sng" algn="ctr">
            <a:noFill/>
            <a:prstDash val="solid"/>
            <a:miter lim="800000"/>
          </a:ln>
          <a:effectLst/>
        </p:spPr>
        <p:txBody>
          <a:bodyPr rtlCol="0" anchor="ctr"/>
          <a:lstStyle/>
          <a:p>
            <a:pPr algn="ctr" fontAlgn="ctr">
              <a:defRPr/>
            </a:pPr>
            <a:endParaRPr lang="en-US" altLang="zh-CN" sz="900" kern="0" dirty="0">
              <a:solidFill>
                <a:srgbClr val="1D1D1A"/>
              </a:solidFill>
              <a:latin typeface="Huawei Sans" panose="020C0503030203020204" pitchFamily="34" charset="0"/>
              <a:cs typeface="+mn-ea"/>
              <a:sym typeface="+mn-lt"/>
            </a:endParaRPr>
          </a:p>
        </p:txBody>
      </p:sp>
      <p:grpSp>
        <p:nvGrpSpPr>
          <p:cNvPr id="92" name="组合 50"/>
          <p:cNvGrpSpPr>
            <a:grpSpLocks noChangeAspect="1"/>
          </p:cNvGrpSpPr>
          <p:nvPr/>
        </p:nvGrpSpPr>
        <p:grpSpPr bwMode="gray">
          <a:xfrm>
            <a:off x="7089278" y="2767959"/>
            <a:ext cx="415033" cy="378062"/>
            <a:chOff x="4656138" y="1211263"/>
            <a:chExt cx="852487" cy="750887"/>
          </a:xfrm>
          <a:solidFill>
            <a:srgbClr val="1080B4"/>
          </a:solidFill>
        </p:grpSpPr>
        <p:sp>
          <p:nvSpPr>
            <p:cNvPr id="93" name="Freeform 12"/>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ysClr val="windowText" lastClr="000000">
                <a:lumMod val="65000"/>
                <a:lumOff val="35000"/>
              </a:sysClr>
            </a:solidFill>
            <a:ln w="9525">
              <a:noFill/>
              <a:round/>
              <a:headEnd/>
              <a:tailEnd/>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sp>
          <p:nvSpPr>
            <p:cNvPr id="94" name="Freeform 13"/>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ysClr val="windowText" lastClr="000000">
                <a:lumMod val="65000"/>
                <a:lumOff val="35000"/>
              </a:sysClr>
            </a:solidFill>
            <a:ln w="9525">
              <a:noFill/>
              <a:round/>
              <a:headEnd/>
              <a:tailEnd/>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sp>
          <p:nvSpPr>
            <p:cNvPr id="95" name="Freeform 14"/>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EC7061"/>
            </a:solidFill>
            <a:ln w="9525">
              <a:solidFill>
                <a:srgbClr val="EC7061"/>
              </a:solidFill>
              <a:round/>
              <a:headEnd/>
              <a:tailEnd/>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grpSp>
      <p:grpSp>
        <p:nvGrpSpPr>
          <p:cNvPr id="96" name="组合 95"/>
          <p:cNvGrpSpPr/>
          <p:nvPr/>
        </p:nvGrpSpPr>
        <p:grpSpPr bwMode="gray">
          <a:xfrm>
            <a:off x="7089278" y="4005061"/>
            <a:ext cx="424599" cy="288000"/>
            <a:chOff x="6168393" y="4217611"/>
            <a:chExt cx="424599" cy="288000"/>
          </a:xfrm>
          <a:solidFill>
            <a:srgbClr val="1080B4"/>
          </a:solidFill>
        </p:grpSpPr>
        <p:sp>
          <p:nvSpPr>
            <p:cNvPr id="97" name="环形箭头 96"/>
            <p:cNvSpPr/>
            <p:nvPr/>
          </p:nvSpPr>
          <p:spPr bwMode="gray">
            <a:xfrm rot="12370682">
              <a:off x="6306738" y="4217611"/>
              <a:ext cx="286254" cy="288000"/>
            </a:xfrm>
            <a:prstGeom prst="circularArrow">
              <a:avLst>
                <a:gd name="adj1" fmla="val 11286"/>
                <a:gd name="adj2" fmla="val 964311"/>
                <a:gd name="adj3" fmla="val 19582600"/>
                <a:gd name="adj4" fmla="val 2207318"/>
                <a:gd name="adj5" fmla="val 12249"/>
              </a:avLst>
            </a:prstGeom>
            <a:solidFill>
              <a:sysClr val="windowText" lastClr="000000">
                <a:lumMod val="65000"/>
                <a:lumOff val="35000"/>
              </a:sysClr>
            </a:solidFill>
            <a:ln w="12700" cap="flat" cmpd="sng" algn="ctr">
              <a:noFill/>
              <a:prstDash val="solid"/>
              <a:miter lim="800000"/>
            </a:ln>
            <a:effectLst/>
          </p:spPr>
          <p:txBody>
            <a:bodyPr rtlCol="0" anchor="ctr"/>
            <a:lstStyle/>
            <a:p>
              <a:pPr algn="ctr" defTabSz="914400" fontAlgn="ctr">
                <a:defRPr/>
              </a:pPr>
              <a:endParaRPr lang="en-US" altLang="zh-CN" kern="0" dirty="0">
                <a:solidFill>
                  <a:srgbClr val="1D1D1A"/>
                </a:solidFill>
                <a:latin typeface="Huawei Sans" panose="020C0503030203020204" pitchFamily="34" charset="0"/>
                <a:cs typeface="+mn-ea"/>
                <a:sym typeface="+mn-lt"/>
              </a:endParaRPr>
            </a:p>
          </p:txBody>
        </p:sp>
        <p:sp>
          <p:nvSpPr>
            <p:cNvPr id="98" name="环形箭头 97"/>
            <p:cNvSpPr/>
            <p:nvPr/>
          </p:nvSpPr>
          <p:spPr bwMode="gray">
            <a:xfrm rot="1921465">
              <a:off x="6168393" y="4217611"/>
              <a:ext cx="286254" cy="288000"/>
            </a:xfrm>
            <a:prstGeom prst="circularArrow">
              <a:avLst>
                <a:gd name="adj1" fmla="val 11286"/>
                <a:gd name="adj2" fmla="val 964311"/>
                <a:gd name="adj3" fmla="val 19582600"/>
                <a:gd name="adj4" fmla="val 2261109"/>
                <a:gd name="adj5" fmla="val 12500"/>
              </a:avLst>
            </a:prstGeom>
            <a:solidFill>
              <a:srgbClr val="EC7061"/>
            </a:solidFill>
            <a:ln w="12700" cap="flat" cmpd="sng" algn="ctr">
              <a:noFill/>
              <a:prstDash val="solid"/>
              <a:miter lim="800000"/>
            </a:ln>
            <a:effectLst/>
          </p:spPr>
          <p:txBody>
            <a:bodyPr rtlCol="0" anchor="ctr"/>
            <a:lstStyle/>
            <a:p>
              <a:pPr algn="ctr" defTabSz="914400" fontAlgn="ctr">
                <a:defRPr/>
              </a:pPr>
              <a:endParaRPr lang="en-US" altLang="zh-CN" kern="0" dirty="0">
                <a:solidFill>
                  <a:srgbClr val="1D1D1A"/>
                </a:solidFill>
                <a:latin typeface="Huawei Sans" panose="020C0503030203020204" pitchFamily="34" charset="0"/>
                <a:cs typeface="+mn-ea"/>
                <a:sym typeface="+mn-lt"/>
              </a:endParaRPr>
            </a:p>
          </p:txBody>
        </p:sp>
      </p:grpSp>
      <p:sp>
        <p:nvSpPr>
          <p:cNvPr id="99" name="文本框 39"/>
          <p:cNvSpPr txBox="1"/>
          <p:nvPr/>
        </p:nvSpPr>
        <p:spPr bwMode="gray">
          <a:xfrm>
            <a:off x="7820545" y="4776276"/>
            <a:ext cx="3919363" cy="904863"/>
          </a:xfrm>
          <a:prstGeom prst="rect">
            <a:avLst/>
          </a:prstGeom>
          <a:noFill/>
          <a:ln>
            <a:noFill/>
          </a:ln>
        </p:spPr>
        <p:txBody>
          <a:bodyPr wrap="square" rtlCol="0">
            <a:spAutoFit/>
          </a:bodyPr>
          <a:lstStyle>
            <a:defPPr>
              <a:defRPr lang="zh-CN"/>
            </a:defPPr>
            <a:lvl1pPr defTabSz="914096" fontAlgn="base">
              <a:spcBef>
                <a:spcPct val="0"/>
              </a:spcBef>
              <a:spcAft>
                <a:spcPct val="0"/>
              </a:spcAft>
              <a:defRPr sz="2000" b="1">
                <a:solidFill>
                  <a:prstClr val="white"/>
                </a:solidFill>
                <a:latin typeface="Arial" panose="020B0404020101020102" pitchFamily="34" charset="0"/>
                <a:cs typeface="Aharoni" panose="02010803020104030203" pitchFamily="2" charset="-79"/>
              </a:defRPr>
            </a:lvl1pPr>
          </a:lstStyle>
          <a:p>
            <a:pPr defTabSz="483831" fontAlgn="ctr">
              <a:lnSpc>
                <a:spcPct val="120000"/>
              </a:lnSpc>
            </a:pPr>
            <a:r>
              <a:rPr lang="en-US" sz="1600" b="1" dirty="0">
                <a:solidFill>
                  <a:srgbClr val="EC7061"/>
                </a:solidFill>
                <a:latin typeface="Huawei Sans" panose="020C0503030203020204" pitchFamily="34" charset="0"/>
              </a:rPr>
              <a:t>Cloud-based elastic expansion</a:t>
            </a:r>
            <a:endParaRPr lang="en-US" altLang="zh-CN" sz="1600" dirty="0">
              <a:solidFill>
                <a:srgbClr val="EC7061"/>
              </a:solidFill>
              <a:latin typeface="Huawei Sans" panose="020C0503030203020204" pitchFamily="34" charset="0"/>
              <a:cs typeface="+mn-ea"/>
              <a:sym typeface="+mn-lt"/>
            </a:endParaRPr>
          </a:p>
          <a:p>
            <a:pPr defTabSz="483831" fontAlgn="ctr">
              <a:lnSpc>
                <a:spcPct val="120000"/>
              </a:lnSpc>
            </a:pPr>
            <a:r>
              <a:rPr lang="en-US" sz="1400" b="1" dirty="0">
                <a:solidFill>
                  <a:srgbClr val="666666"/>
                </a:solidFill>
                <a:latin typeface="Huawei Sans" panose="020C0503030203020204" pitchFamily="34" charset="0"/>
              </a:rPr>
              <a:t>Public and private cloud support</a:t>
            </a:r>
            <a:endParaRPr lang="en-US" altLang="zh-CN" sz="1400" dirty="0">
              <a:solidFill>
                <a:srgbClr val="666666"/>
              </a:solidFill>
              <a:latin typeface="Huawei Sans" panose="020C0503030203020204" pitchFamily="34" charset="0"/>
              <a:cs typeface="+mn-ea"/>
              <a:sym typeface="+mn-lt"/>
            </a:endParaRPr>
          </a:p>
          <a:p>
            <a:pPr defTabSz="483831" fontAlgn="ctr">
              <a:lnSpc>
                <a:spcPct val="120000"/>
              </a:lnSpc>
            </a:pPr>
            <a:r>
              <a:rPr lang="en-US" sz="1400" b="1" dirty="0">
                <a:solidFill>
                  <a:srgbClr val="666666"/>
                </a:solidFill>
                <a:latin typeface="Huawei Sans" panose="020C0503030203020204" pitchFamily="34" charset="0"/>
              </a:rPr>
              <a:t>Elastic expansion &amp; high reliability</a:t>
            </a:r>
            <a:endParaRPr lang="en-US" altLang="zh-CN" sz="1400" dirty="0">
              <a:solidFill>
                <a:srgbClr val="666666"/>
              </a:solidFill>
              <a:latin typeface="Huawei Sans" panose="020C0503030203020204" pitchFamily="34" charset="0"/>
              <a:cs typeface="+mn-ea"/>
              <a:sym typeface="+mn-lt"/>
            </a:endParaRPr>
          </a:p>
        </p:txBody>
      </p:sp>
      <p:sp>
        <p:nvSpPr>
          <p:cNvPr id="100" name="矩形 99"/>
          <p:cNvSpPr/>
          <p:nvPr/>
        </p:nvSpPr>
        <p:spPr bwMode="gray">
          <a:xfrm rot="1229832">
            <a:off x="7169094" y="4957421"/>
            <a:ext cx="164480" cy="485614"/>
          </a:xfrm>
          <a:prstGeom prst="rect">
            <a:avLst/>
          </a:prstGeom>
          <a:solidFill>
            <a:srgbClr val="FFFFFF"/>
          </a:solidFill>
          <a:ln w="12700" cap="flat" cmpd="sng" algn="ctr">
            <a:noFill/>
            <a:prstDash val="solid"/>
            <a:miter lim="800000"/>
          </a:ln>
          <a:effectLst/>
        </p:spPr>
        <p:txBody>
          <a:bodyPr rtlCol="0" anchor="ctr"/>
          <a:lstStyle/>
          <a:p>
            <a:pPr algn="ctr" fontAlgn="ctr">
              <a:defRPr/>
            </a:pPr>
            <a:endParaRPr lang="en-US" altLang="zh-CN" sz="900" kern="0" dirty="0">
              <a:solidFill>
                <a:srgbClr val="1D1D1A"/>
              </a:solidFill>
              <a:latin typeface="Huawei Sans" panose="020C0503030203020204" pitchFamily="34" charset="0"/>
              <a:cs typeface="+mn-ea"/>
              <a:sym typeface="+mn-lt"/>
            </a:endParaRPr>
          </a:p>
        </p:txBody>
      </p:sp>
      <p:grpSp>
        <p:nvGrpSpPr>
          <p:cNvPr id="101" name="组合 100"/>
          <p:cNvGrpSpPr/>
          <p:nvPr/>
        </p:nvGrpSpPr>
        <p:grpSpPr bwMode="gray">
          <a:xfrm>
            <a:off x="7089278" y="5007503"/>
            <a:ext cx="470294" cy="385451"/>
            <a:chOff x="12780343" y="10000192"/>
            <a:chExt cx="940588" cy="770902"/>
          </a:xfrm>
          <a:solidFill>
            <a:srgbClr val="1080B4"/>
          </a:solidFill>
        </p:grpSpPr>
        <p:grpSp>
          <p:nvGrpSpPr>
            <p:cNvPr id="102" name="组合 101"/>
            <p:cNvGrpSpPr/>
            <p:nvPr/>
          </p:nvGrpSpPr>
          <p:grpSpPr bwMode="gray">
            <a:xfrm>
              <a:off x="12780343" y="10000192"/>
              <a:ext cx="940588" cy="622852"/>
              <a:chOff x="12780343" y="10410587"/>
              <a:chExt cx="940588" cy="622852"/>
            </a:xfrm>
            <a:grpFill/>
          </p:grpSpPr>
          <p:sp>
            <p:nvSpPr>
              <p:cNvPr id="104" name="cloud_156852"/>
              <p:cNvSpPr>
                <a:spLocks noChangeAspect="1"/>
              </p:cNvSpPr>
              <p:nvPr/>
            </p:nvSpPr>
            <p:spPr bwMode="gray">
              <a:xfrm>
                <a:off x="12780343" y="10410587"/>
                <a:ext cx="940588" cy="609914"/>
              </a:xfrm>
              <a:custGeom>
                <a:avLst/>
                <a:gdLst>
                  <a:gd name="T0" fmla="*/ 5250 w 6533"/>
                  <a:gd name="T1" fmla="*/ 1589 h 4243"/>
                  <a:gd name="T2" fmla="*/ 4261 w 6533"/>
                  <a:gd name="T3" fmla="*/ 926 h 4243"/>
                  <a:gd name="T4" fmla="*/ 4100 w 6533"/>
                  <a:gd name="T5" fmla="*/ 938 h 4243"/>
                  <a:gd name="T6" fmla="*/ 2598 w 6533"/>
                  <a:gd name="T7" fmla="*/ 0 h 4243"/>
                  <a:gd name="T8" fmla="*/ 932 w 6533"/>
                  <a:gd name="T9" fmla="*/ 1648 h 4243"/>
                  <a:gd name="T10" fmla="*/ 0 w 6533"/>
                  <a:gd name="T11" fmla="*/ 2914 h 4243"/>
                  <a:gd name="T12" fmla="*/ 1337 w 6533"/>
                  <a:gd name="T13" fmla="*/ 4243 h 4243"/>
                  <a:gd name="T14" fmla="*/ 5197 w 6533"/>
                  <a:gd name="T15" fmla="*/ 4243 h 4243"/>
                  <a:gd name="T16" fmla="*/ 6533 w 6533"/>
                  <a:gd name="T17" fmla="*/ 2913 h 4243"/>
                  <a:gd name="T18" fmla="*/ 5250 w 6533"/>
                  <a:gd name="T19" fmla="*/ 1589 h 4243"/>
                  <a:gd name="T20" fmla="*/ 5197 w 6533"/>
                  <a:gd name="T21" fmla="*/ 3835 h 4243"/>
                  <a:gd name="T22" fmla="*/ 1337 w 6533"/>
                  <a:gd name="T23" fmla="*/ 3835 h 4243"/>
                  <a:gd name="T24" fmla="*/ 408 w 6533"/>
                  <a:gd name="T25" fmla="*/ 2914 h 4243"/>
                  <a:gd name="T26" fmla="*/ 1179 w 6533"/>
                  <a:gd name="T27" fmla="*/ 2007 h 4243"/>
                  <a:gd name="T28" fmla="*/ 1360 w 6533"/>
                  <a:gd name="T29" fmla="*/ 1975 h 4243"/>
                  <a:gd name="T30" fmla="*/ 1346 w 6533"/>
                  <a:gd name="T31" fmla="*/ 1791 h 4243"/>
                  <a:gd name="T32" fmla="*/ 1340 w 6533"/>
                  <a:gd name="T33" fmla="*/ 1657 h 4243"/>
                  <a:gd name="T34" fmla="*/ 2598 w 6533"/>
                  <a:gd name="T35" fmla="*/ 409 h 4243"/>
                  <a:gd name="T36" fmla="*/ 3787 w 6533"/>
                  <a:gd name="T37" fmla="*/ 1245 h 4243"/>
                  <a:gd name="T38" fmla="*/ 3854 w 6533"/>
                  <a:gd name="T39" fmla="*/ 1436 h 4243"/>
                  <a:gd name="T40" fmla="*/ 4045 w 6533"/>
                  <a:gd name="T41" fmla="*/ 1371 h 4243"/>
                  <a:gd name="T42" fmla="*/ 4261 w 6533"/>
                  <a:gd name="T43" fmla="*/ 1334 h 4243"/>
                  <a:gd name="T44" fmla="*/ 4903 w 6533"/>
                  <a:gd name="T45" fmla="*/ 1840 h 4243"/>
                  <a:gd name="T46" fmla="*/ 4941 w 6533"/>
                  <a:gd name="T47" fmla="*/ 1996 h 4243"/>
                  <a:gd name="T48" fmla="*/ 5193 w 6533"/>
                  <a:gd name="T49" fmla="*/ 1996 h 4243"/>
                  <a:gd name="T50" fmla="*/ 6125 w 6533"/>
                  <a:gd name="T51" fmla="*/ 2914 h 4243"/>
                  <a:gd name="T52" fmla="*/ 5197 w 6533"/>
                  <a:gd name="T53" fmla="*/ 3835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33" h="4243">
                    <a:moveTo>
                      <a:pt x="5250" y="1589"/>
                    </a:moveTo>
                    <a:cubicBezTo>
                      <a:pt x="5087" y="1192"/>
                      <a:pt x="4701" y="926"/>
                      <a:pt x="4261" y="926"/>
                    </a:cubicBezTo>
                    <a:cubicBezTo>
                      <a:pt x="4207" y="926"/>
                      <a:pt x="4153" y="930"/>
                      <a:pt x="4100" y="938"/>
                    </a:cubicBezTo>
                    <a:cubicBezTo>
                      <a:pt x="3825" y="370"/>
                      <a:pt x="3242" y="0"/>
                      <a:pt x="2598" y="0"/>
                    </a:cubicBezTo>
                    <a:cubicBezTo>
                      <a:pt x="1683" y="0"/>
                      <a:pt x="937" y="739"/>
                      <a:pt x="932" y="1648"/>
                    </a:cubicBezTo>
                    <a:cubicBezTo>
                      <a:pt x="383" y="1823"/>
                      <a:pt x="0" y="2330"/>
                      <a:pt x="0" y="2914"/>
                    </a:cubicBezTo>
                    <a:cubicBezTo>
                      <a:pt x="0" y="3647"/>
                      <a:pt x="600" y="4243"/>
                      <a:pt x="1337" y="4243"/>
                    </a:cubicBezTo>
                    <a:lnTo>
                      <a:pt x="5197" y="4243"/>
                    </a:lnTo>
                    <a:cubicBezTo>
                      <a:pt x="5934" y="4243"/>
                      <a:pt x="6533" y="3647"/>
                      <a:pt x="6533" y="2913"/>
                    </a:cubicBezTo>
                    <a:cubicBezTo>
                      <a:pt x="6529" y="2201"/>
                      <a:pt x="5959" y="1619"/>
                      <a:pt x="5250" y="1589"/>
                    </a:cubicBezTo>
                    <a:close/>
                    <a:moveTo>
                      <a:pt x="5197" y="3835"/>
                    </a:moveTo>
                    <a:lnTo>
                      <a:pt x="1337" y="3835"/>
                    </a:lnTo>
                    <a:cubicBezTo>
                      <a:pt x="825" y="3835"/>
                      <a:pt x="408" y="3422"/>
                      <a:pt x="408" y="2914"/>
                    </a:cubicBezTo>
                    <a:cubicBezTo>
                      <a:pt x="408" y="2475"/>
                      <a:pt x="740" y="2085"/>
                      <a:pt x="1179" y="2007"/>
                    </a:cubicBezTo>
                    <a:lnTo>
                      <a:pt x="1360" y="1975"/>
                    </a:lnTo>
                    <a:lnTo>
                      <a:pt x="1346" y="1791"/>
                    </a:lnTo>
                    <a:cubicBezTo>
                      <a:pt x="1343" y="1748"/>
                      <a:pt x="1340" y="1703"/>
                      <a:pt x="1340" y="1657"/>
                    </a:cubicBezTo>
                    <a:cubicBezTo>
                      <a:pt x="1340" y="969"/>
                      <a:pt x="1905" y="409"/>
                      <a:pt x="2598" y="409"/>
                    </a:cubicBezTo>
                    <a:cubicBezTo>
                      <a:pt x="3132" y="409"/>
                      <a:pt x="3610" y="745"/>
                      <a:pt x="3787" y="1245"/>
                    </a:cubicBezTo>
                    <a:lnTo>
                      <a:pt x="3854" y="1436"/>
                    </a:lnTo>
                    <a:lnTo>
                      <a:pt x="4045" y="1371"/>
                    </a:lnTo>
                    <a:cubicBezTo>
                      <a:pt x="4115" y="1346"/>
                      <a:pt x="4188" y="1334"/>
                      <a:pt x="4261" y="1334"/>
                    </a:cubicBezTo>
                    <a:cubicBezTo>
                      <a:pt x="4567" y="1334"/>
                      <a:pt x="4831" y="1542"/>
                      <a:pt x="4903" y="1840"/>
                    </a:cubicBezTo>
                    <a:lnTo>
                      <a:pt x="4941" y="1996"/>
                    </a:lnTo>
                    <a:lnTo>
                      <a:pt x="5193" y="1996"/>
                    </a:lnTo>
                    <a:cubicBezTo>
                      <a:pt x="5704" y="1996"/>
                      <a:pt x="6122" y="2409"/>
                      <a:pt x="6125" y="2914"/>
                    </a:cubicBezTo>
                    <a:cubicBezTo>
                      <a:pt x="6125" y="3422"/>
                      <a:pt x="5708" y="3835"/>
                      <a:pt x="5197" y="3835"/>
                    </a:cubicBezTo>
                    <a:close/>
                  </a:path>
                </a:pathLst>
              </a:custGeom>
              <a:solidFill>
                <a:srgbClr val="EC7061"/>
              </a:solidFill>
              <a:ln>
                <a:noFill/>
              </a:ln>
            </p:spPr>
            <p:txBody>
              <a:bodyPr/>
              <a:lstStyle/>
              <a:p>
                <a:pPr fontAlgn="ctr"/>
                <a:endParaRPr lang="en-US" altLang="zh-CN" dirty="0">
                  <a:solidFill>
                    <a:srgbClr val="1D1D1A"/>
                  </a:solidFill>
                  <a:latin typeface="Huawei Sans" panose="020C0503030203020204" pitchFamily="34" charset="0"/>
                  <a:cs typeface="+mn-ea"/>
                  <a:sym typeface="+mn-lt"/>
                </a:endParaRPr>
              </a:p>
            </p:txBody>
          </p:sp>
          <p:sp>
            <p:nvSpPr>
              <p:cNvPr id="105" name="矩形 104"/>
              <p:cNvSpPr/>
              <p:nvPr/>
            </p:nvSpPr>
            <p:spPr bwMode="gray">
              <a:xfrm>
                <a:off x="12985430" y="10937612"/>
                <a:ext cx="539245" cy="95827"/>
              </a:xfrm>
              <a:prstGeom prst="rect">
                <a:avLst/>
              </a:prstGeom>
              <a:solidFill>
                <a:srgbClr val="FFFFFF"/>
              </a:solidFill>
              <a:ln w="12700" cap="flat" cmpd="sng" algn="ctr">
                <a:noFill/>
                <a:prstDash val="solid"/>
                <a:miter lim="800000"/>
              </a:ln>
              <a:effectLst/>
            </p:spPr>
            <p:txBody>
              <a:bodyPr rtlCol="0" anchor="ctr"/>
              <a:lstStyle/>
              <a:p>
                <a:pPr algn="ctr" defTabSz="914400" fontAlgn="ctr">
                  <a:defRPr/>
                </a:pPr>
                <a:endParaRPr lang="en-US" altLang="zh-CN" sz="900" kern="0" dirty="0">
                  <a:solidFill>
                    <a:srgbClr val="1D1D1A"/>
                  </a:solidFill>
                  <a:latin typeface="Huawei Sans" panose="020C0503030203020204" pitchFamily="34" charset="0"/>
                  <a:cs typeface="+mn-ea"/>
                  <a:sym typeface="+mn-lt"/>
                </a:endParaRPr>
              </a:p>
            </p:txBody>
          </p:sp>
        </p:grpSp>
        <p:sp>
          <p:nvSpPr>
            <p:cNvPr id="103" name="cloud_156852"/>
            <p:cNvSpPr>
              <a:spLocks noChangeAspect="1"/>
            </p:cNvSpPr>
            <p:nvPr/>
          </p:nvSpPr>
          <p:spPr bwMode="gray">
            <a:xfrm>
              <a:off x="13012889" y="10283340"/>
              <a:ext cx="488444" cy="487754"/>
            </a:xfrm>
            <a:custGeom>
              <a:avLst/>
              <a:gdLst>
                <a:gd name="T0" fmla="*/ 1395 w 2790"/>
                <a:gd name="T1" fmla="*/ 0 h 2790"/>
                <a:gd name="T2" fmla="*/ 0 w 2790"/>
                <a:gd name="T3" fmla="*/ 1395 h 2790"/>
                <a:gd name="T4" fmla="*/ 1395 w 2790"/>
                <a:gd name="T5" fmla="*/ 2790 h 2790"/>
                <a:gd name="T6" fmla="*/ 2790 w 2790"/>
                <a:gd name="T7" fmla="*/ 1395 h 2790"/>
                <a:gd name="T8" fmla="*/ 1395 w 2790"/>
                <a:gd name="T9" fmla="*/ 0 h 2790"/>
                <a:gd name="T10" fmla="*/ 1395 w 2790"/>
                <a:gd name="T11" fmla="*/ 2590 h 2790"/>
                <a:gd name="T12" fmla="*/ 1185 w 2790"/>
                <a:gd name="T13" fmla="*/ 2279 h 2790"/>
                <a:gd name="T14" fmla="*/ 1104 w 2790"/>
                <a:gd name="T15" fmla="*/ 1939 h 2790"/>
                <a:gd name="T16" fmla="*/ 1395 w 2790"/>
                <a:gd name="T17" fmla="*/ 1928 h 2790"/>
                <a:gd name="T18" fmla="*/ 1686 w 2790"/>
                <a:gd name="T19" fmla="*/ 1939 h 2790"/>
                <a:gd name="T20" fmla="*/ 1606 w 2790"/>
                <a:gd name="T21" fmla="*/ 2279 h 2790"/>
                <a:gd name="T22" fmla="*/ 1395 w 2790"/>
                <a:gd name="T23" fmla="*/ 2590 h 2790"/>
                <a:gd name="T24" fmla="*/ 1395 w 2790"/>
                <a:gd name="T25" fmla="*/ 1728 h 2790"/>
                <a:gd name="T26" fmla="*/ 1079 w 2790"/>
                <a:gd name="T27" fmla="*/ 1741 h 2790"/>
                <a:gd name="T28" fmla="*/ 1063 w 2790"/>
                <a:gd name="T29" fmla="*/ 1395 h 2790"/>
                <a:gd name="T30" fmla="*/ 1079 w 2790"/>
                <a:gd name="T31" fmla="*/ 1050 h 2790"/>
                <a:gd name="T32" fmla="*/ 1395 w 2790"/>
                <a:gd name="T33" fmla="*/ 1062 h 2790"/>
                <a:gd name="T34" fmla="*/ 1711 w 2790"/>
                <a:gd name="T35" fmla="*/ 1050 h 2790"/>
                <a:gd name="T36" fmla="*/ 1727 w 2790"/>
                <a:gd name="T37" fmla="*/ 1395 h 2790"/>
                <a:gd name="T38" fmla="*/ 1711 w 2790"/>
                <a:gd name="T39" fmla="*/ 1741 h 2790"/>
                <a:gd name="T40" fmla="*/ 1395 w 2790"/>
                <a:gd name="T41" fmla="*/ 1728 h 2790"/>
                <a:gd name="T42" fmla="*/ 200 w 2790"/>
                <a:gd name="T43" fmla="*/ 1395 h 2790"/>
                <a:gd name="T44" fmla="*/ 318 w 2790"/>
                <a:gd name="T45" fmla="*/ 878 h 2790"/>
                <a:gd name="T46" fmla="*/ 881 w 2790"/>
                <a:gd name="T47" fmla="*/ 1028 h 2790"/>
                <a:gd name="T48" fmla="*/ 863 w 2790"/>
                <a:gd name="T49" fmla="*/ 1395 h 2790"/>
                <a:gd name="T50" fmla="*/ 881 w 2790"/>
                <a:gd name="T51" fmla="*/ 1763 h 2790"/>
                <a:gd name="T52" fmla="*/ 318 w 2790"/>
                <a:gd name="T53" fmla="*/ 1913 h 2790"/>
                <a:gd name="T54" fmla="*/ 200 w 2790"/>
                <a:gd name="T55" fmla="*/ 1395 h 2790"/>
                <a:gd name="T56" fmla="*/ 1395 w 2790"/>
                <a:gd name="T57" fmla="*/ 200 h 2790"/>
                <a:gd name="T58" fmla="*/ 1606 w 2790"/>
                <a:gd name="T59" fmla="*/ 511 h 2790"/>
                <a:gd name="T60" fmla="*/ 1686 w 2790"/>
                <a:gd name="T61" fmla="*/ 851 h 2790"/>
                <a:gd name="T62" fmla="*/ 1395 w 2790"/>
                <a:gd name="T63" fmla="*/ 862 h 2790"/>
                <a:gd name="T64" fmla="*/ 1104 w 2790"/>
                <a:gd name="T65" fmla="*/ 851 h 2790"/>
                <a:gd name="T66" fmla="*/ 1185 w 2790"/>
                <a:gd name="T67" fmla="*/ 511 h 2790"/>
                <a:gd name="T68" fmla="*/ 1395 w 2790"/>
                <a:gd name="T69" fmla="*/ 200 h 2790"/>
                <a:gd name="T70" fmla="*/ 1910 w 2790"/>
                <a:gd name="T71" fmla="*/ 1028 h 2790"/>
                <a:gd name="T72" fmla="*/ 2473 w 2790"/>
                <a:gd name="T73" fmla="*/ 878 h 2790"/>
                <a:gd name="T74" fmla="*/ 2590 w 2790"/>
                <a:gd name="T75" fmla="*/ 1395 h 2790"/>
                <a:gd name="T76" fmla="*/ 2473 w 2790"/>
                <a:gd name="T77" fmla="*/ 1912 h 2790"/>
                <a:gd name="T78" fmla="*/ 1910 w 2790"/>
                <a:gd name="T79" fmla="*/ 1763 h 2790"/>
                <a:gd name="T80" fmla="*/ 1927 w 2790"/>
                <a:gd name="T81" fmla="*/ 1395 h 2790"/>
                <a:gd name="T82" fmla="*/ 1910 w 2790"/>
                <a:gd name="T83" fmla="*/ 1028 h 2790"/>
                <a:gd name="T84" fmla="*/ 2370 w 2790"/>
                <a:gd name="T85" fmla="*/ 705 h 2790"/>
                <a:gd name="T86" fmla="*/ 1885 w 2790"/>
                <a:gd name="T87" fmla="*/ 829 h 2790"/>
                <a:gd name="T88" fmla="*/ 1708 w 2790"/>
                <a:gd name="T89" fmla="*/ 242 h 2790"/>
                <a:gd name="T90" fmla="*/ 2370 w 2790"/>
                <a:gd name="T91" fmla="*/ 705 h 2790"/>
                <a:gd name="T92" fmla="*/ 1083 w 2790"/>
                <a:gd name="T93" fmla="*/ 242 h 2790"/>
                <a:gd name="T94" fmla="*/ 906 w 2790"/>
                <a:gd name="T95" fmla="*/ 829 h 2790"/>
                <a:gd name="T96" fmla="*/ 420 w 2790"/>
                <a:gd name="T97" fmla="*/ 705 h 2790"/>
                <a:gd name="T98" fmla="*/ 1083 w 2790"/>
                <a:gd name="T99" fmla="*/ 242 h 2790"/>
                <a:gd name="T100" fmla="*/ 420 w 2790"/>
                <a:gd name="T101" fmla="*/ 2086 h 2790"/>
                <a:gd name="T102" fmla="*/ 906 w 2790"/>
                <a:gd name="T103" fmla="*/ 1961 h 2790"/>
                <a:gd name="T104" fmla="*/ 1083 w 2790"/>
                <a:gd name="T105" fmla="*/ 2549 h 2790"/>
                <a:gd name="T106" fmla="*/ 420 w 2790"/>
                <a:gd name="T107" fmla="*/ 2086 h 2790"/>
                <a:gd name="T108" fmla="*/ 1708 w 2790"/>
                <a:gd name="T109" fmla="*/ 2549 h 2790"/>
                <a:gd name="T110" fmla="*/ 1885 w 2790"/>
                <a:gd name="T111" fmla="*/ 1961 h 2790"/>
                <a:gd name="T112" fmla="*/ 2370 w 2790"/>
                <a:gd name="T113" fmla="*/ 2086 h 2790"/>
                <a:gd name="T114" fmla="*/ 1708 w 2790"/>
                <a:gd name="T115" fmla="*/ 2549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90" h="2790">
                  <a:moveTo>
                    <a:pt x="1395" y="0"/>
                  </a:moveTo>
                  <a:cubicBezTo>
                    <a:pt x="626" y="0"/>
                    <a:pt x="0" y="626"/>
                    <a:pt x="0" y="1395"/>
                  </a:cubicBezTo>
                  <a:cubicBezTo>
                    <a:pt x="0" y="2165"/>
                    <a:pt x="626" y="2790"/>
                    <a:pt x="1395" y="2790"/>
                  </a:cubicBezTo>
                  <a:cubicBezTo>
                    <a:pt x="2165" y="2790"/>
                    <a:pt x="2790" y="2165"/>
                    <a:pt x="2790" y="1395"/>
                  </a:cubicBezTo>
                  <a:cubicBezTo>
                    <a:pt x="2790" y="626"/>
                    <a:pt x="2165" y="0"/>
                    <a:pt x="1395" y="0"/>
                  </a:cubicBezTo>
                  <a:close/>
                  <a:moveTo>
                    <a:pt x="1395" y="2590"/>
                  </a:moveTo>
                  <a:cubicBezTo>
                    <a:pt x="1342" y="2590"/>
                    <a:pt x="1256" y="2494"/>
                    <a:pt x="1185" y="2279"/>
                  </a:cubicBezTo>
                  <a:cubicBezTo>
                    <a:pt x="1151" y="2179"/>
                    <a:pt x="1124" y="2064"/>
                    <a:pt x="1104" y="1939"/>
                  </a:cubicBezTo>
                  <a:cubicBezTo>
                    <a:pt x="1198" y="1932"/>
                    <a:pt x="1296" y="1928"/>
                    <a:pt x="1395" y="1928"/>
                  </a:cubicBezTo>
                  <a:cubicBezTo>
                    <a:pt x="1494" y="1928"/>
                    <a:pt x="1592" y="1932"/>
                    <a:pt x="1686" y="1939"/>
                  </a:cubicBezTo>
                  <a:cubicBezTo>
                    <a:pt x="1666" y="2064"/>
                    <a:pt x="1639" y="2179"/>
                    <a:pt x="1606" y="2279"/>
                  </a:cubicBezTo>
                  <a:cubicBezTo>
                    <a:pt x="1534" y="2494"/>
                    <a:pt x="1448" y="2590"/>
                    <a:pt x="1395" y="2590"/>
                  </a:cubicBezTo>
                  <a:close/>
                  <a:moveTo>
                    <a:pt x="1395" y="1728"/>
                  </a:moveTo>
                  <a:cubicBezTo>
                    <a:pt x="1287" y="1728"/>
                    <a:pt x="1181" y="1732"/>
                    <a:pt x="1079" y="1741"/>
                  </a:cubicBezTo>
                  <a:cubicBezTo>
                    <a:pt x="1069" y="1630"/>
                    <a:pt x="1063" y="1514"/>
                    <a:pt x="1063" y="1395"/>
                  </a:cubicBezTo>
                  <a:cubicBezTo>
                    <a:pt x="1063" y="1276"/>
                    <a:pt x="1069" y="1161"/>
                    <a:pt x="1079" y="1050"/>
                  </a:cubicBezTo>
                  <a:cubicBezTo>
                    <a:pt x="1181" y="1058"/>
                    <a:pt x="1287" y="1062"/>
                    <a:pt x="1395" y="1062"/>
                  </a:cubicBezTo>
                  <a:cubicBezTo>
                    <a:pt x="1503" y="1062"/>
                    <a:pt x="1609" y="1058"/>
                    <a:pt x="1711" y="1050"/>
                  </a:cubicBezTo>
                  <a:cubicBezTo>
                    <a:pt x="1721" y="1161"/>
                    <a:pt x="1727" y="1276"/>
                    <a:pt x="1727" y="1395"/>
                  </a:cubicBezTo>
                  <a:cubicBezTo>
                    <a:pt x="1727" y="1514"/>
                    <a:pt x="1721" y="1630"/>
                    <a:pt x="1711" y="1741"/>
                  </a:cubicBezTo>
                  <a:cubicBezTo>
                    <a:pt x="1609" y="1732"/>
                    <a:pt x="1503" y="1728"/>
                    <a:pt x="1395" y="1728"/>
                  </a:cubicBezTo>
                  <a:close/>
                  <a:moveTo>
                    <a:pt x="200" y="1395"/>
                  </a:moveTo>
                  <a:cubicBezTo>
                    <a:pt x="200" y="1210"/>
                    <a:pt x="242" y="1035"/>
                    <a:pt x="318" y="878"/>
                  </a:cubicBezTo>
                  <a:cubicBezTo>
                    <a:pt x="466" y="945"/>
                    <a:pt x="660" y="997"/>
                    <a:pt x="881" y="1028"/>
                  </a:cubicBezTo>
                  <a:cubicBezTo>
                    <a:pt x="869" y="1148"/>
                    <a:pt x="863" y="1272"/>
                    <a:pt x="863" y="1395"/>
                  </a:cubicBezTo>
                  <a:cubicBezTo>
                    <a:pt x="863" y="1519"/>
                    <a:pt x="869" y="1643"/>
                    <a:pt x="881" y="1763"/>
                  </a:cubicBezTo>
                  <a:cubicBezTo>
                    <a:pt x="660" y="1794"/>
                    <a:pt x="466" y="1845"/>
                    <a:pt x="318" y="1913"/>
                  </a:cubicBezTo>
                  <a:cubicBezTo>
                    <a:pt x="242" y="1756"/>
                    <a:pt x="200" y="1580"/>
                    <a:pt x="200" y="1395"/>
                  </a:cubicBezTo>
                  <a:close/>
                  <a:moveTo>
                    <a:pt x="1395" y="200"/>
                  </a:moveTo>
                  <a:cubicBezTo>
                    <a:pt x="1448" y="200"/>
                    <a:pt x="1534" y="296"/>
                    <a:pt x="1606" y="511"/>
                  </a:cubicBezTo>
                  <a:cubicBezTo>
                    <a:pt x="1639" y="611"/>
                    <a:pt x="1666" y="726"/>
                    <a:pt x="1686" y="851"/>
                  </a:cubicBezTo>
                  <a:cubicBezTo>
                    <a:pt x="1592" y="858"/>
                    <a:pt x="1494" y="862"/>
                    <a:pt x="1395" y="862"/>
                  </a:cubicBezTo>
                  <a:cubicBezTo>
                    <a:pt x="1296" y="862"/>
                    <a:pt x="1198" y="858"/>
                    <a:pt x="1104" y="851"/>
                  </a:cubicBezTo>
                  <a:cubicBezTo>
                    <a:pt x="1124" y="726"/>
                    <a:pt x="1151" y="611"/>
                    <a:pt x="1185" y="511"/>
                  </a:cubicBezTo>
                  <a:cubicBezTo>
                    <a:pt x="1256" y="296"/>
                    <a:pt x="1342" y="200"/>
                    <a:pt x="1395" y="200"/>
                  </a:cubicBezTo>
                  <a:close/>
                  <a:moveTo>
                    <a:pt x="1910" y="1028"/>
                  </a:moveTo>
                  <a:cubicBezTo>
                    <a:pt x="2131" y="997"/>
                    <a:pt x="2325" y="945"/>
                    <a:pt x="2473" y="878"/>
                  </a:cubicBezTo>
                  <a:cubicBezTo>
                    <a:pt x="2548" y="1034"/>
                    <a:pt x="2590" y="1210"/>
                    <a:pt x="2590" y="1395"/>
                  </a:cubicBezTo>
                  <a:cubicBezTo>
                    <a:pt x="2590" y="1580"/>
                    <a:pt x="2548" y="1756"/>
                    <a:pt x="2473" y="1912"/>
                  </a:cubicBezTo>
                  <a:cubicBezTo>
                    <a:pt x="2325" y="1845"/>
                    <a:pt x="2131" y="1794"/>
                    <a:pt x="1910" y="1763"/>
                  </a:cubicBezTo>
                  <a:cubicBezTo>
                    <a:pt x="1921" y="1643"/>
                    <a:pt x="1927" y="1519"/>
                    <a:pt x="1927" y="1395"/>
                  </a:cubicBezTo>
                  <a:cubicBezTo>
                    <a:pt x="1927" y="1272"/>
                    <a:pt x="1921" y="1148"/>
                    <a:pt x="1910" y="1028"/>
                  </a:cubicBezTo>
                  <a:close/>
                  <a:moveTo>
                    <a:pt x="2370" y="705"/>
                  </a:moveTo>
                  <a:cubicBezTo>
                    <a:pt x="2244" y="759"/>
                    <a:pt x="2076" y="802"/>
                    <a:pt x="1885" y="829"/>
                  </a:cubicBezTo>
                  <a:cubicBezTo>
                    <a:pt x="1849" y="598"/>
                    <a:pt x="1789" y="391"/>
                    <a:pt x="1708" y="242"/>
                  </a:cubicBezTo>
                  <a:cubicBezTo>
                    <a:pt x="1979" y="315"/>
                    <a:pt x="2212" y="482"/>
                    <a:pt x="2370" y="705"/>
                  </a:cubicBezTo>
                  <a:close/>
                  <a:moveTo>
                    <a:pt x="1083" y="242"/>
                  </a:moveTo>
                  <a:cubicBezTo>
                    <a:pt x="1001" y="391"/>
                    <a:pt x="942" y="598"/>
                    <a:pt x="906" y="829"/>
                  </a:cubicBezTo>
                  <a:cubicBezTo>
                    <a:pt x="715" y="802"/>
                    <a:pt x="547" y="759"/>
                    <a:pt x="420" y="705"/>
                  </a:cubicBezTo>
                  <a:cubicBezTo>
                    <a:pt x="579" y="482"/>
                    <a:pt x="812" y="315"/>
                    <a:pt x="1083" y="242"/>
                  </a:cubicBezTo>
                  <a:close/>
                  <a:moveTo>
                    <a:pt x="420" y="2086"/>
                  </a:moveTo>
                  <a:cubicBezTo>
                    <a:pt x="547" y="2031"/>
                    <a:pt x="715" y="1988"/>
                    <a:pt x="906" y="1961"/>
                  </a:cubicBezTo>
                  <a:cubicBezTo>
                    <a:pt x="942" y="2193"/>
                    <a:pt x="1001" y="2400"/>
                    <a:pt x="1083" y="2549"/>
                  </a:cubicBezTo>
                  <a:cubicBezTo>
                    <a:pt x="812" y="2475"/>
                    <a:pt x="579" y="2309"/>
                    <a:pt x="420" y="2086"/>
                  </a:cubicBezTo>
                  <a:close/>
                  <a:moveTo>
                    <a:pt x="1708" y="2549"/>
                  </a:moveTo>
                  <a:cubicBezTo>
                    <a:pt x="1789" y="2400"/>
                    <a:pt x="1849" y="2193"/>
                    <a:pt x="1885" y="1961"/>
                  </a:cubicBezTo>
                  <a:cubicBezTo>
                    <a:pt x="2076" y="1988"/>
                    <a:pt x="2244" y="2031"/>
                    <a:pt x="2370" y="2086"/>
                  </a:cubicBezTo>
                  <a:cubicBezTo>
                    <a:pt x="2212" y="2309"/>
                    <a:pt x="1979" y="2475"/>
                    <a:pt x="1708" y="2549"/>
                  </a:cubicBezTo>
                  <a:close/>
                </a:path>
              </a:pathLst>
            </a:custGeom>
            <a:solidFill>
              <a:sysClr val="windowText" lastClr="000000">
                <a:lumMod val="65000"/>
                <a:lumOff val="35000"/>
              </a:sysClr>
            </a:solidFill>
            <a:ln>
              <a:solidFill>
                <a:sysClr val="windowText" lastClr="000000">
                  <a:lumMod val="65000"/>
                  <a:lumOff val="35000"/>
                </a:sysClr>
              </a:solidFill>
            </a:ln>
          </p:spPr>
          <p:txBody>
            <a:bodyPr/>
            <a:lstStyle/>
            <a:p>
              <a:pPr defTabSz="914400" fontAlgn="ctr">
                <a:defRPr/>
              </a:pPr>
              <a:endParaRPr lang="en-US" altLang="zh-CN" sz="900" kern="0" dirty="0">
                <a:solidFill>
                  <a:srgbClr val="1D1D1A"/>
                </a:solidFill>
                <a:latin typeface="Huawei Sans" panose="020C0503030203020204" pitchFamily="34" charset="0"/>
                <a:cs typeface="+mn-ea"/>
                <a:sym typeface="+mn-lt"/>
              </a:endParaRPr>
            </a:p>
          </p:txBody>
        </p:sp>
      </p:grpSp>
    </p:spTree>
    <p:extLst>
      <p:ext uri="{BB962C8B-B14F-4D97-AF65-F5344CB8AC3E}">
        <p14:creationId xmlns:p14="http://schemas.microsoft.com/office/powerpoint/2010/main" val="2087930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355600" indent="-355600" algn="l" fontAlgn="ctr">
              <a:lnSpc>
                <a:spcPct val="100000"/>
              </a:lnSpc>
              <a:spcBef>
                <a:spcPts val="792"/>
              </a:spcBef>
            </a:pPr>
            <a:r>
              <a:rPr lang="en-US" sz="1800" dirty="0">
                <a:latin typeface="Huawei Sans" panose="020C0503030203020204" pitchFamily="34" charset="0"/>
                <a:cs typeface="Huawei Sans" panose="020C0503030203020204" pitchFamily="34" charset="0"/>
              </a:rPr>
              <a:t>(Multiple) What are the two key elements in the network management system? (   )</a:t>
            </a:r>
            <a:endParaRPr lang="en-US" altLang="zh-CN" sz="1800" dirty="0">
              <a:latin typeface="Huawei Sans" panose="020C0503030203020204" pitchFamily="34" charset="0"/>
              <a:cs typeface="Huawei Sans" panose="020C0503030203020204" pitchFamily="34" charset="0"/>
              <a:sym typeface="Huawei Sans" panose="020C0503030203020204" pitchFamily="34" charset="0"/>
            </a:endParaRP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Managing device</a:t>
            </a: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Managed device</a:t>
            </a:r>
            <a:endParaRPr lang="en-US" sz="1800" dirty="0">
              <a:latin typeface="Huawei Sans" panose="020C0503030203020204" pitchFamily="34" charset="0"/>
              <a:cs typeface="Huawei Sans" panose="020C0503030203020204" pitchFamily="34" charset="0"/>
              <a:sym typeface="Huawei Sans" panose="020C0503030203020204" pitchFamily="34" charset="0"/>
            </a:endParaRP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Agent</a:t>
            </a: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Network management protocol</a:t>
            </a:r>
            <a:endParaRPr lang="en-US" altLang="zh-CN" sz="1800" dirty="0">
              <a:latin typeface="Huawei Sans" panose="020C0503030203020204" pitchFamily="34" charset="0"/>
              <a:cs typeface="Huawei Sans" panose="020C0503030203020204" pitchFamily="34" charset="0"/>
              <a:sym typeface="Huawei Sans" panose="020C0503030203020204" pitchFamily="34" charset="0"/>
            </a:endParaRPr>
          </a:p>
          <a:p>
            <a:pPr marL="355600" indent="-355600" algn="l" fontAlgn="ctr">
              <a:lnSpc>
                <a:spcPct val="100000"/>
              </a:lnSpc>
              <a:spcBef>
                <a:spcPts val="792"/>
              </a:spcBef>
              <a:buFont typeface="+mj-lt"/>
              <a:buAutoNum type="arabicPeriod" startAt="2"/>
            </a:pPr>
            <a:r>
              <a:rPr lang="en-US" sz="1800" dirty="0">
                <a:latin typeface="Huawei Sans" panose="020C0503030203020204" pitchFamily="34" charset="0"/>
                <a:cs typeface="Huawei Sans" panose="020C0503030203020204" pitchFamily="34" charset="0"/>
              </a:rPr>
              <a:t>(Multiple) Which of the following statements are true about basic network management functions?</a:t>
            </a:r>
            <a:endParaRPr lang="en-US" altLang="zh-CN" sz="1800" dirty="0">
              <a:latin typeface="Huawei Sans" panose="020C0503030203020204" pitchFamily="34" charset="0"/>
              <a:cs typeface="Huawei Sans" panose="020C0503030203020204" pitchFamily="34" charset="0"/>
              <a:sym typeface="Huawei Sans" panose="020C0503030203020204" pitchFamily="34" charset="0"/>
            </a:endParaRP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Configuration management </a:t>
            </a: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Performance management</a:t>
            </a: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Fault management</a:t>
            </a:r>
            <a:endParaRPr lang="en-US" sz="1800" dirty="0">
              <a:latin typeface="Huawei Sans" panose="020C0503030203020204" pitchFamily="34" charset="0"/>
              <a:cs typeface="Huawei Sans" panose="020C0503030203020204" pitchFamily="34" charset="0"/>
              <a:sym typeface="Huawei Sans" panose="020C0503030203020204" pitchFamily="34" charset="0"/>
            </a:endParaRP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Security management</a:t>
            </a:r>
          </a:p>
          <a:p>
            <a:pPr marL="698500" indent="-342900" algn="l" fontAlgn="ctr">
              <a:lnSpc>
                <a:spcPct val="100000"/>
              </a:lnSpc>
              <a:spcBef>
                <a:spcPts val="792"/>
              </a:spcBef>
              <a:buAutoNum type="alphaUcPeriod"/>
            </a:pPr>
            <a:r>
              <a:rPr lang="en-US" sz="1800" dirty="0">
                <a:latin typeface="Huawei Sans" panose="020C0503030203020204" pitchFamily="34" charset="0"/>
                <a:cs typeface="Huawei Sans" panose="020C0503030203020204" pitchFamily="34" charset="0"/>
              </a:rPr>
              <a:t>Accounting management</a:t>
            </a:r>
            <a:endParaRPr lang="en-US" altLang="zh-CN" sz="1800" dirty="0">
              <a:latin typeface="Huawei Sans" panose="020C0503030203020204" pitchFamily="34" charset="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829467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a:lstStyle/>
          <a:p>
            <a:pPr algn="l" fontAlgn="ctr"/>
            <a:r>
              <a:rPr lang="en-US" sz="2000" dirty="0">
                <a:latin typeface="Huawei Sans" panose="020C0503030203020204" pitchFamily="34" charset="0"/>
              </a:rPr>
              <a:t>With the rapid development of digital technologies, technologies such as big data, AI, and cloud are intertwined with business development, promoting network management transformation. Specifically, network management will gradually develop towards automated management and intelligent O&amp;M.</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Network management consists of four models: organization model, information model, communication model, and functional model.</a:t>
            </a:r>
            <a:endParaRPr lang="en-US" altLang="zh-CN" sz="2000" dirty="0">
              <a:latin typeface="Huawei Sans" panose="020C0503030203020204" pitchFamily="34" charset="0"/>
            </a:endParaRPr>
          </a:p>
          <a:p>
            <a:pPr algn="l" fontAlgn="ctr"/>
            <a:r>
              <a:rPr lang="en-US" sz="2000" dirty="0">
                <a:latin typeface="Huawei Sans" panose="020C0503030203020204" pitchFamily="34" charset="0"/>
              </a:rPr>
              <a:t>This part describes the network management protocols in terms of configuration, performance, and fault management. Each protocol is illustrated from three dimensions: role, data organization, and typical management mode.</a:t>
            </a:r>
            <a:endParaRPr lang="en-US" altLang="zh-CN"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68582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bwMode="gray"/>
        <p:txBody>
          <a:bodyPr/>
          <a:lstStyle/>
          <a:p>
            <a:pPr algn="l" fontAlgn="ctr"/>
            <a:r>
              <a:rPr lang="en-US" dirty="0">
                <a:latin typeface="Huawei Sans" panose="020C0503030203020204" pitchFamily="34" charset="0"/>
              </a:rPr>
              <a:t>Upon completion of this course, you will be able to understand:</a:t>
            </a:r>
          </a:p>
          <a:p>
            <a:pPr marL="622300" lvl="1" indent="-300038" fontAlgn="ctr"/>
            <a:r>
              <a:rPr lang="en-US" dirty="0">
                <a:latin typeface="Huawei Sans" panose="020C0503030203020204" pitchFamily="34" charset="0"/>
              </a:rPr>
              <a:t>The development trend and functions of network management.</a:t>
            </a:r>
          </a:p>
          <a:p>
            <a:pPr marL="622300" lvl="1" indent="-300038" fontAlgn="ctr"/>
            <a:r>
              <a:rPr lang="en-US" dirty="0">
                <a:latin typeface="Huawei Sans" panose="020C0503030203020204" pitchFamily="34" charset="0"/>
              </a:rPr>
              <a:t>The functions of network management protocols.</a:t>
            </a:r>
            <a:endParaRPr lang="en-US" altLang="zh-CN" dirty="0">
              <a:latin typeface="Huawei Sans" panose="020C0503030203020204" pitchFamily="34" charset="0"/>
              <a:sym typeface="Huawei Sans" panose="020C0503030203020204" pitchFamily="34" charset="0"/>
            </a:endParaRPr>
          </a:p>
          <a:p>
            <a:pPr marL="622300" lvl="1" indent="-300038" fontAlgn="ctr"/>
            <a:r>
              <a:rPr lang="en-US" dirty="0">
                <a:latin typeface="Huawei Sans" panose="020C0503030203020204" pitchFamily="34" charset="0"/>
              </a:rPr>
              <a:t>The similarities and differences between the implementation mechanisms and application scenarios of different network management protocols.</a:t>
            </a:r>
            <a:endParaRPr lang="en-US" altLang="zh-CN" dirty="0">
              <a:latin typeface="Huawei Sans" panose="020C0503030203020204" pitchFamily="34" charset="0"/>
              <a:sym typeface="Huawei Sans" panose="020C0503030203020204" pitchFamily="34" charset="0"/>
            </a:endParaRPr>
          </a:p>
          <a:p>
            <a:pPr marL="622300" lvl="1" indent="-300038" fontAlgn="ctr"/>
            <a:r>
              <a:rPr lang="en-US" dirty="0">
                <a:latin typeface="Huawei Sans" panose="020C0503030203020204" pitchFamily="34" charset="0"/>
              </a:rPr>
              <a:t>The application scenarios of network management protocols.</a:t>
            </a:r>
          </a:p>
          <a:p>
            <a:pPr algn="l" fontAlgn="ct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444663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ln>
            <a:noFill/>
          </a:ln>
        </p:spPr>
        <p:txBody>
          <a:bodyPr/>
          <a:lstStyle/>
          <a:p>
            <a:pPr algn="l" fontAlgn="ctr"/>
            <a:r>
              <a:rPr lang="en-US" dirty="0">
                <a:latin typeface="Huawei Sans" panose="020C0503030203020204" pitchFamily="34" charset="0"/>
              </a:rPr>
              <a:t>RFC 6241 — Network Configuration Protocol</a:t>
            </a:r>
          </a:p>
          <a:p>
            <a:pPr marL="654050" lvl="1" indent="-349250" fontAlgn="ctr"/>
            <a:r>
              <a:rPr lang="en-US" dirty="0">
                <a:latin typeface="Huawei Sans" panose="020C0503030203020204" pitchFamily="34" charset="0"/>
              </a:rPr>
              <a:t>https://tools.ietf.org/html/rfc6241</a:t>
            </a:r>
          </a:p>
          <a:p>
            <a:pPr algn="l" fontAlgn="ctr"/>
            <a:r>
              <a:rPr lang="en-US" dirty="0">
                <a:latin typeface="Huawei Sans" panose="020C0503030203020204" pitchFamily="34" charset="0"/>
              </a:rPr>
              <a:t>Network Telemetry Framework — IETF Tools</a:t>
            </a:r>
          </a:p>
          <a:p>
            <a:pPr marL="654050" lvl="1" indent="-349250" fontAlgn="ctr"/>
            <a:r>
              <a:rPr lang="en-US" dirty="0">
                <a:latin typeface="Huawei Sans" panose="020C0503030203020204" pitchFamily="34" charset="0"/>
              </a:rPr>
              <a:t>https://tools.ietf.org/id/draft-song-opsawg-ntf-02.html</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487210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dirty="0">
                <a:latin typeface="Huawei Sans" panose="020C0503030203020204" pitchFamily="34" charset="0"/>
              </a:rPr>
              <a:t>https://e.huawei.com/en/talent/#/home</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465965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235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b="1" dirty="0">
                <a:latin typeface="Huawei Sans" panose="020C0503030203020204" pitchFamily="34" charset="0"/>
              </a:rPr>
              <a:t>Development History of Network Management</a:t>
            </a:r>
            <a:endParaRPr lang="en-US" altLang="zh-CN" b="1" dirty="0">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Functions of Network Management</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Categories of Network Management Protocols</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Application Scenarios of Network Management</a:t>
            </a:r>
          </a:p>
        </p:txBody>
      </p:sp>
    </p:spTree>
    <p:extLst>
      <p:ext uri="{BB962C8B-B14F-4D97-AF65-F5344CB8AC3E}">
        <p14:creationId xmlns:p14="http://schemas.microsoft.com/office/powerpoint/2010/main" val="789037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Current Situation of Network Development</a:t>
            </a:r>
            <a:endParaRPr lang="en-US" altLang="zh-CN" dirty="0">
              <a:latin typeface="Huawei Sans" panose="020C0503030203020204" pitchFamily="34" charset="0"/>
              <a:sym typeface="Huawei Sans" panose="020C0503030203020204" pitchFamily="34" charset="0"/>
            </a:endParaRPr>
          </a:p>
        </p:txBody>
      </p:sp>
      <p:grpSp>
        <p:nvGrpSpPr>
          <p:cNvPr id="13" name="组合 12"/>
          <p:cNvGrpSpPr/>
          <p:nvPr/>
        </p:nvGrpSpPr>
        <p:grpSpPr bwMode="gray">
          <a:xfrm>
            <a:off x="1367795" y="2780613"/>
            <a:ext cx="1224000" cy="1224000"/>
            <a:chOff x="1363869" y="1782610"/>
            <a:chExt cx="1224000" cy="1224000"/>
          </a:xfrm>
        </p:grpSpPr>
        <p:sp>
          <p:nvSpPr>
            <p:cNvPr id="3" name="文本框 2"/>
            <p:cNvSpPr txBox="1"/>
            <p:nvPr/>
          </p:nvSpPr>
          <p:spPr bwMode="gray">
            <a:xfrm>
              <a:off x="1635056" y="2237906"/>
              <a:ext cx="708848" cy="338554"/>
            </a:xfrm>
            <a:prstGeom prst="rect">
              <a:avLst/>
            </a:prstGeom>
            <a:noFill/>
          </p:spPr>
          <p:txBody>
            <a:bodyPr wrap="none" rtlCol="0">
              <a:spAutoFit/>
            </a:bodyPr>
            <a:lstStyle/>
            <a:p>
              <a:pPr algn="ctr" fontAlgn="ctr"/>
              <a:r>
                <a:rPr lang="en-US" sz="1600" dirty="0">
                  <a:latin typeface="Huawei Sans" panose="020C0503030203020204" pitchFamily="34" charset="0"/>
                </a:rPr>
                <a:t>Large</a:t>
              </a:r>
              <a:endParaRPr lang="en-US" altLang="zh-CN" sz="1600" dirty="0">
                <a:latin typeface="Huawei Sans" panose="020C0503030203020204" pitchFamily="34" charset="0"/>
              </a:endParaRPr>
            </a:p>
          </p:txBody>
        </p:sp>
        <p:sp>
          <p:nvSpPr>
            <p:cNvPr id="4" name="同心圆 3"/>
            <p:cNvSpPr/>
            <p:nvPr/>
          </p:nvSpPr>
          <p:spPr bwMode="gray">
            <a:xfrm>
              <a:off x="1363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4" name="组合 13"/>
          <p:cNvGrpSpPr/>
          <p:nvPr/>
        </p:nvGrpSpPr>
        <p:grpSpPr bwMode="gray">
          <a:xfrm>
            <a:off x="4086418" y="2780613"/>
            <a:ext cx="1224000" cy="1224000"/>
            <a:chOff x="3395999" y="1782610"/>
            <a:chExt cx="1224000" cy="1224000"/>
          </a:xfrm>
        </p:grpSpPr>
        <p:sp>
          <p:nvSpPr>
            <p:cNvPr id="7" name="文本框 6"/>
            <p:cNvSpPr txBox="1"/>
            <p:nvPr/>
          </p:nvSpPr>
          <p:spPr bwMode="gray">
            <a:xfrm>
              <a:off x="3425562" y="2237906"/>
              <a:ext cx="1159292" cy="338554"/>
            </a:xfrm>
            <a:prstGeom prst="rect">
              <a:avLst/>
            </a:prstGeom>
            <a:noFill/>
          </p:spPr>
          <p:txBody>
            <a:bodyPr wrap="none" rtlCol="0">
              <a:spAutoFit/>
            </a:bodyPr>
            <a:lstStyle/>
            <a:p>
              <a:pPr algn="ctr" fontAlgn="ctr"/>
              <a:r>
                <a:rPr lang="en-US" sz="1600" dirty="0">
                  <a:latin typeface="Huawei Sans" panose="020C0503030203020204" pitchFamily="34" charset="0"/>
                </a:rPr>
                <a:t>Numerous</a:t>
              </a:r>
              <a:endParaRPr lang="en-US" altLang="zh-CN" sz="1600" dirty="0">
                <a:latin typeface="Huawei Sans" panose="020C0503030203020204" pitchFamily="34" charset="0"/>
              </a:endParaRPr>
            </a:p>
          </p:txBody>
        </p:sp>
        <p:sp>
          <p:nvSpPr>
            <p:cNvPr id="10" name="同心圆 9"/>
            <p:cNvSpPr/>
            <p:nvPr/>
          </p:nvSpPr>
          <p:spPr bwMode="gray">
            <a:xfrm>
              <a:off x="339599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5" name="组合 14"/>
          <p:cNvGrpSpPr/>
          <p:nvPr/>
        </p:nvGrpSpPr>
        <p:grpSpPr bwMode="gray">
          <a:xfrm>
            <a:off x="6805041" y="2780613"/>
            <a:ext cx="1224000" cy="1224000"/>
            <a:chOff x="6331869" y="1782610"/>
            <a:chExt cx="1224000" cy="1224000"/>
          </a:xfrm>
        </p:grpSpPr>
        <p:sp>
          <p:nvSpPr>
            <p:cNvPr id="8" name="文本框 7"/>
            <p:cNvSpPr txBox="1"/>
            <p:nvPr/>
          </p:nvSpPr>
          <p:spPr bwMode="gray">
            <a:xfrm>
              <a:off x="6454117" y="2225333"/>
              <a:ext cx="992579" cy="338554"/>
            </a:xfrm>
            <a:prstGeom prst="rect">
              <a:avLst/>
            </a:prstGeom>
            <a:noFill/>
          </p:spPr>
          <p:txBody>
            <a:bodyPr wrap="none" rtlCol="0">
              <a:spAutoFit/>
            </a:bodyPr>
            <a:lstStyle/>
            <a:p>
              <a:pPr algn="ctr" fontAlgn="ctr"/>
              <a:r>
                <a:rPr lang="en-US" sz="1600" dirty="0">
                  <a:latin typeface="Huawei Sans" panose="020C0503030203020204" pitchFamily="34" charset="0"/>
                </a:rPr>
                <a:t>Complex</a:t>
              </a:r>
              <a:endParaRPr lang="en-US" altLang="zh-CN" sz="1600" dirty="0">
                <a:latin typeface="Huawei Sans" panose="020C0503030203020204" pitchFamily="34" charset="0"/>
              </a:endParaRPr>
            </a:p>
          </p:txBody>
        </p:sp>
        <p:sp>
          <p:nvSpPr>
            <p:cNvPr id="11" name="同心圆 10"/>
            <p:cNvSpPr/>
            <p:nvPr/>
          </p:nvSpPr>
          <p:spPr bwMode="gray">
            <a:xfrm>
              <a:off x="6331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6" name="组合 15"/>
          <p:cNvGrpSpPr/>
          <p:nvPr/>
        </p:nvGrpSpPr>
        <p:grpSpPr bwMode="gray">
          <a:xfrm>
            <a:off x="9523665" y="2780613"/>
            <a:ext cx="1224000" cy="1224000"/>
            <a:chOff x="8635869" y="1782610"/>
            <a:chExt cx="1224000" cy="1224000"/>
          </a:xfrm>
        </p:grpSpPr>
        <p:sp>
          <p:nvSpPr>
            <p:cNvPr id="9" name="文本框 8"/>
            <p:cNvSpPr txBox="1"/>
            <p:nvPr/>
          </p:nvSpPr>
          <p:spPr bwMode="gray">
            <a:xfrm>
              <a:off x="8931917" y="2231299"/>
              <a:ext cx="631904" cy="338554"/>
            </a:xfrm>
            <a:prstGeom prst="rect">
              <a:avLst/>
            </a:prstGeom>
            <a:noFill/>
          </p:spPr>
          <p:txBody>
            <a:bodyPr wrap="none" rtlCol="0">
              <a:spAutoFit/>
            </a:bodyPr>
            <a:lstStyle/>
            <a:p>
              <a:pPr algn="ctr" fontAlgn="ctr"/>
              <a:r>
                <a:rPr lang="en-US" sz="1600" dirty="0">
                  <a:latin typeface="Huawei Sans" panose="020C0503030203020204" pitchFamily="34" charset="0"/>
                </a:rPr>
                <a:t>High</a:t>
              </a:r>
              <a:endParaRPr lang="en-US" altLang="zh-CN" sz="1600" dirty="0">
                <a:latin typeface="Huawei Sans" panose="020C0503030203020204" pitchFamily="34" charset="0"/>
              </a:endParaRPr>
            </a:p>
          </p:txBody>
        </p:sp>
        <p:sp>
          <p:nvSpPr>
            <p:cNvPr id="12" name="同心圆 11"/>
            <p:cNvSpPr/>
            <p:nvPr/>
          </p:nvSpPr>
          <p:spPr bwMode="gray">
            <a:xfrm>
              <a:off x="8635869" y="1782610"/>
              <a:ext cx="1224000" cy="1224000"/>
            </a:xfrm>
            <a:prstGeom prst="donut">
              <a:avLst>
                <a:gd name="adj" fmla="val 87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endParaRPr>
            </a:p>
          </p:txBody>
        </p:sp>
      </p:grpSp>
      <p:sp>
        <p:nvSpPr>
          <p:cNvPr id="17" name="文本框 16"/>
          <p:cNvSpPr txBox="1"/>
          <p:nvPr/>
        </p:nvSpPr>
        <p:spPr bwMode="gray">
          <a:xfrm>
            <a:off x="942975" y="4212193"/>
            <a:ext cx="1979093" cy="584775"/>
          </a:xfrm>
          <a:prstGeom prst="rect">
            <a:avLst/>
          </a:prstGeom>
          <a:noFill/>
        </p:spPr>
        <p:txBody>
          <a:bodyPr wrap="square" rtlCol="0">
            <a:spAutoFit/>
          </a:bodyPr>
          <a:lstStyle/>
          <a:p>
            <a:pPr algn="ctr" fontAlgn="ctr"/>
            <a:r>
              <a:rPr lang="en-US" sz="1600" dirty="0">
                <a:latin typeface="Huawei Sans" panose="020C0503030203020204" pitchFamily="34" charset="0"/>
              </a:rPr>
              <a:t>Increasing</a:t>
            </a:r>
            <a:r>
              <a:rPr lang="en-US" altLang="zh-CN" sz="1600" dirty="0">
                <a:latin typeface="Huawei Sans" panose="020C0503030203020204" pitchFamily="34" charset="0"/>
              </a:rPr>
              <a:t>ly</a:t>
            </a:r>
            <a:r>
              <a:rPr lang="en-US" sz="1600" dirty="0">
                <a:latin typeface="Huawei Sans" panose="020C0503030203020204" pitchFamily="34" charset="0"/>
              </a:rPr>
              <a:t> </a:t>
            </a:r>
            <a:r>
              <a:rPr lang="en-US" sz="1600" dirty="0">
                <a:solidFill>
                  <a:srgbClr val="EC7061"/>
                </a:solidFill>
                <a:latin typeface="Huawei Sans" panose="020C0503030203020204" pitchFamily="34" charset="0"/>
              </a:rPr>
              <a:t>larger</a:t>
            </a:r>
            <a:r>
              <a:rPr lang="en-US" sz="1600" dirty="0">
                <a:latin typeface="Huawei Sans" panose="020C0503030203020204" pitchFamily="34" charset="0"/>
              </a:rPr>
              <a:t> network scale</a:t>
            </a:r>
            <a:endParaRPr lang="en-US" altLang="zh-CN" sz="1600" dirty="0">
              <a:solidFill>
                <a:srgbClr val="EC7061"/>
              </a:solidFill>
              <a:latin typeface="Huawei Sans" panose="020C0503030203020204" pitchFamily="34" charset="0"/>
            </a:endParaRPr>
          </a:p>
        </p:txBody>
      </p:sp>
      <p:sp>
        <p:nvSpPr>
          <p:cNvPr id="18" name="文本框 17"/>
          <p:cNvSpPr txBox="1"/>
          <p:nvPr/>
        </p:nvSpPr>
        <p:spPr bwMode="gray">
          <a:xfrm>
            <a:off x="3783238" y="4212193"/>
            <a:ext cx="1811995" cy="584775"/>
          </a:xfrm>
          <a:prstGeom prst="rect">
            <a:avLst/>
          </a:prstGeom>
          <a:noFill/>
        </p:spPr>
        <p:txBody>
          <a:bodyPr wrap="square" rtlCol="0">
            <a:spAutoFit/>
          </a:bodyPr>
          <a:lstStyle/>
          <a:p>
            <a:pPr algn="ctr" fontAlgn="ctr"/>
            <a:r>
              <a:rPr lang="en-US" sz="1600" dirty="0">
                <a:solidFill>
                  <a:srgbClr val="EC7061"/>
                </a:solidFill>
                <a:latin typeface="Huawei Sans" panose="020C0503030203020204" pitchFamily="34" charset="0"/>
              </a:rPr>
              <a:t>More</a:t>
            </a:r>
            <a:r>
              <a:rPr lang="en-US" sz="1600" dirty="0">
                <a:latin typeface="Huawei Sans" panose="020C0503030203020204" pitchFamily="34" charset="0"/>
              </a:rPr>
              <a:t> and more types of devices</a:t>
            </a:r>
            <a:endParaRPr lang="en-US" altLang="zh-CN" sz="1600" dirty="0">
              <a:solidFill>
                <a:srgbClr val="EC7061"/>
              </a:solidFill>
              <a:latin typeface="Huawei Sans" panose="020C0503030203020204" pitchFamily="34" charset="0"/>
            </a:endParaRPr>
          </a:p>
        </p:txBody>
      </p:sp>
      <p:sp>
        <p:nvSpPr>
          <p:cNvPr id="19" name="文本框 18"/>
          <p:cNvSpPr txBox="1"/>
          <p:nvPr/>
        </p:nvSpPr>
        <p:spPr bwMode="gray">
          <a:xfrm>
            <a:off x="6202798" y="4212193"/>
            <a:ext cx="2447717" cy="584775"/>
          </a:xfrm>
          <a:prstGeom prst="rect">
            <a:avLst/>
          </a:prstGeom>
          <a:noFill/>
        </p:spPr>
        <p:txBody>
          <a:bodyPr wrap="square" rtlCol="0">
            <a:spAutoFit/>
          </a:bodyPr>
          <a:lstStyle/>
          <a:p>
            <a:pPr algn="ctr" fontAlgn="ctr"/>
            <a:r>
              <a:rPr lang="en-US" sz="1600" dirty="0">
                <a:latin typeface="Huawei Sans" panose="020C0503030203020204" pitchFamily="34" charset="0"/>
              </a:rPr>
              <a:t>Growing </a:t>
            </a:r>
            <a:r>
              <a:rPr lang="en-US" sz="1600" dirty="0">
                <a:solidFill>
                  <a:srgbClr val="EC7061"/>
                </a:solidFill>
                <a:latin typeface="Huawei Sans" panose="020C0503030203020204" pitchFamily="34" charset="0"/>
              </a:rPr>
              <a:t>complexity</a:t>
            </a:r>
            <a:r>
              <a:rPr lang="en-US" sz="1600" dirty="0">
                <a:latin typeface="Huawei Sans" panose="020C0503030203020204" pitchFamily="34" charset="0"/>
              </a:rPr>
              <a:t> in network maintenance</a:t>
            </a:r>
            <a:endParaRPr lang="en-US" altLang="zh-CN" sz="1600" dirty="0">
              <a:solidFill>
                <a:srgbClr val="EC7061"/>
              </a:solidFill>
              <a:latin typeface="Huawei Sans" panose="020C0503030203020204" pitchFamily="34" charset="0"/>
            </a:endParaRPr>
          </a:p>
        </p:txBody>
      </p:sp>
      <p:sp>
        <p:nvSpPr>
          <p:cNvPr id="20" name="文本框 19"/>
          <p:cNvSpPr txBox="1"/>
          <p:nvPr/>
        </p:nvSpPr>
        <p:spPr bwMode="gray">
          <a:xfrm>
            <a:off x="8913758" y="4212193"/>
            <a:ext cx="2641238" cy="584775"/>
          </a:xfrm>
          <a:prstGeom prst="rect">
            <a:avLst/>
          </a:prstGeom>
          <a:noFill/>
        </p:spPr>
        <p:txBody>
          <a:bodyPr wrap="square" rtlCol="0">
            <a:spAutoFit/>
          </a:bodyPr>
          <a:lstStyle/>
          <a:p>
            <a:pPr algn="ctr" fontAlgn="ctr"/>
            <a:r>
              <a:rPr lang="en-US" sz="1600" dirty="0">
                <a:solidFill>
                  <a:srgbClr val="EC7061"/>
                </a:solidFill>
                <a:latin typeface="Huawei Sans" panose="020C0503030203020204" pitchFamily="34" charset="0"/>
              </a:rPr>
              <a:t>Higher</a:t>
            </a:r>
            <a:r>
              <a:rPr lang="en-US" sz="1600" dirty="0">
                <a:latin typeface="Huawei Sans" panose="020C0503030203020204" pitchFamily="34" charset="0"/>
              </a:rPr>
              <a:t> requirements for maintenance personnel</a:t>
            </a:r>
            <a:endParaRPr lang="en-US" altLang="zh-CN" sz="16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953064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dirty="0">
                <a:latin typeface="Huawei Sans" panose="020C0503030203020204" pitchFamily="34" charset="0"/>
              </a:rPr>
              <a:t>Challenges Faced by Traditional Network Management</a:t>
            </a:r>
            <a:endParaRPr lang="en-US" altLang="zh-CN"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359882" y="4570310"/>
            <a:ext cx="3550487" cy="400110"/>
          </a:xfrm>
          <a:prstGeom prst="rect">
            <a:avLst/>
          </a:prstGeom>
          <a:noFill/>
        </p:spPr>
        <p:txBody>
          <a:bodyPr wrap="square" rtlCol="0">
            <a:spAutoFit/>
          </a:bodyPr>
          <a:lstStyle/>
          <a:p>
            <a:pPr fontAlgn="ctr"/>
            <a:r>
              <a:rPr lang="en-US" sz="1000" i="1" dirty="0">
                <a:latin typeface="Huawei Sans" panose="020C0503030203020204" pitchFamily="34" charset="0"/>
              </a:rPr>
              <a:t>Sources: Network Computing, the Meta Group and Contingency Planning Research. </a:t>
            </a:r>
            <a:r>
              <a:rPr lang="en-US" sz="1000" dirty="0">
                <a:latin typeface="Huawei Sans" panose="020C0503030203020204" pitchFamily="34" charset="0"/>
              </a:rPr>
              <a:t> </a:t>
            </a:r>
            <a:r>
              <a:rPr lang="en-US" sz="1000" i="1" dirty="0">
                <a:latin typeface="Huawei Sans" panose="020C0503030203020204" pitchFamily="34" charset="0"/>
              </a:rPr>
              <a:t>All figures U.S. </a:t>
            </a:r>
            <a:r>
              <a:rPr lang="en-US" sz="1000" dirty="0">
                <a:latin typeface="Huawei Sans" panose="020C0503030203020204" pitchFamily="34" charset="0"/>
              </a:rPr>
              <a:t> </a:t>
            </a:r>
            <a:r>
              <a:rPr lang="en-US" sz="1000" i="1" dirty="0">
                <a:latin typeface="Huawei Sans" panose="020C0503030203020204" pitchFamily="34" charset="0"/>
              </a:rPr>
              <a:t>dollars.</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44982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gray">
          <a:xfrm>
            <a:off x="93009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141036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189063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237090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285117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3331445" y="2986905"/>
            <a:ext cx="359525" cy="1218507"/>
          </a:xfrm>
          <a:prstGeom prst="roundRect">
            <a:avLst>
              <a:gd name="adj" fmla="val 4287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331444" y="2986905"/>
            <a:ext cx="359525" cy="1218507"/>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3295770" y="3472361"/>
            <a:ext cx="429926"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6.48</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2851175" y="3472361"/>
            <a:ext cx="359525" cy="733051"/>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852910" y="3706151"/>
            <a:ext cx="357790"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2.8</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2370905" y="3599176"/>
            <a:ext cx="359525" cy="606236"/>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1890635" y="3744734"/>
            <a:ext cx="359525" cy="460677"/>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1410365" y="3829262"/>
            <a:ext cx="359525" cy="376150"/>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930095" y="3904076"/>
            <a:ext cx="359525" cy="301335"/>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449825" y="3990956"/>
            <a:ext cx="359525" cy="214456"/>
          </a:xfrm>
          <a:prstGeom prst="roundRect">
            <a:avLst>
              <a:gd name="adj" fmla="val 42872"/>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422399" y="3977201"/>
            <a:ext cx="429926"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0.09</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905156" y="3920702"/>
            <a:ext cx="429926"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0.63</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1410365" y="3867845"/>
            <a:ext cx="357790"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1.1</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1890635" y="3839154"/>
            <a:ext cx="357790"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1.6</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2370905" y="3780965"/>
            <a:ext cx="357790" cy="246221"/>
          </a:xfrm>
          <a:prstGeom prst="rect">
            <a:avLst/>
          </a:prstGeom>
          <a:noFill/>
        </p:spPr>
        <p:txBody>
          <a:bodyPr wrap="none" rtlCol="0">
            <a:spAutoFit/>
          </a:bodyPr>
          <a:lstStyle/>
          <a:p>
            <a:pPr fontAlgn="ctr"/>
            <a:r>
              <a:rPr lang="en-US" sz="1000" dirty="0">
                <a:solidFill>
                  <a:schemeClr val="bg1"/>
                </a:solidFill>
                <a:latin typeface="Huawei Sans" panose="020C0503030203020204" pitchFamily="34" charset="0"/>
              </a:rPr>
              <a:t>2.0</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371904" y="4232729"/>
            <a:ext cx="474810" cy="215444"/>
          </a:xfrm>
          <a:prstGeom prst="rect">
            <a:avLst/>
          </a:prstGeom>
          <a:noFill/>
        </p:spPr>
        <p:txBody>
          <a:bodyPr wrap="none" rtlCol="0">
            <a:spAutoFit/>
          </a:bodyPr>
          <a:lstStyle/>
          <a:p>
            <a:pPr algn="ctr" fontAlgn="ctr"/>
            <a:r>
              <a:rPr lang="en-US" sz="800" dirty="0">
                <a:latin typeface="Huawei Sans" panose="020C0503030203020204" pitchFamily="34" charset="0"/>
              </a:rPr>
              <a:t>Media</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767004" y="4232729"/>
            <a:ext cx="692818" cy="215444"/>
          </a:xfrm>
          <a:prstGeom prst="rect">
            <a:avLst/>
          </a:prstGeom>
          <a:noFill/>
        </p:spPr>
        <p:txBody>
          <a:bodyPr wrap="none" rtlCol="0">
            <a:spAutoFit/>
          </a:bodyPr>
          <a:lstStyle/>
          <a:p>
            <a:pPr algn="ctr" fontAlgn="ctr"/>
            <a:r>
              <a:rPr lang="en-US" sz="800" dirty="0">
                <a:latin typeface="Huawei Sans" panose="020C0503030203020204" pitchFamily="34" charset="0"/>
              </a:rPr>
              <a:t>Healthcare</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361522" y="4232729"/>
            <a:ext cx="447558" cy="215444"/>
          </a:xfrm>
          <a:prstGeom prst="rect">
            <a:avLst/>
          </a:prstGeom>
          <a:noFill/>
        </p:spPr>
        <p:txBody>
          <a:bodyPr wrap="none" rtlCol="0">
            <a:spAutoFit/>
          </a:bodyPr>
          <a:lstStyle/>
          <a:p>
            <a:pPr algn="ctr" fontAlgn="ctr"/>
            <a:r>
              <a:rPr lang="en-US" sz="800" dirty="0">
                <a:latin typeface="Huawei Sans" panose="020C0503030203020204" pitchFamily="34" charset="0"/>
              </a:rPr>
              <a:t>Retail</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638422" y="4232729"/>
            <a:ext cx="870752" cy="215444"/>
          </a:xfrm>
          <a:prstGeom prst="rect">
            <a:avLst/>
          </a:prstGeom>
          <a:noFill/>
        </p:spPr>
        <p:txBody>
          <a:bodyPr wrap="none" rtlCol="0">
            <a:spAutoFit/>
          </a:bodyPr>
          <a:lstStyle/>
          <a:p>
            <a:pPr algn="ctr" fontAlgn="ctr"/>
            <a:r>
              <a:rPr lang="en-US" sz="800" dirty="0">
                <a:latin typeface="Huawei Sans" panose="020C0503030203020204" pitchFamily="34" charset="0"/>
              </a:rPr>
              <a:t>Manufacturing</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2335051" y="4232729"/>
            <a:ext cx="579005" cy="215444"/>
          </a:xfrm>
          <a:prstGeom prst="rect">
            <a:avLst/>
          </a:prstGeom>
          <a:noFill/>
        </p:spPr>
        <p:txBody>
          <a:bodyPr wrap="none" rtlCol="0">
            <a:spAutoFit/>
          </a:bodyPr>
          <a:lstStyle/>
          <a:p>
            <a:pPr algn="ctr" fontAlgn="ctr"/>
            <a:r>
              <a:rPr lang="en-US" sz="800" dirty="0">
                <a:latin typeface="Huawei Sans" panose="020C0503030203020204" pitchFamily="34" charset="0"/>
              </a:rPr>
              <a:t>Telecom</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2802951" y="4232729"/>
            <a:ext cx="511679" cy="215444"/>
          </a:xfrm>
          <a:prstGeom prst="rect">
            <a:avLst/>
          </a:prstGeom>
          <a:noFill/>
        </p:spPr>
        <p:txBody>
          <a:bodyPr wrap="none" rtlCol="0">
            <a:spAutoFit/>
          </a:bodyPr>
          <a:lstStyle/>
          <a:p>
            <a:pPr algn="ctr" fontAlgn="ctr"/>
            <a:r>
              <a:rPr lang="en-US" sz="800" dirty="0">
                <a:latin typeface="Huawei Sans" panose="020C0503030203020204" pitchFamily="34" charset="0"/>
              </a:rPr>
              <a:t>Energy</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3257969" y="4232729"/>
            <a:ext cx="551753" cy="215444"/>
          </a:xfrm>
          <a:prstGeom prst="rect">
            <a:avLst/>
          </a:prstGeom>
          <a:noFill/>
        </p:spPr>
        <p:txBody>
          <a:bodyPr wrap="none" rtlCol="0">
            <a:spAutoFit/>
          </a:bodyPr>
          <a:lstStyle/>
          <a:p>
            <a:pPr algn="ctr" fontAlgn="ctr"/>
            <a:r>
              <a:rPr lang="en-US" sz="800" dirty="0">
                <a:latin typeface="Huawei Sans" panose="020C0503030203020204" pitchFamily="34" charset="0"/>
              </a:rPr>
              <a:t>Finance</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左中括号 82"/>
          <p:cNvSpPr/>
          <p:nvPr/>
        </p:nvSpPr>
        <p:spPr bwMode="gray">
          <a:xfrm rot="16200000">
            <a:off x="1722724" y="4211646"/>
            <a:ext cx="519546" cy="2547854"/>
          </a:xfrm>
          <a:prstGeom prst="leftBracket">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813829" y="5041134"/>
            <a:ext cx="2327881" cy="338554"/>
          </a:xfrm>
          <a:prstGeom prst="rect">
            <a:avLst/>
          </a:prstGeom>
          <a:noFill/>
        </p:spPr>
        <p:txBody>
          <a:bodyPr wrap="none" rtlCol="0">
            <a:spAutoFit/>
          </a:bodyPr>
          <a:lstStyle/>
          <a:p>
            <a:pPr algn="ctr" fontAlgn="ctr"/>
            <a:r>
              <a:rPr lang="en-US" sz="1600" b="1" dirty="0">
                <a:latin typeface="Huawei Sans" panose="020C0503030203020204" pitchFamily="34" charset="0"/>
              </a:rPr>
              <a:t>Loss caused by faults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71961" y="5285581"/>
            <a:ext cx="2611617" cy="430887"/>
          </a:xfrm>
          <a:prstGeom prst="rect">
            <a:avLst/>
          </a:prstGeom>
          <a:noFill/>
        </p:spPr>
        <p:txBody>
          <a:bodyPr wrap="square" rtlCol="0">
            <a:spAutoFit/>
          </a:bodyPr>
          <a:lstStyle/>
          <a:p>
            <a:pPr algn="ctr" fontAlgn="ctr"/>
            <a:r>
              <a:rPr lang="en-US" sz="1100" dirty="0">
                <a:latin typeface="Huawei Sans" panose="020C0503030203020204" pitchFamily="34" charset="0"/>
              </a:rPr>
              <a:t>System shutdown causes a loss of a million of US dollars per hour.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4043427" y="2684998"/>
            <a:ext cx="1162789" cy="600164"/>
          </a:xfrm>
          <a:prstGeom prst="rect">
            <a:avLst/>
          </a:prstGeom>
          <a:noFill/>
        </p:spPr>
        <p:txBody>
          <a:bodyPr wrap="square" rtlCol="0">
            <a:spAutoFit/>
          </a:bodyPr>
          <a:lstStyle/>
          <a:p>
            <a:pPr algn="ctr" fontAlgn="ctr"/>
            <a:r>
              <a:rPr lang="en-US" sz="1100" dirty="0">
                <a:latin typeface="Huawei Sans" panose="020C0503030203020204" pitchFamily="34" charset="0"/>
              </a:rPr>
              <a:t>Manual configuration delivery</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5112712" y="2684998"/>
            <a:ext cx="1272373" cy="600164"/>
          </a:xfrm>
          <a:prstGeom prst="rect">
            <a:avLst/>
          </a:prstGeom>
          <a:noFill/>
        </p:spPr>
        <p:txBody>
          <a:bodyPr wrap="square" rtlCol="0">
            <a:spAutoFit/>
          </a:bodyPr>
          <a:lstStyle/>
          <a:p>
            <a:pPr algn="ctr" fontAlgn="ctr"/>
            <a:r>
              <a:rPr lang="en-US" sz="1100" dirty="0">
                <a:latin typeface="Huawei Sans" panose="020C0503030203020204" pitchFamily="34" charset="0"/>
              </a:rPr>
              <a:t>Manual configuration verification</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6270947" y="2684998"/>
            <a:ext cx="1107997" cy="600164"/>
          </a:xfrm>
          <a:prstGeom prst="rect">
            <a:avLst/>
          </a:prstGeom>
          <a:noFill/>
        </p:spPr>
        <p:txBody>
          <a:bodyPr wrap="square" rtlCol="0">
            <a:spAutoFit/>
          </a:bodyPr>
          <a:lstStyle/>
          <a:p>
            <a:pPr algn="ctr" fontAlgn="ctr"/>
            <a:r>
              <a:rPr lang="en-US" sz="1100" dirty="0">
                <a:latin typeface="Huawei Sans" panose="020C0503030203020204" pitchFamily="34" charset="0"/>
              </a:rPr>
              <a:t>Manual service provisioning</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person-reading-with-ereader_10956"/>
          <p:cNvSpPr>
            <a:spLocks noChangeAspect="1"/>
          </p:cNvSpPr>
          <p:nvPr/>
        </p:nvSpPr>
        <p:spPr bwMode="gray">
          <a:xfrm>
            <a:off x="4520811" y="3348150"/>
            <a:ext cx="219592" cy="471397"/>
          </a:xfrm>
          <a:custGeom>
            <a:avLst/>
            <a:gdLst>
              <a:gd name="connsiteX0" fmla="*/ 162745 w 268759"/>
              <a:gd name="connsiteY0" fmla="*/ 98015 h 576942"/>
              <a:gd name="connsiteX1" fmla="*/ 268618 w 268759"/>
              <a:gd name="connsiteY1" fmla="*/ 261383 h 576942"/>
              <a:gd name="connsiteX2" fmla="*/ 247099 w 268759"/>
              <a:gd name="connsiteY2" fmla="*/ 282879 h 576942"/>
              <a:gd name="connsiteX3" fmla="*/ 246238 w 268759"/>
              <a:gd name="connsiteY3" fmla="*/ 282879 h 576942"/>
              <a:gd name="connsiteX4" fmla="*/ 224719 w 268759"/>
              <a:gd name="connsiteY4" fmla="*/ 260523 h 576942"/>
              <a:gd name="connsiteX5" fmla="*/ 204922 w 268759"/>
              <a:gd name="connsiteY5" fmla="*/ 180559 h 576942"/>
              <a:gd name="connsiteX6" fmla="*/ 204922 w 268759"/>
              <a:gd name="connsiteY6" fmla="*/ 186578 h 576942"/>
              <a:gd name="connsiteX7" fmla="*/ 204922 w 268759"/>
              <a:gd name="connsiteY7" fmla="*/ 277720 h 576942"/>
              <a:gd name="connsiteX8" fmla="*/ 204922 w 268759"/>
              <a:gd name="connsiteY8" fmla="*/ 296636 h 576942"/>
              <a:gd name="connsiteX9" fmla="*/ 204922 w 268759"/>
              <a:gd name="connsiteY9" fmla="*/ 548568 h 576942"/>
              <a:gd name="connsiteX10" fmla="*/ 177378 w 268759"/>
              <a:gd name="connsiteY10" fmla="*/ 576942 h 576942"/>
              <a:gd name="connsiteX11" fmla="*/ 149834 w 268759"/>
              <a:gd name="connsiteY11" fmla="*/ 548568 h 576942"/>
              <a:gd name="connsiteX12" fmla="*/ 132619 w 268759"/>
              <a:gd name="connsiteY12" fmla="*/ 331889 h 576942"/>
              <a:gd name="connsiteX13" fmla="*/ 117986 w 268759"/>
              <a:gd name="connsiteY13" fmla="*/ 548568 h 576942"/>
              <a:gd name="connsiteX14" fmla="*/ 90442 w 268759"/>
              <a:gd name="connsiteY14" fmla="*/ 576942 h 576942"/>
              <a:gd name="connsiteX15" fmla="*/ 62898 w 268759"/>
              <a:gd name="connsiteY15" fmla="*/ 548568 h 576942"/>
              <a:gd name="connsiteX16" fmla="*/ 62898 w 268759"/>
              <a:gd name="connsiteY16" fmla="*/ 296636 h 576942"/>
              <a:gd name="connsiteX17" fmla="*/ 62898 w 268759"/>
              <a:gd name="connsiteY17" fmla="*/ 281159 h 576942"/>
              <a:gd name="connsiteX18" fmla="*/ 99910 w 268759"/>
              <a:gd name="connsiteY18" fmla="*/ 257944 h 576942"/>
              <a:gd name="connsiteX19" fmla="*/ 112821 w 268759"/>
              <a:gd name="connsiteY19" fmla="*/ 240747 h 576942"/>
              <a:gd name="connsiteX20" fmla="*/ 134340 w 268759"/>
              <a:gd name="connsiteY20" fmla="*/ 240747 h 576942"/>
              <a:gd name="connsiteX21" fmla="*/ 140365 w 268759"/>
              <a:gd name="connsiteY21" fmla="*/ 234728 h 576942"/>
              <a:gd name="connsiteX22" fmla="*/ 158441 w 268759"/>
              <a:gd name="connsiteY22" fmla="*/ 144446 h 576942"/>
              <a:gd name="connsiteX23" fmla="*/ 152416 w 268759"/>
              <a:gd name="connsiteY23" fmla="*/ 138427 h 576942"/>
              <a:gd name="connsiteX24" fmla="*/ 98188 w 268759"/>
              <a:gd name="connsiteY24" fmla="*/ 138427 h 576942"/>
              <a:gd name="connsiteX25" fmla="*/ 92163 w 268759"/>
              <a:gd name="connsiteY25" fmla="*/ 144446 h 576942"/>
              <a:gd name="connsiteX26" fmla="*/ 77530 w 268759"/>
              <a:gd name="connsiteY26" fmla="*/ 219251 h 576942"/>
              <a:gd name="connsiteX27" fmla="*/ 62898 w 268759"/>
              <a:gd name="connsiteY27" fmla="*/ 228709 h 576942"/>
              <a:gd name="connsiteX28" fmla="*/ 62898 w 268759"/>
              <a:gd name="connsiteY28" fmla="*/ 186578 h 576942"/>
              <a:gd name="connsiteX29" fmla="*/ 62898 w 268759"/>
              <a:gd name="connsiteY29" fmla="*/ 183138 h 576942"/>
              <a:gd name="connsiteX30" fmla="*/ 44865 w 268759"/>
              <a:gd name="connsiteY30" fmla="*/ 236322 h 576942"/>
              <a:gd name="connsiteX31" fmla="*/ 43961 w 268759"/>
              <a:gd name="connsiteY31" fmla="*/ 236448 h 576942"/>
              <a:gd name="connsiteX32" fmla="*/ 44822 w 268759"/>
              <a:gd name="connsiteY32" fmla="*/ 236448 h 576942"/>
              <a:gd name="connsiteX33" fmla="*/ 44865 w 268759"/>
              <a:gd name="connsiteY33" fmla="*/ 236322 h 576942"/>
              <a:gd name="connsiteX34" fmla="*/ 64727 w 268759"/>
              <a:gd name="connsiteY34" fmla="*/ 233546 h 576942"/>
              <a:gd name="connsiteX35" fmla="*/ 86138 w 268759"/>
              <a:gd name="connsiteY35" fmla="*/ 218391 h 576942"/>
              <a:gd name="connsiteX36" fmla="*/ 89581 w 268759"/>
              <a:gd name="connsiteY36" fmla="*/ 215812 h 576942"/>
              <a:gd name="connsiteX37" fmla="*/ 103353 w 268759"/>
              <a:gd name="connsiteY37" fmla="*/ 151324 h 576942"/>
              <a:gd name="connsiteX38" fmla="*/ 144669 w 268759"/>
              <a:gd name="connsiteY38" fmla="*/ 151324 h 576942"/>
              <a:gd name="connsiteX39" fmla="*/ 128315 w 268759"/>
              <a:gd name="connsiteY39" fmla="*/ 228709 h 576942"/>
              <a:gd name="connsiteX40" fmla="*/ 111100 w 268759"/>
              <a:gd name="connsiteY40" fmla="*/ 228709 h 576942"/>
              <a:gd name="connsiteX41" fmla="*/ 106796 w 268759"/>
              <a:gd name="connsiteY41" fmla="*/ 239887 h 576942"/>
              <a:gd name="connsiteX42" fmla="*/ 18999 w 268759"/>
              <a:gd name="connsiteY42" fmla="*/ 282879 h 576942"/>
              <a:gd name="connsiteX43" fmla="*/ 18138 w 268759"/>
              <a:gd name="connsiteY43" fmla="*/ 282879 h 576942"/>
              <a:gd name="connsiteX44" fmla="*/ 63 w 268759"/>
              <a:gd name="connsiteY44" fmla="*/ 262243 h 576942"/>
              <a:gd name="connsiteX45" fmla="*/ 63 w 268759"/>
              <a:gd name="connsiteY45" fmla="*/ 259663 h 576942"/>
              <a:gd name="connsiteX46" fmla="*/ 105935 w 268759"/>
              <a:gd name="connsiteY46" fmla="*/ 98875 h 576942"/>
              <a:gd name="connsiteX47" fmla="*/ 134340 w 268759"/>
              <a:gd name="connsiteY47" fmla="*/ 128969 h 576942"/>
              <a:gd name="connsiteX48" fmla="*/ 162745 w 268759"/>
              <a:gd name="connsiteY48" fmla="*/ 98015 h 576942"/>
              <a:gd name="connsiteX49" fmla="*/ 134840 w 268759"/>
              <a:gd name="connsiteY49" fmla="*/ 0 h 576942"/>
              <a:gd name="connsiteX50" fmla="*/ 183471 w 268759"/>
              <a:gd name="connsiteY50" fmla="*/ 48977 h 576942"/>
              <a:gd name="connsiteX51" fmla="*/ 134840 w 268759"/>
              <a:gd name="connsiteY51" fmla="*/ 97954 h 576942"/>
              <a:gd name="connsiteX52" fmla="*/ 86209 w 268759"/>
              <a:gd name="connsiteY52" fmla="*/ 48977 h 576942"/>
              <a:gd name="connsiteX53" fmla="*/ 134840 w 268759"/>
              <a:gd name="connsiteY53" fmla="*/ 0 h 57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759" h="576942">
                <a:moveTo>
                  <a:pt x="162745" y="98015"/>
                </a:moveTo>
                <a:cubicBezTo>
                  <a:pt x="238491" y="120370"/>
                  <a:pt x="271200" y="177119"/>
                  <a:pt x="268618" y="261383"/>
                </a:cubicBezTo>
                <a:cubicBezTo>
                  <a:pt x="268618" y="273421"/>
                  <a:pt x="258289" y="282879"/>
                  <a:pt x="247099" y="282879"/>
                </a:cubicBezTo>
                <a:cubicBezTo>
                  <a:pt x="246238" y="282879"/>
                  <a:pt x="246238" y="282879"/>
                  <a:pt x="246238" y="282879"/>
                </a:cubicBezTo>
                <a:cubicBezTo>
                  <a:pt x="234188" y="282879"/>
                  <a:pt x="224719" y="272561"/>
                  <a:pt x="224719" y="260523"/>
                </a:cubicBezTo>
                <a:cubicBezTo>
                  <a:pt x="225580" y="228709"/>
                  <a:pt x="218694" y="201195"/>
                  <a:pt x="204922" y="180559"/>
                </a:cubicBezTo>
                <a:cubicBezTo>
                  <a:pt x="204922" y="182278"/>
                  <a:pt x="204922" y="183998"/>
                  <a:pt x="204922" y="186578"/>
                </a:cubicBezTo>
                <a:lnTo>
                  <a:pt x="204922" y="277720"/>
                </a:lnTo>
                <a:lnTo>
                  <a:pt x="204922" y="296636"/>
                </a:lnTo>
                <a:lnTo>
                  <a:pt x="204922" y="548568"/>
                </a:lnTo>
                <a:cubicBezTo>
                  <a:pt x="204922" y="564045"/>
                  <a:pt x="192011" y="576942"/>
                  <a:pt x="177378" y="576942"/>
                </a:cubicBezTo>
                <a:cubicBezTo>
                  <a:pt x="161884" y="576942"/>
                  <a:pt x="149834" y="564045"/>
                  <a:pt x="149834" y="548568"/>
                </a:cubicBezTo>
                <a:cubicBezTo>
                  <a:pt x="149834" y="548568"/>
                  <a:pt x="153277" y="331889"/>
                  <a:pt x="132619" y="331889"/>
                </a:cubicBezTo>
                <a:cubicBezTo>
                  <a:pt x="111961" y="332749"/>
                  <a:pt x="117986" y="548568"/>
                  <a:pt x="117986" y="548568"/>
                </a:cubicBezTo>
                <a:cubicBezTo>
                  <a:pt x="117986" y="564045"/>
                  <a:pt x="105075" y="576942"/>
                  <a:pt x="90442" y="576942"/>
                </a:cubicBezTo>
                <a:cubicBezTo>
                  <a:pt x="74948" y="576942"/>
                  <a:pt x="62898" y="564045"/>
                  <a:pt x="62898" y="548568"/>
                </a:cubicBezTo>
                <a:lnTo>
                  <a:pt x="62898" y="296636"/>
                </a:lnTo>
                <a:lnTo>
                  <a:pt x="62898" y="281159"/>
                </a:lnTo>
                <a:cubicBezTo>
                  <a:pt x="75809" y="276000"/>
                  <a:pt x="88720" y="266542"/>
                  <a:pt x="99910" y="257944"/>
                </a:cubicBezTo>
                <a:cubicBezTo>
                  <a:pt x="105075" y="253645"/>
                  <a:pt x="111100" y="245906"/>
                  <a:pt x="112821" y="240747"/>
                </a:cubicBezTo>
                <a:lnTo>
                  <a:pt x="134340" y="240747"/>
                </a:lnTo>
                <a:cubicBezTo>
                  <a:pt x="137783" y="240747"/>
                  <a:pt x="140365" y="238168"/>
                  <a:pt x="140365" y="234728"/>
                </a:cubicBezTo>
                <a:lnTo>
                  <a:pt x="158441" y="144446"/>
                </a:lnTo>
                <a:cubicBezTo>
                  <a:pt x="158441" y="141006"/>
                  <a:pt x="155859" y="138427"/>
                  <a:pt x="152416" y="138427"/>
                </a:cubicBezTo>
                <a:lnTo>
                  <a:pt x="98188" y="138427"/>
                </a:lnTo>
                <a:cubicBezTo>
                  <a:pt x="94745" y="138427"/>
                  <a:pt x="92163" y="141006"/>
                  <a:pt x="92163" y="144446"/>
                </a:cubicBezTo>
                <a:lnTo>
                  <a:pt x="77530" y="219251"/>
                </a:lnTo>
                <a:cubicBezTo>
                  <a:pt x="72366" y="222691"/>
                  <a:pt x="68062" y="226130"/>
                  <a:pt x="62898" y="228709"/>
                </a:cubicBezTo>
                <a:lnTo>
                  <a:pt x="62898" y="186578"/>
                </a:lnTo>
                <a:cubicBezTo>
                  <a:pt x="62898" y="184858"/>
                  <a:pt x="62898" y="183998"/>
                  <a:pt x="62898" y="183138"/>
                </a:cubicBezTo>
                <a:lnTo>
                  <a:pt x="44865" y="236322"/>
                </a:lnTo>
                <a:lnTo>
                  <a:pt x="43961" y="236448"/>
                </a:lnTo>
                <a:cubicBezTo>
                  <a:pt x="44822" y="236448"/>
                  <a:pt x="44822" y="236448"/>
                  <a:pt x="44822" y="236448"/>
                </a:cubicBezTo>
                <a:lnTo>
                  <a:pt x="44865" y="236322"/>
                </a:lnTo>
                <a:lnTo>
                  <a:pt x="64727" y="233546"/>
                </a:lnTo>
                <a:cubicBezTo>
                  <a:pt x="71290" y="231074"/>
                  <a:pt x="77961" y="226560"/>
                  <a:pt x="86138" y="218391"/>
                </a:cubicBezTo>
                <a:cubicBezTo>
                  <a:pt x="86999" y="216672"/>
                  <a:pt x="87859" y="216672"/>
                  <a:pt x="89581" y="215812"/>
                </a:cubicBezTo>
                <a:lnTo>
                  <a:pt x="103353" y="151324"/>
                </a:lnTo>
                <a:lnTo>
                  <a:pt x="144669" y="151324"/>
                </a:lnTo>
                <a:lnTo>
                  <a:pt x="128315" y="228709"/>
                </a:lnTo>
                <a:lnTo>
                  <a:pt x="111100" y="228709"/>
                </a:lnTo>
                <a:cubicBezTo>
                  <a:pt x="111100" y="233009"/>
                  <a:pt x="109378" y="237308"/>
                  <a:pt x="106796" y="239887"/>
                </a:cubicBezTo>
                <a:cubicBezTo>
                  <a:pt x="84416" y="260523"/>
                  <a:pt x="53429" y="280299"/>
                  <a:pt x="18999" y="282879"/>
                </a:cubicBezTo>
                <a:cubicBezTo>
                  <a:pt x="18999" y="282879"/>
                  <a:pt x="18999" y="282879"/>
                  <a:pt x="18138" y="282879"/>
                </a:cubicBezTo>
                <a:cubicBezTo>
                  <a:pt x="10392" y="282879"/>
                  <a:pt x="923" y="269981"/>
                  <a:pt x="63" y="262243"/>
                </a:cubicBezTo>
                <a:cubicBezTo>
                  <a:pt x="63" y="261383"/>
                  <a:pt x="63" y="260523"/>
                  <a:pt x="63" y="259663"/>
                </a:cubicBezTo>
                <a:cubicBezTo>
                  <a:pt x="-1659" y="176260"/>
                  <a:pt x="31910" y="120370"/>
                  <a:pt x="105935" y="98875"/>
                </a:cubicBezTo>
                <a:cubicBezTo>
                  <a:pt x="112821" y="96295"/>
                  <a:pt x="115404" y="127249"/>
                  <a:pt x="134340" y="128969"/>
                </a:cubicBezTo>
                <a:cubicBezTo>
                  <a:pt x="153277" y="131548"/>
                  <a:pt x="155859" y="96295"/>
                  <a:pt x="162745" y="98015"/>
                </a:cubicBezTo>
                <a:close/>
                <a:moveTo>
                  <a:pt x="134840" y="0"/>
                </a:moveTo>
                <a:cubicBezTo>
                  <a:pt x="161698" y="0"/>
                  <a:pt x="183471" y="21928"/>
                  <a:pt x="183471" y="48977"/>
                </a:cubicBezTo>
                <a:cubicBezTo>
                  <a:pt x="183471" y="76026"/>
                  <a:pt x="161698" y="97954"/>
                  <a:pt x="134840" y="97954"/>
                </a:cubicBezTo>
                <a:cubicBezTo>
                  <a:pt x="107982" y="97954"/>
                  <a:pt x="86209" y="76026"/>
                  <a:pt x="86209" y="48977"/>
                </a:cubicBezTo>
                <a:cubicBezTo>
                  <a:pt x="86209" y="21928"/>
                  <a:pt x="107982" y="0"/>
                  <a:pt x="134840" y="0"/>
                </a:cubicBez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person-reading-with-ereader_10956"/>
          <p:cNvSpPr>
            <a:spLocks noChangeAspect="1"/>
          </p:cNvSpPr>
          <p:nvPr/>
        </p:nvSpPr>
        <p:spPr bwMode="gray">
          <a:xfrm>
            <a:off x="5626404" y="3348150"/>
            <a:ext cx="219592" cy="471397"/>
          </a:xfrm>
          <a:custGeom>
            <a:avLst/>
            <a:gdLst>
              <a:gd name="connsiteX0" fmla="*/ 162745 w 268759"/>
              <a:gd name="connsiteY0" fmla="*/ 98015 h 576942"/>
              <a:gd name="connsiteX1" fmla="*/ 268618 w 268759"/>
              <a:gd name="connsiteY1" fmla="*/ 261383 h 576942"/>
              <a:gd name="connsiteX2" fmla="*/ 247099 w 268759"/>
              <a:gd name="connsiteY2" fmla="*/ 282879 h 576942"/>
              <a:gd name="connsiteX3" fmla="*/ 246238 w 268759"/>
              <a:gd name="connsiteY3" fmla="*/ 282879 h 576942"/>
              <a:gd name="connsiteX4" fmla="*/ 224719 w 268759"/>
              <a:gd name="connsiteY4" fmla="*/ 260523 h 576942"/>
              <a:gd name="connsiteX5" fmla="*/ 204922 w 268759"/>
              <a:gd name="connsiteY5" fmla="*/ 180559 h 576942"/>
              <a:gd name="connsiteX6" fmla="*/ 204922 w 268759"/>
              <a:gd name="connsiteY6" fmla="*/ 186578 h 576942"/>
              <a:gd name="connsiteX7" fmla="*/ 204922 w 268759"/>
              <a:gd name="connsiteY7" fmla="*/ 277720 h 576942"/>
              <a:gd name="connsiteX8" fmla="*/ 204922 w 268759"/>
              <a:gd name="connsiteY8" fmla="*/ 296636 h 576942"/>
              <a:gd name="connsiteX9" fmla="*/ 204922 w 268759"/>
              <a:gd name="connsiteY9" fmla="*/ 548568 h 576942"/>
              <a:gd name="connsiteX10" fmla="*/ 177378 w 268759"/>
              <a:gd name="connsiteY10" fmla="*/ 576942 h 576942"/>
              <a:gd name="connsiteX11" fmla="*/ 149834 w 268759"/>
              <a:gd name="connsiteY11" fmla="*/ 548568 h 576942"/>
              <a:gd name="connsiteX12" fmla="*/ 132619 w 268759"/>
              <a:gd name="connsiteY12" fmla="*/ 331889 h 576942"/>
              <a:gd name="connsiteX13" fmla="*/ 117986 w 268759"/>
              <a:gd name="connsiteY13" fmla="*/ 548568 h 576942"/>
              <a:gd name="connsiteX14" fmla="*/ 90442 w 268759"/>
              <a:gd name="connsiteY14" fmla="*/ 576942 h 576942"/>
              <a:gd name="connsiteX15" fmla="*/ 62898 w 268759"/>
              <a:gd name="connsiteY15" fmla="*/ 548568 h 576942"/>
              <a:gd name="connsiteX16" fmla="*/ 62898 w 268759"/>
              <a:gd name="connsiteY16" fmla="*/ 296636 h 576942"/>
              <a:gd name="connsiteX17" fmla="*/ 62898 w 268759"/>
              <a:gd name="connsiteY17" fmla="*/ 281159 h 576942"/>
              <a:gd name="connsiteX18" fmla="*/ 99910 w 268759"/>
              <a:gd name="connsiteY18" fmla="*/ 257944 h 576942"/>
              <a:gd name="connsiteX19" fmla="*/ 112821 w 268759"/>
              <a:gd name="connsiteY19" fmla="*/ 240747 h 576942"/>
              <a:gd name="connsiteX20" fmla="*/ 134340 w 268759"/>
              <a:gd name="connsiteY20" fmla="*/ 240747 h 576942"/>
              <a:gd name="connsiteX21" fmla="*/ 140365 w 268759"/>
              <a:gd name="connsiteY21" fmla="*/ 234728 h 576942"/>
              <a:gd name="connsiteX22" fmla="*/ 158441 w 268759"/>
              <a:gd name="connsiteY22" fmla="*/ 144446 h 576942"/>
              <a:gd name="connsiteX23" fmla="*/ 152416 w 268759"/>
              <a:gd name="connsiteY23" fmla="*/ 138427 h 576942"/>
              <a:gd name="connsiteX24" fmla="*/ 98188 w 268759"/>
              <a:gd name="connsiteY24" fmla="*/ 138427 h 576942"/>
              <a:gd name="connsiteX25" fmla="*/ 92163 w 268759"/>
              <a:gd name="connsiteY25" fmla="*/ 144446 h 576942"/>
              <a:gd name="connsiteX26" fmla="*/ 77530 w 268759"/>
              <a:gd name="connsiteY26" fmla="*/ 219251 h 576942"/>
              <a:gd name="connsiteX27" fmla="*/ 62898 w 268759"/>
              <a:gd name="connsiteY27" fmla="*/ 228709 h 576942"/>
              <a:gd name="connsiteX28" fmla="*/ 62898 w 268759"/>
              <a:gd name="connsiteY28" fmla="*/ 186578 h 576942"/>
              <a:gd name="connsiteX29" fmla="*/ 62898 w 268759"/>
              <a:gd name="connsiteY29" fmla="*/ 183138 h 576942"/>
              <a:gd name="connsiteX30" fmla="*/ 44865 w 268759"/>
              <a:gd name="connsiteY30" fmla="*/ 236322 h 576942"/>
              <a:gd name="connsiteX31" fmla="*/ 43961 w 268759"/>
              <a:gd name="connsiteY31" fmla="*/ 236448 h 576942"/>
              <a:gd name="connsiteX32" fmla="*/ 44822 w 268759"/>
              <a:gd name="connsiteY32" fmla="*/ 236448 h 576942"/>
              <a:gd name="connsiteX33" fmla="*/ 44865 w 268759"/>
              <a:gd name="connsiteY33" fmla="*/ 236322 h 576942"/>
              <a:gd name="connsiteX34" fmla="*/ 64727 w 268759"/>
              <a:gd name="connsiteY34" fmla="*/ 233546 h 576942"/>
              <a:gd name="connsiteX35" fmla="*/ 86138 w 268759"/>
              <a:gd name="connsiteY35" fmla="*/ 218391 h 576942"/>
              <a:gd name="connsiteX36" fmla="*/ 89581 w 268759"/>
              <a:gd name="connsiteY36" fmla="*/ 215812 h 576942"/>
              <a:gd name="connsiteX37" fmla="*/ 103353 w 268759"/>
              <a:gd name="connsiteY37" fmla="*/ 151324 h 576942"/>
              <a:gd name="connsiteX38" fmla="*/ 144669 w 268759"/>
              <a:gd name="connsiteY38" fmla="*/ 151324 h 576942"/>
              <a:gd name="connsiteX39" fmla="*/ 128315 w 268759"/>
              <a:gd name="connsiteY39" fmla="*/ 228709 h 576942"/>
              <a:gd name="connsiteX40" fmla="*/ 111100 w 268759"/>
              <a:gd name="connsiteY40" fmla="*/ 228709 h 576942"/>
              <a:gd name="connsiteX41" fmla="*/ 106796 w 268759"/>
              <a:gd name="connsiteY41" fmla="*/ 239887 h 576942"/>
              <a:gd name="connsiteX42" fmla="*/ 18999 w 268759"/>
              <a:gd name="connsiteY42" fmla="*/ 282879 h 576942"/>
              <a:gd name="connsiteX43" fmla="*/ 18138 w 268759"/>
              <a:gd name="connsiteY43" fmla="*/ 282879 h 576942"/>
              <a:gd name="connsiteX44" fmla="*/ 63 w 268759"/>
              <a:gd name="connsiteY44" fmla="*/ 262243 h 576942"/>
              <a:gd name="connsiteX45" fmla="*/ 63 w 268759"/>
              <a:gd name="connsiteY45" fmla="*/ 259663 h 576942"/>
              <a:gd name="connsiteX46" fmla="*/ 105935 w 268759"/>
              <a:gd name="connsiteY46" fmla="*/ 98875 h 576942"/>
              <a:gd name="connsiteX47" fmla="*/ 134340 w 268759"/>
              <a:gd name="connsiteY47" fmla="*/ 128969 h 576942"/>
              <a:gd name="connsiteX48" fmla="*/ 162745 w 268759"/>
              <a:gd name="connsiteY48" fmla="*/ 98015 h 576942"/>
              <a:gd name="connsiteX49" fmla="*/ 134840 w 268759"/>
              <a:gd name="connsiteY49" fmla="*/ 0 h 576942"/>
              <a:gd name="connsiteX50" fmla="*/ 183471 w 268759"/>
              <a:gd name="connsiteY50" fmla="*/ 48977 h 576942"/>
              <a:gd name="connsiteX51" fmla="*/ 134840 w 268759"/>
              <a:gd name="connsiteY51" fmla="*/ 97954 h 576942"/>
              <a:gd name="connsiteX52" fmla="*/ 86209 w 268759"/>
              <a:gd name="connsiteY52" fmla="*/ 48977 h 576942"/>
              <a:gd name="connsiteX53" fmla="*/ 134840 w 268759"/>
              <a:gd name="connsiteY53" fmla="*/ 0 h 57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759" h="576942">
                <a:moveTo>
                  <a:pt x="162745" y="98015"/>
                </a:moveTo>
                <a:cubicBezTo>
                  <a:pt x="238491" y="120370"/>
                  <a:pt x="271200" y="177119"/>
                  <a:pt x="268618" y="261383"/>
                </a:cubicBezTo>
                <a:cubicBezTo>
                  <a:pt x="268618" y="273421"/>
                  <a:pt x="258289" y="282879"/>
                  <a:pt x="247099" y="282879"/>
                </a:cubicBezTo>
                <a:cubicBezTo>
                  <a:pt x="246238" y="282879"/>
                  <a:pt x="246238" y="282879"/>
                  <a:pt x="246238" y="282879"/>
                </a:cubicBezTo>
                <a:cubicBezTo>
                  <a:pt x="234188" y="282879"/>
                  <a:pt x="224719" y="272561"/>
                  <a:pt x="224719" y="260523"/>
                </a:cubicBezTo>
                <a:cubicBezTo>
                  <a:pt x="225580" y="228709"/>
                  <a:pt x="218694" y="201195"/>
                  <a:pt x="204922" y="180559"/>
                </a:cubicBezTo>
                <a:cubicBezTo>
                  <a:pt x="204922" y="182278"/>
                  <a:pt x="204922" y="183998"/>
                  <a:pt x="204922" y="186578"/>
                </a:cubicBezTo>
                <a:lnTo>
                  <a:pt x="204922" y="277720"/>
                </a:lnTo>
                <a:lnTo>
                  <a:pt x="204922" y="296636"/>
                </a:lnTo>
                <a:lnTo>
                  <a:pt x="204922" y="548568"/>
                </a:lnTo>
                <a:cubicBezTo>
                  <a:pt x="204922" y="564045"/>
                  <a:pt x="192011" y="576942"/>
                  <a:pt x="177378" y="576942"/>
                </a:cubicBezTo>
                <a:cubicBezTo>
                  <a:pt x="161884" y="576942"/>
                  <a:pt x="149834" y="564045"/>
                  <a:pt x="149834" y="548568"/>
                </a:cubicBezTo>
                <a:cubicBezTo>
                  <a:pt x="149834" y="548568"/>
                  <a:pt x="153277" y="331889"/>
                  <a:pt x="132619" y="331889"/>
                </a:cubicBezTo>
                <a:cubicBezTo>
                  <a:pt x="111961" y="332749"/>
                  <a:pt x="117986" y="548568"/>
                  <a:pt x="117986" y="548568"/>
                </a:cubicBezTo>
                <a:cubicBezTo>
                  <a:pt x="117986" y="564045"/>
                  <a:pt x="105075" y="576942"/>
                  <a:pt x="90442" y="576942"/>
                </a:cubicBezTo>
                <a:cubicBezTo>
                  <a:pt x="74948" y="576942"/>
                  <a:pt x="62898" y="564045"/>
                  <a:pt x="62898" y="548568"/>
                </a:cubicBezTo>
                <a:lnTo>
                  <a:pt x="62898" y="296636"/>
                </a:lnTo>
                <a:lnTo>
                  <a:pt x="62898" y="281159"/>
                </a:lnTo>
                <a:cubicBezTo>
                  <a:pt x="75809" y="276000"/>
                  <a:pt x="88720" y="266542"/>
                  <a:pt x="99910" y="257944"/>
                </a:cubicBezTo>
                <a:cubicBezTo>
                  <a:pt x="105075" y="253645"/>
                  <a:pt x="111100" y="245906"/>
                  <a:pt x="112821" y="240747"/>
                </a:cubicBezTo>
                <a:lnTo>
                  <a:pt x="134340" y="240747"/>
                </a:lnTo>
                <a:cubicBezTo>
                  <a:pt x="137783" y="240747"/>
                  <a:pt x="140365" y="238168"/>
                  <a:pt x="140365" y="234728"/>
                </a:cubicBezTo>
                <a:lnTo>
                  <a:pt x="158441" y="144446"/>
                </a:lnTo>
                <a:cubicBezTo>
                  <a:pt x="158441" y="141006"/>
                  <a:pt x="155859" y="138427"/>
                  <a:pt x="152416" y="138427"/>
                </a:cubicBezTo>
                <a:lnTo>
                  <a:pt x="98188" y="138427"/>
                </a:lnTo>
                <a:cubicBezTo>
                  <a:pt x="94745" y="138427"/>
                  <a:pt x="92163" y="141006"/>
                  <a:pt x="92163" y="144446"/>
                </a:cubicBezTo>
                <a:lnTo>
                  <a:pt x="77530" y="219251"/>
                </a:lnTo>
                <a:cubicBezTo>
                  <a:pt x="72366" y="222691"/>
                  <a:pt x="68062" y="226130"/>
                  <a:pt x="62898" y="228709"/>
                </a:cubicBezTo>
                <a:lnTo>
                  <a:pt x="62898" y="186578"/>
                </a:lnTo>
                <a:cubicBezTo>
                  <a:pt x="62898" y="184858"/>
                  <a:pt x="62898" y="183998"/>
                  <a:pt x="62898" y="183138"/>
                </a:cubicBezTo>
                <a:lnTo>
                  <a:pt x="44865" y="236322"/>
                </a:lnTo>
                <a:lnTo>
                  <a:pt x="43961" y="236448"/>
                </a:lnTo>
                <a:cubicBezTo>
                  <a:pt x="44822" y="236448"/>
                  <a:pt x="44822" y="236448"/>
                  <a:pt x="44822" y="236448"/>
                </a:cubicBezTo>
                <a:lnTo>
                  <a:pt x="44865" y="236322"/>
                </a:lnTo>
                <a:lnTo>
                  <a:pt x="64727" y="233546"/>
                </a:lnTo>
                <a:cubicBezTo>
                  <a:pt x="71290" y="231074"/>
                  <a:pt x="77961" y="226560"/>
                  <a:pt x="86138" y="218391"/>
                </a:cubicBezTo>
                <a:cubicBezTo>
                  <a:pt x="86999" y="216672"/>
                  <a:pt x="87859" y="216672"/>
                  <a:pt x="89581" y="215812"/>
                </a:cubicBezTo>
                <a:lnTo>
                  <a:pt x="103353" y="151324"/>
                </a:lnTo>
                <a:lnTo>
                  <a:pt x="144669" y="151324"/>
                </a:lnTo>
                <a:lnTo>
                  <a:pt x="128315" y="228709"/>
                </a:lnTo>
                <a:lnTo>
                  <a:pt x="111100" y="228709"/>
                </a:lnTo>
                <a:cubicBezTo>
                  <a:pt x="111100" y="233009"/>
                  <a:pt x="109378" y="237308"/>
                  <a:pt x="106796" y="239887"/>
                </a:cubicBezTo>
                <a:cubicBezTo>
                  <a:pt x="84416" y="260523"/>
                  <a:pt x="53429" y="280299"/>
                  <a:pt x="18999" y="282879"/>
                </a:cubicBezTo>
                <a:cubicBezTo>
                  <a:pt x="18999" y="282879"/>
                  <a:pt x="18999" y="282879"/>
                  <a:pt x="18138" y="282879"/>
                </a:cubicBezTo>
                <a:cubicBezTo>
                  <a:pt x="10392" y="282879"/>
                  <a:pt x="923" y="269981"/>
                  <a:pt x="63" y="262243"/>
                </a:cubicBezTo>
                <a:cubicBezTo>
                  <a:pt x="63" y="261383"/>
                  <a:pt x="63" y="260523"/>
                  <a:pt x="63" y="259663"/>
                </a:cubicBezTo>
                <a:cubicBezTo>
                  <a:pt x="-1659" y="176260"/>
                  <a:pt x="31910" y="120370"/>
                  <a:pt x="105935" y="98875"/>
                </a:cubicBezTo>
                <a:cubicBezTo>
                  <a:pt x="112821" y="96295"/>
                  <a:pt x="115404" y="127249"/>
                  <a:pt x="134340" y="128969"/>
                </a:cubicBezTo>
                <a:cubicBezTo>
                  <a:pt x="153277" y="131548"/>
                  <a:pt x="155859" y="96295"/>
                  <a:pt x="162745" y="98015"/>
                </a:cubicBezTo>
                <a:close/>
                <a:moveTo>
                  <a:pt x="134840" y="0"/>
                </a:moveTo>
                <a:cubicBezTo>
                  <a:pt x="161698" y="0"/>
                  <a:pt x="183471" y="21928"/>
                  <a:pt x="183471" y="48977"/>
                </a:cubicBezTo>
                <a:cubicBezTo>
                  <a:pt x="183471" y="76026"/>
                  <a:pt x="161698" y="97954"/>
                  <a:pt x="134840" y="97954"/>
                </a:cubicBezTo>
                <a:cubicBezTo>
                  <a:pt x="107982" y="97954"/>
                  <a:pt x="86209" y="76026"/>
                  <a:pt x="86209" y="48977"/>
                </a:cubicBezTo>
                <a:cubicBezTo>
                  <a:pt x="86209" y="21928"/>
                  <a:pt x="107982" y="0"/>
                  <a:pt x="134840" y="0"/>
                </a:cubicBez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person-reading-with-ereader_10956"/>
          <p:cNvSpPr>
            <a:spLocks noChangeAspect="1"/>
          </p:cNvSpPr>
          <p:nvPr/>
        </p:nvSpPr>
        <p:spPr bwMode="gray">
          <a:xfrm>
            <a:off x="6731997" y="3348150"/>
            <a:ext cx="219592" cy="471397"/>
          </a:xfrm>
          <a:custGeom>
            <a:avLst/>
            <a:gdLst>
              <a:gd name="connsiteX0" fmla="*/ 162745 w 268759"/>
              <a:gd name="connsiteY0" fmla="*/ 98015 h 576942"/>
              <a:gd name="connsiteX1" fmla="*/ 268618 w 268759"/>
              <a:gd name="connsiteY1" fmla="*/ 261383 h 576942"/>
              <a:gd name="connsiteX2" fmla="*/ 247099 w 268759"/>
              <a:gd name="connsiteY2" fmla="*/ 282879 h 576942"/>
              <a:gd name="connsiteX3" fmla="*/ 246238 w 268759"/>
              <a:gd name="connsiteY3" fmla="*/ 282879 h 576942"/>
              <a:gd name="connsiteX4" fmla="*/ 224719 w 268759"/>
              <a:gd name="connsiteY4" fmla="*/ 260523 h 576942"/>
              <a:gd name="connsiteX5" fmla="*/ 204922 w 268759"/>
              <a:gd name="connsiteY5" fmla="*/ 180559 h 576942"/>
              <a:gd name="connsiteX6" fmla="*/ 204922 w 268759"/>
              <a:gd name="connsiteY6" fmla="*/ 186578 h 576942"/>
              <a:gd name="connsiteX7" fmla="*/ 204922 w 268759"/>
              <a:gd name="connsiteY7" fmla="*/ 277720 h 576942"/>
              <a:gd name="connsiteX8" fmla="*/ 204922 w 268759"/>
              <a:gd name="connsiteY8" fmla="*/ 296636 h 576942"/>
              <a:gd name="connsiteX9" fmla="*/ 204922 w 268759"/>
              <a:gd name="connsiteY9" fmla="*/ 548568 h 576942"/>
              <a:gd name="connsiteX10" fmla="*/ 177378 w 268759"/>
              <a:gd name="connsiteY10" fmla="*/ 576942 h 576942"/>
              <a:gd name="connsiteX11" fmla="*/ 149834 w 268759"/>
              <a:gd name="connsiteY11" fmla="*/ 548568 h 576942"/>
              <a:gd name="connsiteX12" fmla="*/ 132619 w 268759"/>
              <a:gd name="connsiteY12" fmla="*/ 331889 h 576942"/>
              <a:gd name="connsiteX13" fmla="*/ 117986 w 268759"/>
              <a:gd name="connsiteY13" fmla="*/ 548568 h 576942"/>
              <a:gd name="connsiteX14" fmla="*/ 90442 w 268759"/>
              <a:gd name="connsiteY14" fmla="*/ 576942 h 576942"/>
              <a:gd name="connsiteX15" fmla="*/ 62898 w 268759"/>
              <a:gd name="connsiteY15" fmla="*/ 548568 h 576942"/>
              <a:gd name="connsiteX16" fmla="*/ 62898 w 268759"/>
              <a:gd name="connsiteY16" fmla="*/ 296636 h 576942"/>
              <a:gd name="connsiteX17" fmla="*/ 62898 w 268759"/>
              <a:gd name="connsiteY17" fmla="*/ 281159 h 576942"/>
              <a:gd name="connsiteX18" fmla="*/ 99910 w 268759"/>
              <a:gd name="connsiteY18" fmla="*/ 257944 h 576942"/>
              <a:gd name="connsiteX19" fmla="*/ 112821 w 268759"/>
              <a:gd name="connsiteY19" fmla="*/ 240747 h 576942"/>
              <a:gd name="connsiteX20" fmla="*/ 134340 w 268759"/>
              <a:gd name="connsiteY20" fmla="*/ 240747 h 576942"/>
              <a:gd name="connsiteX21" fmla="*/ 140365 w 268759"/>
              <a:gd name="connsiteY21" fmla="*/ 234728 h 576942"/>
              <a:gd name="connsiteX22" fmla="*/ 158441 w 268759"/>
              <a:gd name="connsiteY22" fmla="*/ 144446 h 576942"/>
              <a:gd name="connsiteX23" fmla="*/ 152416 w 268759"/>
              <a:gd name="connsiteY23" fmla="*/ 138427 h 576942"/>
              <a:gd name="connsiteX24" fmla="*/ 98188 w 268759"/>
              <a:gd name="connsiteY24" fmla="*/ 138427 h 576942"/>
              <a:gd name="connsiteX25" fmla="*/ 92163 w 268759"/>
              <a:gd name="connsiteY25" fmla="*/ 144446 h 576942"/>
              <a:gd name="connsiteX26" fmla="*/ 77530 w 268759"/>
              <a:gd name="connsiteY26" fmla="*/ 219251 h 576942"/>
              <a:gd name="connsiteX27" fmla="*/ 62898 w 268759"/>
              <a:gd name="connsiteY27" fmla="*/ 228709 h 576942"/>
              <a:gd name="connsiteX28" fmla="*/ 62898 w 268759"/>
              <a:gd name="connsiteY28" fmla="*/ 186578 h 576942"/>
              <a:gd name="connsiteX29" fmla="*/ 62898 w 268759"/>
              <a:gd name="connsiteY29" fmla="*/ 183138 h 576942"/>
              <a:gd name="connsiteX30" fmla="*/ 44865 w 268759"/>
              <a:gd name="connsiteY30" fmla="*/ 236322 h 576942"/>
              <a:gd name="connsiteX31" fmla="*/ 43961 w 268759"/>
              <a:gd name="connsiteY31" fmla="*/ 236448 h 576942"/>
              <a:gd name="connsiteX32" fmla="*/ 44822 w 268759"/>
              <a:gd name="connsiteY32" fmla="*/ 236448 h 576942"/>
              <a:gd name="connsiteX33" fmla="*/ 44865 w 268759"/>
              <a:gd name="connsiteY33" fmla="*/ 236322 h 576942"/>
              <a:gd name="connsiteX34" fmla="*/ 64727 w 268759"/>
              <a:gd name="connsiteY34" fmla="*/ 233546 h 576942"/>
              <a:gd name="connsiteX35" fmla="*/ 86138 w 268759"/>
              <a:gd name="connsiteY35" fmla="*/ 218391 h 576942"/>
              <a:gd name="connsiteX36" fmla="*/ 89581 w 268759"/>
              <a:gd name="connsiteY36" fmla="*/ 215812 h 576942"/>
              <a:gd name="connsiteX37" fmla="*/ 103353 w 268759"/>
              <a:gd name="connsiteY37" fmla="*/ 151324 h 576942"/>
              <a:gd name="connsiteX38" fmla="*/ 144669 w 268759"/>
              <a:gd name="connsiteY38" fmla="*/ 151324 h 576942"/>
              <a:gd name="connsiteX39" fmla="*/ 128315 w 268759"/>
              <a:gd name="connsiteY39" fmla="*/ 228709 h 576942"/>
              <a:gd name="connsiteX40" fmla="*/ 111100 w 268759"/>
              <a:gd name="connsiteY40" fmla="*/ 228709 h 576942"/>
              <a:gd name="connsiteX41" fmla="*/ 106796 w 268759"/>
              <a:gd name="connsiteY41" fmla="*/ 239887 h 576942"/>
              <a:gd name="connsiteX42" fmla="*/ 18999 w 268759"/>
              <a:gd name="connsiteY42" fmla="*/ 282879 h 576942"/>
              <a:gd name="connsiteX43" fmla="*/ 18138 w 268759"/>
              <a:gd name="connsiteY43" fmla="*/ 282879 h 576942"/>
              <a:gd name="connsiteX44" fmla="*/ 63 w 268759"/>
              <a:gd name="connsiteY44" fmla="*/ 262243 h 576942"/>
              <a:gd name="connsiteX45" fmla="*/ 63 w 268759"/>
              <a:gd name="connsiteY45" fmla="*/ 259663 h 576942"/>
              <a:gd name="connsiteX46" fmla="*/ 105935 w 268759"/>
              <a:gd name="connsiteY46" fmla="*/ 98875 h 576942"/>
              <a:gd name="connsiteX47" fmla="*/ 134340 w 268759"/>
              <a:gd name="connsiteY47" fmla="*/ 128969 h 576942"/>
              <a:gd name="connsiteX48" fmla="*/ 162745 w 268759"/>
              <a:gd name="connsiteY48" fmla="*/ 98015 h 576942"/>
              <a:gd name="connsiteX49" fmla="*/ 134840 w 268759"/>
              <a:gd name="connsiteY49" fmla="*/ 0 h 576942"/>
              <a:gd name="connsiteX50" fmla="*/ 183471 w 268759"/>
              <a:gd name="connsiteY50" fmla="*/ 48977 h 576942"/>
              <a:gd name="connsiteX51" fmla="*/ 134840 w 268759"/>
              <a:gd name="connsiteY51" fmla="*/ 97954 h 576942"/>
              <a:gd name="connsiteX52" fmla="*/ 86209 w 268759"/>
              <a:gd name="connsiteY52" fmla="*/ 48977 h 576942"/>
              <a:gd name="connsiteX53" fmla="*/ 134840 w 268759"/>
              <a:gd name="connsiteY53" fmla="*/ 0 h 57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759" h="576942">
                <a:moveTo>
                  <a:pt x="162745" y="98015"/>
                </a:moveTo>
                <a:cubicBezTo>
                  <a:pt x="238491" y="120370"/>
                  <a:pt x="271200" y="177119"/>
                  <a:pt x="268618" y="261383"/>
                </a:cubicBezTo>
                <a:cubicBezTo>
                  <a:pt x="268618" y="273421"/>
                  <a:pt x="258289" y="282879"/>
                  <a:pt x="247099" y="282879"/>
                </a:cubicBezTo>
                <a:cubicBezTo>
                  <a:pt x="246238" y="282879"/>
                  <a:pt x="246238" y="282879"/>
                  <a:pt x="246238" y="282879"/>
                </a:cubicBezTo>
                <a:cubicBezTo>
                  <a:pt x="234188" y="282879"/>
                  <a:pt x="224719" y="272561"/>
                  <a:pt x="224719" y="260523"/>
                </a:cubicBezTo>
                <a:cubicBezTo>
                  <a:pt x="225580" y="228709"/>
                  <a:pt x="218694" y="201195"/>
                  <a:pt x="204922" y="180559"/>
                </a:cubicBezTo>
                <a:cubicBezTo>
                  <a:pt x="204922" y="182278"/>
                  <a:pt x="204922" y="183998"/>
                  <a:pt x="204922" y="186578"/>
                </a:cubicBezTo>
                <a:lnTo>
                  <a:pt x="204922" y="277720"/>
                </a:lnTo>
                <a:lnTo>
                  <a:pt x="204922" y="296636"/>
                </a:lnTo>
                <a:lnTo>
                  <a:pt x="204922" y="548568"/>
                </a:lnTo>
                <a:cubicBezTo>
                  <a:pt x="204922" y="564045"/>
                  <a:pt x="192011" y="576942"/>
                  <a:pt x="177378" y="576942"/>
                </a:cubicBezTo>
                <a:cubicBezTo>
                  <a:pt x="161884" y="576942"/>
                  <a:pt x="149834" y="564045"/>
                  <a:pt x="149834" y="548568"/>
                </a:cubicBezTo>
                <a:cubicBezTo>
                  <a:pt x="149834" y="548568"/>
                  <a:pt x="153277" y="331889"/>
                  <a:pt x="132619" y="331889"/>
                </a:cubicBezTo>
                <a:cubicBezTo>
                  <a:pt x="111961" y="332749"/>
                  <a:pt x="117986" y="548568"/>
                  <a:pt x="117986" y="548568"/>
                </a:cubicBezTo>
                <a:cubicBezTo>
                  <a:pt x="117986" y="564045"/>
                  <a:pt x="105075" y="576942"/>
                  <a:pt x="90442" y="576942"/>
                </a:cubicBezTo>
                <a:cubicBezTo>
                  <a:pt x="74948" y="576942"/>
                  <a:pt x="62898" y="564045"/>
                  <a:pt x="62898" y="548568"/>
                </a:cubicBezTo>
                <a:lnTo>
                  <a:pt x="62898" y="296636"/>
                </a:lnTo>
                <a:lnTo>
                  <a:pt x="62898" y="281159"/>
                </a:lnTo>
                <a:cubicBezTo>
                  <a:pt x="75809" y="276000"/>
                  <a:pt x="88720" y="266542"/>
                  <a:pt x="99910" y="257944"/>
                </a:cubicBezTo>
                <a:cubicBezTo>
                  <a:pt x="105075" y="253645"/>
                  <a:pt x="111100" y="245906"/>
                  <a:pt x="112821" y="240747"/>
                </a:cubicBezTo>
                <a:lnTo>
                  <a:pt x="134340" y="240747"/>
                </a:lnTo>
                <a:cubicBezTo>
                  <a:pt x="137783" y="240747"/>
                  <a:pt x="140365" y="238168"/>
                  <a:pt x="140365" y="234728"/>
                </a:cubicBezTo>
                <a:lnTo>
                  <a:pt x="158441" y="144446"/>
                </a:lnTo>
                <a:cubicBezTo>
                  <a:pt x="158441" y="141006"/>
                  <a:pt x="155859" y="138427"/>
                  <a:pt x="152416" y="138427"/>
                </a:cubicBezTo>
                <a:lnTo>
                  <a:pt x="98188" y="138427"/>
                </a:lnTo>
                <a:cubicBezTo>
                  <a:pt x="94745" y="138427"/>
                  <a:pt x="92163" y="141006"/>
                  <a:pt x="92163" y="144446"/>
                </a:cubicBezTo>
                <a:lnTo>
                  <a:pt x="77530" y="219251"/>
                </a:lnTo>
                <a:cubicBezTo>
                  <a:pt x="72366" y="222691"/>
                  <a:pt x="68062" y="226130"/>
                  <a:pt x="62898" y="228709"/>
                </a:cubicBezTo>
                <a:lnTo>
                  <a:pt x="62898" y="186578"/>
                </a:lnTo>
                <a:cubicBezTo>
                  <a:pt x="62898" y="184858"/>
                  <a:pt x="62898" y="183998"/>
                  <a:pt x="62898" y="183138"/>
                </a:cubicBezTo>
                <a:lnTo>
                  <a:pt x="44865" y="236322"/>
                </a:lnTo>
                <a:lnTo>
                  <a:pt x="43961" y="236448"/>
                </a:lnTo>
                <a:cubicBezTo>
                  <a:pt x="44822" y="236448"/>
                  <a:pt x="44822" y="236448"/>
                  <a:pt x="44822" y="236448"/>
                </a:cubicBezTo>
                <a:lnTo>
                  <a:pt x="44865" y="236322"/>
                </a:lnTo>
                <a:lnTo>
                  <a:pt x="64727" y="233546"/>
                </a:lnTo>
                <a:cubicBezTo>
                  <a:pt x="71290" y="231074"/>
                  <a:pt x="77961" y="226560"/>
                  <a:pt x="86138" y="218391"/>
                </a:cubicBezTo>
                <a:cubicBezTo>
                  <a:pt x="86999" y="216672"/>
                  <a:pt x="87859" y="216672"/>
                  <a:pt x="89581" y="215812"/>
                </a:cubicBezTo>
                <a:lnTo>
                  <a:pt x="103353" y="151324"/>
                </a:lnTo>
                <a:lnTo>
                  <a:pt x="144669" y="151324"/>
                </a:lnTo>
                <a:lnTo>
                  <a:pt x="128315" y="228709"/>
                </a:lnTo>
                <a:lnTo>
                  <a:pt x="111100" y="228709"/>
                </a:lnTo>
                <a:cubicBezTo>
                  <a:pt x="111100" y="233009"/>
                  <a:pt x="109378" y="237308"/>
                  <a:pt x="106796" y="239887"/>
                </a:cubicBezTo>
                <a:cubicBezTo>
                  <a:pt x="84416" y="260523"/>
                  <a:pt x="53429" y="280299"/>
                  <a:pt x="18999" y="282879"/>
                </a:cubicBezTo>
                <a:cubicBezTo>
                  <a:pt x="18999" y="282879"/>
                  <a:pt x="18999" y="282879"/>
                  <a:pt x="18138" y="282879"/>
                </a:cubicBezTo>
                <a:cubicBezTo>
                  <a:pt x="10392" y="282879"/>
                  <a:pt x="923" y="269981"/>
                  <a:pt x="63" y="262243"/>
                </a:cubicBezTo>
                <a:cubicBezTo>
                  <a:pt x="63" y="261383"/>
                  <a:pt x="63" y="260523"/>
                  <a:pt x="63" y="259663"/>
                </a:cubicBezTo>
                <a:cubicBezTo>
                  <a:pt x="-1659" y="176260"/>
                  <a:pt x="31910" y="120370"/>
                  <a:pt x="105935" y="98875"/>
                </a:cubicBezTo>
                <a:cubicBezTo>
                  <a:pt x="112821" y="96295"/>
                  <a:pt x="115404" y="127249"/>
                  <a:pt x="134340" y="128969"/>
                </a:cubicBezTo>
                <a:cubicBezTo>
                  <a:pt x="153277" y="131548"/>
                  <a:pt x="155859" y="96295"/>
                  <a:pt x="162745" y="98015"/>
                </a:cubicBezTo>
                <a:close/>
                <a:moveTo>
                  <a:pt x="134840" y="0"/>
                </a:moveTo>
                <a:cubicBezTo>
                  <a:pt x="161698" y="0"/>
                  <a:pt x="183471" y="21928"/>
                  <a:pt x="183471" y="48977"/>
                </a:cubicBezTo>
                <a:cubicBezTo>
                  <a:pt x="183471" y="76026"/>
                  <a:pt x="161698" y="97954"/>
                  <a:pt x="134840" y="97954"/>
                </a:cubicBezTo>
                <a:cubicBezTo>
                  <a:pt x="107982" y="97954"/>
                  <a:pt x="86209" y="76026"/>
                  <a:pt x="86209" y="48977"/>
                </a:cubicBezTo>
                <a:cubicBezTo>
                  <a:pt x="86209" y="21928"/>
                  <a:pt x="107982" y="0"/>
                  <a:pt x="134840" y="0"/>
                </a:cubicBez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education-quiz_43732"/>
          <p:cNvSpPr>
            <a:spLocks noChangeAspect="1"/>
          </p:cNvSpPr>
          <p:nvPr/>
        </p:nvSpPr>
        <p:spPr bwMode="gray">
          <a:xfrm>
            <a:off x="4961623" y="4166923"/>
            <a:ext cx="442854" cy="478500"/>
          </a:xfrm>
          <a:custGeom>
            <a:avLst/>
            <a:gdLst>
              <a:gd name="connsiteX0" fmla="*/ 188055 w 559798"/>
              <a:gd name="connsiteY0" fmla="*/ 533129 h 604857"/>
              <a:gd name="connsiteX1" fmla="*/ 454965 w 559798"/>
              <a:gd name="connsiteY1" fmla="*/ 533129 h 604857"/>
              <a:gd name="connsiteX2" fmla="*/ 454965 w 559798"/>
              <a:gd name="connsiteY2" fmla="*/ 561866 h 604857"/>
              <a:gd name="connsiteX3" fmla="*/ 188055 w 559798"/>
              <a:gd name="connsiteY3" fmla="*/ 561866 h 604857"/>
              <a:gd name="connsiteX4" fmla="*/ 24407 w 559798"/>
              <a:gd name="connsiteY4" fmla="*/ 487368 h 604857"/>
              <a:gd name="connsiteX5" fmla="*/ 24407 w 559798"/>
              <a:gd name="connsiteY5" fmla="*/ 580500 h 604857"/>
              <a:gd name="connsiteX6" fmla="*/ 116290 w 559798"/>
              <a:gd name="connsiteY6" fmla="*/ 580500 h 604857"/>
              <a:gd name="connsiteX7" fmla="*/ 116290 w 559798"/>
              <a:gd name="connsiteY7" fmla="*/ 487368 h 604857"/>
              <a:gd name="connsiteX8" fmla="*/ 188055 w 559798"/>
              <a:gd name="connsiteY8" fmla="*/ 484391 h 604857"/>
              <a:gd name="connsiteX9" fmla="*/ 559798 w 559798"/>
              <a:gd name="connsiteY9" fmla="*/ 484391 h 604857"/>
              <a:gd name="connsiteX10" fmla="*/ 559798 w 559798"/>
              <a:gd name="connsiteY10" fmla="*/ 511749 h 604857"/>
              <a:gd name="connsiteX11" fmla="*/ 188055 w 559798"/>
              <a:gd name="connsiteY11" fmla="*/ 511749 h 604857"/>
              <a:gd name="connsiteX12" fmla="*/ 0 w 559798"/>
              <a:gd name="connsiteY12" fmla="*/ 463011 h 604857"/>
              <a:gd name="connsiteX13" fmla="*/ 140697 w 559798"/>
              <a:gd name="connsiteY13" fmla="*/ 463011 h 604857"/>
              <a:gd name="connsiteX14" fmla="*/ 140697 w 559798"/>
              <a:gd name="connsiteY14" fmla="*/ 604857 h 604857"/>
              <a:gd name="connsiteX15" fmla="*/ 0 w 559798"/>
              <a:gd name="connsiteY15" fmla="*/ 604857 h 604857"/>
              <a:gd name="connsiteX16" fmla="*/ 188055 w 559798"/>
              <a:gd name="connsiteY16" fmla="*/ 382777 h 604857"/>
              <a:gd name="connsiteX17" fmla="*/ 454965 w 559798"/>
              <a:gd name="connsiteY17" fmla="*/ 382777 h 604857"/>
              <a:gd name="connsiteX18" fmla="*/ 454965 w 559798"/>
              <a:gd name="connsiteY18" fmla="*/ 409905 h 604857"/>
              <a:gd name="connsiteX19" fmla="*/ 188055 w 559798"/>
              <a:gd name="connsiteY19" fmla="*/ 409905 h 604857"/>
              <a:gd name="connsiteX20" fmla="*/ 188055 w 559798"/>
              <a:gd name="connsiteY20" fmla="*/ 334039 h 604857"/>
              <a:gd name="connsiteX21" fmla="*/ 559798 w 559798"/>
              <a:gd name="connsiteY21" fmla="*/ 334039 h 604857"/>
              <a:gd name="connsiteX22" fmla="*/ 559798 w 559798"/>
              <a:gd name="connsiteY22" fmla="*/ 361167 h 604857"/>
              <a:gd name="connsiteX23" fmla="*/ 188055 w 559798"/>
              <a:gd name="connsiteY23" fmla="*/ 361167 h 604857"/>
              <a:gd name="connsiteX24" fmla="*/ 24407 w 559798"/>
              <a:gd name="connsiteY24" fmla="*/ 334037 h 604857"/>
              <a:gd name="connsiteX25" fmla="*/ 24407 w 559798"/>
              <a:gd name="connsiteY25" fmla="*/ 425770 h 604857"/>
              <a:gd name="connsiteX26" fmla="*/ 116290 w 559798"/>
              <a:gd name="connsiteY26" fmla="*/ 425770 h 604857"/>
              <a:gd name="connsiteX27" fmla="*/ 116290 w 559798"/>
              <a:gd name="connsiteY27" fmla="*/ 334037 h 604857"/>
              <a:gd name="connsiteX28" fmla="*/ 0 w 559798"/>
              <a:gd name="connsiteY28" fmla="*/ 309670 h 604857"/>
              <a:gd name="connsiteX29" fmla="*/ 140697 w 559798"/>
              <a:gd name="connsiteY29" fmla="*/ 309670 h 604857"/>
              <a:gd name="connsiteX30" fmla="*/ 140697 w 559798"/>
              <a:gd name="connsiteY30" fmla="*/ 450137 h 604857"/>
              <a:gd name="connsiteX31" fmla="*/ 0 w 559798"/>
              <a:gd name="connsiteY31" fmla="*/ 450137 h 604857"/>
              <a:gd name="connsiteX32" fmla="*/ 179319 w 559798"/>
              <a:gd name="connsiteY32" fmla="*/ 223689 h 604857"/>
              <a:gd name="connsiteX33" fmla="*/ 446459 w 559798"/>
              <a:gd name="connsiteY33" fmla="*/ 223689 h 604857"/>
              <a:gd name="connsiteX34" fmla="*/ 446459 w 559798"/>
              <a:gd name="connsiteY34" fmla="*/ 252196 h 604857"/>
              <a:gd name="connsiteX35" fmla="*/ 179319 w 559798"/>
              <a:gd name="connsiteY35" fmla="*/ 252196 h 604857"/>
              <a:gd name="connsiteX36" fmla="*/ 24407 w 559798"/>
              <a:gd name="connsiteY36" fmla="*/ 179117 h 604857"/>
              <a:gd name="connsiteX37" fmla="*/ 24407 w 559798"/>
              <a:gd name="connsiteY37" fmla="*/ 272399 h 604857"/>
              <a:gd name="connsiteX38" fmla="*/ 116290 w 559798"/>
              <a:gd name="connsiteY38" fmla="*/ 272399 h 604857"/>
              <a:gd name="connsiteX39" fmla="*/ 116290 w 559798"/>
              <a:gd name="connsiteY39" fmla="*/ 179117 h 604857"/>
              <a:gd name="connsiteX40" fmla="*/ 179319 w 559798"/>
              <a:gd name="connsiteY40" fmla="*/ 174951 h 604857"/>
              <a:gd name="connsiteX41" fmla="*/ 551292 w 559798"/>
              <a:gd name="connsiteY41" fmla="*/ 174951 h 604857"/>
              <a:gd name="connsiteX42" fmla="*/ 551292 w 559798"/>
              <a:gd name="connsiteY42" fmla="*/ 202079 h 604857"/>
              <a:gd name="connsiteX43" fmla="*/ 179319 w 559798"/>
              <a:gd name="connsiteY43" fmla="*/ 202079 h 604857"/>
              <a:gd name="connsiteX44" fmla="*/ 0 w 559798"/>
              <a:gd name="connsiteY44" fmla="*/ 154720 h 604857"/>
              <a:gd name="connsiteX45" fmla="*/ 140697 w 559798"/>
              <a:gd name="connsiteY45" fmla="*/ 154720 h 604857"/>
              <a:gd name="connsiteX46" fmla="*/ 140697 w 559798"/>
              <a:gd name="connsiteY46" fmla="*/ 296796 h 604857"/>
              <a:gd name="connsiteX47" fmla="*/ 0 w 559798"/>
              <a:gd name="connsiteY47" fmla="*/ 296796 h 604857"/>
              <a:gd name="connsiteX48" fmla="*/ 179319 w 559798"/>
              <a:gd name="connsiteY48" fmla="*/ 77475 h 604857"/>
              <a:gd name="connsiteX49" fmla="*/ 446459 w 559798"/>
              <a:gd name="connsiteY49" fmla="*/ 77475 h 604857"/>
              <a:gd name="connsiteX50" fmla="*/ 446459 w 559798"/>
              <a:gd name="connsiteY50" fmla="*/ 105982 h 604857"/>
              <a:gd name="connsiteX51" fmla="*/ 179319 w 559798"/>
              <a:gd name="connsiteY51" fmla="*/ 105982 h 604857"/>
              <a:gd name="connsiteX52" fmla="*/ 179319 w 559798"/>
              <a:gd name="connsiteY52" fmla="*/ 28737 h 604857"/>
              <a:gd name="connsiteX53" fmla="*/ 551292 w 559798"/>
              <a:gd name="connsiteY53" fmla="*/ 28737 h 604857"/>
              <a:gd name="connsiteX54" fmla="*/ 551292 w 559798"/>
              <a:gd name="connsiteY54" fmla="*/ 55865 h 604857"/>
              <a:gd name="connsiteX55" fmla="*/ 179319 w 559798"/>
              <a:gd name="connsiteY55" fmla="*/ 55865 h 604857"/>
              <a:gd name="connsiteX56" fmla="*/ 24407 w 559798"/>
              <a:gd name="connsiteY56" fmla="*/ 24357 h 604857"/>
              <a:gd name="connsiteX57" fmla="*/ 24407 w 559798"/>
              <a:gd name="connsiteY57" fmla="*/ 116056 h 604857"/>
              <a:gd name="connsiteX58" fmla="*/ 116290 w 559798"/>
              <a:gd name="connsiteY58" fmla="*/ 116056 h 604857"/>
              <a:gd name="connsiteX59" fmla="*/ 116290 w 559798"/>
              <a:gd name="connsiteY59" fmla="*/ 24357 h 604857"/>
              <a:gd name="connsiteX60" fmla="*/ 0 w 559798"/>
              <a:gd name="connsiteY60" fmla="*/ 0 h 604857"/>
              <a:gd name="connsiteX61" fmla="*/ 140697 w 559798"/>
              <a:gd name="connsiteY61" fmla="*/ 0 h 604857"/>
              <a:gd name="connsiteX62" fmla="*/ 140697 w 559798"/>
              <a:gd name="connsiteY62" fmla="*/ 141846 h 604857"/>
              <a:gd name="connsiteX63" fmla="*/ 0 w 559798"/>
              <a:gd name="connsiteY63" fmla="*/ 141846 h 6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59798" h="604857">
                <a:moveTo>
                  <a:pt x="188055" y="533129"/>
                </a:moveTo>
                <a:lnTo>
                  <a:pt x="454965" y="533129"/>
                </a:lnTo>
                <a:lnTo>
                  <a:pt x="454965" y="561866"/>
                </a:lnTo>
                <a:lnTo>
                  <a:pt x="188055" y="561866"/>
                </a:lnTo>
                <a:close/>
                <a:moveTo>
                  <a:pt x="24407" y="487368"/>
                </a:moveTo>
                <a:lnTo>
                  <a:pt x="24407" y="580500"/>
                </a:lnTo>
                <a:lnTo>
                  <a:pt x="116290" y="580500"/>
                </a:lnTo>
                <a:lnTo>
                  <a:pt x="116290" y="487368"/>
                </a:lnTo>
                <a:close/>
                <a:moveTo>
                  <a:pt x="188055" y="484391"/>
                </a:moveTo>
                <a:lnTo>
                  <a:pt x="559798" y="484391"/>
                </a:lnTo>
                <a:lnTo>
                  <a:pt x="559798" y="511749"/>
                </a:lnTo>
                <a:lnTo>
                  <a:pt x="188055" y="511749"/>
                </a:lnTo>
                <a:close/>
                <a:moveTo>
                  <a:pt x="0" y="463011"/>
                </a:moveTo>
                <a:lnTo>
                  <a:pt x="140697" y="463011"/>
                </a:lnTo>
                <a:lnTo>
                  <a:pt x="140697" y="604857"/>
                </a:lnTo>
                <a:lnTo>
                  <a:pt x="0" y="604857"/>
                </a:lnTo>
                <a:close/>
                <a:moveTo>
                  <a:pt x="188055" y="382777"/>
                </a:moveTo>
                <a:lnTo>
                  <a:pt x="454965" y="382777"/>
                </a:lnTo>
                <a:lnTo>
                  <a:pt x="454965" y="409905"/>
                </a:lnTo>
                <a:lnTo>
                  <a:pt x="188055" y="409905"/>
                </a:lnTo>
                <a:close/>
                <a:moveTo>
                  <a:pt x="188055" y="334039"/>
                </a:moveTo>
                <a:lnTo>
                  <a:pt x="559798" y="334039"/>
                </a:lnTo>
                <a:lnTo>
                  <a:pt x="559798" y="361167"/>
                </a:lnTo>
                <a:lnTo>
                  <a:pt x="188055" y="361167"/>
                </a:lnTo>
                <a:close/>
                <a:moveTo>
                  <a:pt x="24407" y="334037"/>
                </a:moveTo>
                <a:lnTo>
                  <a:pt x="24407" y="425770"/>
                </a:lnTo>
                <a:lnTo>
                  <a:pt x="116290" y="425770"/>
                </a:lnTo>
                <a:lnTo>
                  <a:pt x="116290" y="334037"/>
                </a:lnTo>
                <a:close/>
                <a:moveTo>
                  <a:pt x="0" y="309670"/>
                </a:moveTo>
                <a:lnTo>
                  <a:pt x="140697" y="309670"/>
                </a:lnTo>
                <a:lnTo>
                  <a:pt x="140697" y="450137"/>
                </a:lnTo>
                <a:lnTo>
                  <a:pt x="0" y="450137"/>
                </a:lnTo>
                <a:close/>
                <a:moveTo>
                  <a:pt x="179319" y="223689"/>
                </a:moveTo>
                <a:lnTo>
                  <a:pt x="446459" y="223689"/>
                </a:lnTo>
                <a:lnTo>
                  <a:pt x="446459" y="252196"/>
                </a:lnTo>
                <a:lnTo>
                  <a:pt x="179319" y="252196"/>
                </a:lnTo>
                <a:close/>
                <a:moveTo>
                  <a:pt x="24407" y="179117"/>
                </a:moveTo>
                <a:lnTo>
                  <a:pt x="24407" y="272399"/>
                </a:lnTo>
                <a:lnTo>
                  <a:pt x="116290" y="272399"/>
                </a:lnTo>
                <a:lnTo>
                  <a:pt x="116290" y="179117"/>
                </a:lnTo>
                <a:close/>
                <a:moveTo>
                  <a:pt x="179319" y="174951"/>
                </a:moveTo>
                <a:lnTo>
                  <a:pt x="551292" y="174951"/>
                </a:lnTo>
                <a:lnTo>
                  <a:pt x="551292" y="202079"/>
                </a:lnTo>
                <a:lnTo>
                  <a:pt x="179319" y="202079"/>
                </a:lnTo>
                <a:close/>
                <a:moveTo>
                  <a:pt x="0" y="154720"/>
                </a:moveTo>
                <a:lnTo>
                  <a:pt x="140697" y="154720"/>
                </a:lnTo>
                <a:lnTo>
                  <a:pt x="140697" y="296796"/>
                </a:lnTo>
                <a:lnTo>
                  <a:pt x="0" y="296796"/>
                </a:lnTo>
                <a:close/>
                <a:moveTo>
                  <a:pt x="179319" y="77475"/>
                </a:moveTo>
                <a:lnTo>
                  <a:pt x="446459" y="77475"/>
                </a:lnTo>
                <a:lnTo>
                  <a:pt x="446459" y="105982"/>
                </a:lnTo>
                <a:lnTo>
                  <a:pt x="179319" y="105982"/>
                </a:lnTo>
                <a:close/>
                <a:moveTo>
                  <a:pt x="179319" y="28737"/>
                </a:moveTo>
                <a:lnTo>
                  <a:pt x="551292" y="28737"/>
                </a:lnTo>
                <a:lnTo>
                  <a:pt x="551292" y="55865"/>
                </a:lnTo>
                <a:lnTo>
                  <a:pt x="179319" y="55865"/>
                </a:lnTo>
                <a:close/>
                <a:moveTo>
                  <a:pt x="24407" y="24357"/>
                </a:moveTo>
                <a:lnTo>
                  <a:pt x="24407" y="116056"/>
                </a:lnTo>
                <a:lnTo>
                  <a:pt x="116290" y="116056"/>
                </a:lnTo>
                <a:lnTo>
                  <a:pt x="116290" y="24357"/>
                </a:lnTo>
                <a:close/>
                <a:moveTo>
                  <a:pt x="0" y="0"/>
                </a:moveTo>
                <a:lnTo>
                  <a:pt x="140697" y="0"/>
                </a:lnTo>
                <a:lnTo>
                  <a:pt x="140697" y="141846"/>
                </a:lnTo>
                <a:lnTo>
                  <a:pt x="0" y="14184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箭头连接符 94"/>
          <p:cNvCxnSpPr/>
          <p:nvPr/>
        </p:nvCxnSpPr>
        <p:spPr bwMode="gray">
          <a:xfrm>
            <a:off x="4751489" y="3780965"/>
            <a:ext cx="431561" cy="30441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flipV="1">
            <a:off x="5241240" y="3767996"/>
            <a:ext cx="324197" cy="30064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education-quiz_43732"/>
          <p:cNvSpPr>
            <a:spLocks noChangeAspect="1"/>
          </p:cNvSpPr>
          <p:nvPr/>
        </p:nvSpPr>
        <p:spPr bwMode="gray">
          <a:xfrm>
            <a:off x="6102544" y="4166923"/>
            <a:ext cx="442854" cy="478500"/>
          </a:xfrm>
          <a:custGeom>
            <a:avLst/>
            <a:gdLst>
              <a:gd name="connsiteX0" fmla="*/ 188055 w 559798"/>
              <a:gd name="connsiteY0" fmla="*/ 533129 h 604857"/>
              <a:gd name="connsiteX1" fmla="*/ 454965 w 559798"/>
              <a:gd name="connsiteY1" fmla="*/ 533129 h 604857"/>
              <a:gd name="connsiteX2" fmla="*/ 454965 w 559798"/>
              <a:gd name="connsiteY2" fmla="*/ 561866 h 604857"/>
              <a:gd name="connsiteX3" fmla="*/ 188055 w 559798"/>
              <a:gd name="connsiteY3" fmla="*/ 561866 h 604857"/>
              <a:gd name="connsiteX4" fmla="*/ 24407 w 559798"/>
              <a:gd name="connsiteY4" fmla="*/ 487368 h 604857"/>
              <a:gd name="connsiteX5" fmla="*/ 24407 w 559798"/>
              <a:gd name="connsiteY5" fmla="*/ 580500 h 604857"/>
              <a:gd name="connsiteX6" fmla="*/ 116290 w 559798"/>
              <a:gd name="connsiteY6" fmla="*/ 580500 h 604857"/>
              <a:gd name="connsiteX7" fmla="*/ 116290 w 559798"/>
              <a:gd name="connsiteY7" fmla="*/ 487368 h 604857"/>
              <a:gd name="connsiteX8" fmla="*/ 188055 w 559798"/>
              <a:gd name="connsiteY8" fmla="*/ 484391 h 604857"/>
              <a:gd name="connsiteX9" fmla="*/ 559798 w 559798"/>
              <a:gd name="connsiteY9" fmla="*/ 484391 h 604857"/>
              <a:gd name="connsiteX10" fmla="*/ 559798 w 559798"/>
              <a:gd name="connsiteY10" fmla="*/ 511749 h 604857"/>
              <a:gd name="connsiteX11" fmla="*/ 188055 w 559798"/>
              <a:gd name="connsiteY11" fmla="*/ 511749 h 604857"/>
              <a:gd name="connsiteX12" fmla="*/ 0 w 559798"/>
              <a:gd name="connsiteY12" fmla="*/ 463011 h 604857"/>
              <a:gd name="connsiteX13" fmla="*/ 140697 w 559798"/>
              <a:gd name="connsiteY13" fmla="*/ 463011 h 604857"/>
              <a:gd name="connsiteX14" fmla="*/ 140697 w 559798"/>
              <a:gd name="connsiteY14" fmla="*/ 604857 h 604857"/>
              <a:gd name="connsiteX15" fmla="*/ 0 w 559798"/>
              <a:gd name="connsiteY15" fmla="*/ 604857 h 604857"/>
              <a:gd name="connsiteX16" fmla="*/ 188055 w 559798"/>
              <a:gd name="connsiteY16" fmla="*/ 382777 h 604857"/>
              <a:gd name="connsiteX17" fmla="*/ 454965 w 559798"/>
              <a:gd name="connsiteY17" fmla="*/ 382777 h 604857"/>
              <a:gd name="connsiteX18" fmla="*/ 454965 w 559798"/>
              <a:gd name="connsiteY18" fmla="*/ 409905 h 604857"/>
              <a:gd name="connsiteX19" fmla="*/ 188055 w 559798"/>
              <a:gd name="connsiteY19" fmla="*/ 409905 h 604857"/>
              <a:gd name="connsiteX20" fmla="*/ 188055 w 559798"/>
              <a:gd name="connsiteY20" fmla="*/ 334039 h 604857"/>
              <a:gd name="connsiteX21" fmla="*/ 559798 w 559798"/>
              <a:gd name="connsiteY21" fmla="*/ 334039 h 604857"/>
              <a:gd name="connsiteX22" fmla="*/ 559798 w 559798"/>
              <a:gd name="connsiteY22" fmla="*/ 361167 h 604857"/>
              <a:gd name="connsiteX23" fmla="*/ 188055 w 559798"/>
              <a:gd name="connsiteY23" fmla="*/ 361167 h 604857"/>
              <a:gd name="connsiteX24" fmla="*/ 24407 w 559798"/>
              <a:gd name="connsiteY24" fmla="*/ 334037 h 604857"/>
              <a:gd name="connsiteX25" fmla="*/ 24407 w 559798"/>
              <a:gd name="connsiteY25" fmla="*/ 425770 h 604857"/>
              <a:gd name="connsiteX26" fmla="*/ 116290 w 559798"/>
              <a:gd name="connsiteY26" fmla="*/ 425770 h 604857"/>
              <a:gd name="connsiteX27" fmla="*/ 116290 w 559798"/>
              <a:gd name="connsiteY27" fmla="*/ 334037 h 604857"/>
              <a:gd name="connsiteX28" fmla="*/ 0 w 559798"/>
              <a:gd name="connsiteY28" fmla="*/ 309670 h 604857"/>
              <a:gd name="connsiteX29" fmla="*/ 140697 w 559798"/>
              <a:gd name="connsiteY29" fmla="*/ 309670 h 604857"/>
              <a:gd name="connsiteX30" fmla="*/ 140697 w 559798"/>
              <a:gd name="connsiteY30" fmla="*/ 450137 h 604857"/>
              <a:gd name="connsiteX31" fmla="*/ 0 w 559798"/>
              <a:gd name="connsiteY31" fmla="*/ 450137 h 604857"/>
              <a:gd name="connsiteX32" fmla="*/ 179319 w 559798"/>
              <a:gd name="connsiteY32" fmla="*/ 223689 h 604857"/>
              <a:gd name="connsiteX33" fmla="*/ 446459 w 559798"/>
              <a:gd name="connsiteY33" fmla="*/ 223689 h 604857"/>
              <a:gd name="connsiteX34" fmla="*/ 446459 w 559798"/>
              <a:gd name="connsiteY34" fmla="*/ 252196 h 604857"/>
              <a:gd name="connsiteX35" fmla="*/ 179319 w 559798"/>
              <a:gd name="connsiteY35" fmla="*/ 252196 h 604857"/>
              <a:gd name="connsiteX36" fmla="*/ 24407 w 559798"/>
              <a:gd name="connsiteY36" fmla="*/ 179117 h 604857"/>
              <a:gd name="connsiteX37" fmla="*/ 24407 w 559798"/>
              <a:gd name="connsiteY37" fmla="*/ 272399 h 604857"/>
              <a:gd name="connsiteX38" fmla="*/ 116290 w 559798"/>
              <a:gd name="connsiteY38" fmla="*/ 272399 h 604857"/>
              <a:gd name="connsiteX39" fmla="*/ 116290 w 559798"/>
              <a:gd name="connsiteY39" fmla="*/ 179117 h 604857"/>
              <a:gd name="connsiteX40" fmla="*/ 179319 w 559798"/>
              <a:gd name="connsiteY40" fmla="*/ 174951 h 604857"/>
              <a:gd name="connsiteX41" fmla="*/ 551292 w 559798"/>
              <a:gd name="connsiteY41" fmla="*/ 174951 h 604857"/>
              <a:gd name="connsiteX42" fmla="*/ 551292 w 559798"/>
              <a:gd name="connsiteY42" fmla="*/ 202079 h 604857"/>
              <a:gd name="connsiteX43" fmla="*/ 179319 w 559798"/>
              <a:gd name="connsiteY43" fmla="*/ 202079 h 604857"/>
              <a:gd name="connsiteX44" fmla="*/ 0 w 559798"/>
              <a:gd name="connsiteY44" fmla="*/ 154720 h 604857"/>
              <a:gd name="connsiteX45" fmla="*/ 140697 w 559798"/>
              <a:gd name="connsiteY45" fmla="*/ 154720 h 604857"/>
              <a:gd name="connsiteX46" fmla="*/ 140697 w 559798"/>
              <a:gd name="connsiteY46" fmla="*/ 296796 h 604857"/>
              <a:gd name="connsiteX47" fmla="*/ 0 w 559798"/>
              <a:gd name="connsiteY47" fmla="*/ 296796 h 604857"/>
              <a:gd name="connsiteX48" fmla="*/ 179319 w 559798"/>
              <a:gd name="connsiteY48" fmla="*/ 77475 h 604857"/>
              <a:gd name="connsiteX49" fmla="*/ 446459 w 559798"/>
              <a:gd name="connsiteY49" fmla="*/ 77475 h 604857"/>
              <a:gd name="connsiteX50" fmla="*/ 446459 w 559798"/>
              <a:gd name="connsiteY50" fmla="*/ 105982 h 604857"/>
              <a:gd name="connsiteX51" fmla="*/ 179319 w 559798"/>
              <a:gd name="connsiteY51" fmla="*/ 105982 h 604857"/>
              <a:gd name="connsiteX52" fmla="*/ 179319 w 559798"/>
              <a:gd name="connsiteY52" fmla="*/ 28737 h 604857"/>
              <a:gd name="connsiteX53" fmla="*/ 551292 w 559798"/>
              <a:gd name="connsiteY53" fmla="*/ 28737 h 604857"/>
              <a:gd name="connsiteX54" fmla="*/ 551292 w 559798"/>
              <a:gd name="connsiteY54" fmla="*/ 55865 h 604857"/>
              <a:gd name="connsiteX55" fmla="*/ 179319 w 559798"/>
              <a:gd name="connsiteY55" fmla="*/ 55865 h 604857"/>
              <a:gd name="connsiteX56" fmla="*/ 24407 w 559798"/>
              <a:gd name="connsiteY56" fmla="*/ 24357 h 604857"/>
              <a:gd name="connsiteX57" fmla="*/ 24407 w 559798"/>
              <a:gd name="connsiteY57" fmla="*/ 116056 h 604857"/>
              <a:gd name="connsiteX58" fmla="*/ 116290 w 559798"/>
              <a:gd name="connsiteY58" fmla="*/ 116056 h 604857"/>
              <a:gd name="connsiteX59" fmla="*/ 116290 w 559798"/>
              <a:gd name="connsiteY59" fmla="*/ 24357 h 604857"/>
              <a:gd name="connsiteX60" fmla="*/ 0 w 559798"/>
              <a:gd name="connsiteY60" fmla="*/ 0 h 604857"/>
              <a:gd name="connsiteX61" fmla="*/ 140697 w 559798"/>
              <a:gd name="connsiteY61" fmla="*/ 0 h 604857"/>
              <a:gd name="connsiteX62" fmla="*/ 140697 w 559798"/>
              <a:gd name="connsiteY62" fmla="*/ 141846 h 604857"/>
              <a:gd name="connsiteX63" fmla="*/ 0 w 559798"/>
              <a:gd name="connsiteY63" fmla="*/ 141846 h 6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59798" h="604857">
                <a:moveTo>
                  <a:pt x="188055" y="533129"/>
                </a:moveTo>
                <a:lnTo>
                  <a:pt x="454965" y="533129"/>
                </a:lnTo>
                <a:lnTo>
                  <a:pt x="454965" y="561866"/>
                </a:lnTo>
                <a:lnTo>
                  <a:pt x="188055" y="561866"/>
                </a:lnTo>
                <a:close/>
                <a:moveTo>
                  <a:pt x="24407" y="487368"/>
                </a:moveTo>
                <a:lnTo>
                  <a:pt x="24407" y="580500"/>
                </a:lnTo>
                <a:lnTo>
                  <a:pt x="116290" y="580500"/>
                </a:lnTo>
                <a:lnTo>
                  <a:pt x="116290" y="487368"/>
                </a:lnTo>
                <a:close/>
                <a:moveTo>
                  <a:pt x="188055" y="484391"/>
                </a:moveTo>
                <a:lnTo>
                  <a:pt x="559798" y="484391"/>
                </a:lnTo>
                <a:lnTo>
                  <a:pt x="559798" y="511749"/>
                </a:lnTo>
                <a:lnTo>
                  <a:pt x="188055" y="511749"/>
                </a:lnTo>
                <a:close/>
                <a:moveTo>
                  <a:pt x="0" y="463011"/>
                </a:moveTo>
                <a:lnTo>
                  <a:pt x="140697" y="463011"/>
                </a:lnTo>
                <a:lnTo>
                  <a:pt x="140697" y="604857"/>
                </a:lnTo>
                <a:lnTo>
                  <a:pt x="0" y="604857"/>
                </a:lnTo>
                <a:close/>
                <a:moveTo>
                  <a:pt x="188055" y="382777"/>
                </a:moveTo>
                <a:lnTo>
                  <a:pt x="454965" y="382777"/>
                </a:lnTo>
                <a:lnTo>
                  <a:pt x="454965" y="409905"/>
                </a:lnTo>
                <a:lnTo>
                  <a:pt x="188055" y="409905"/>
                </a:lnTo>
                <a:close/>
                <a:moveTo>
                  <a:pt x="188055" y="334039"/>
                </a:moveTo>
                <a:lnTo>
                  <a:pt x="559798" y="334039"/>
                </a:lnTo>
                <a:lnTo>
                  <a:pt x="559798" y="361167"/>
                </a:lnTo>
                <a:lnTo>
                  <a:pt x="188055" y="361167"/>
                </a:lnTo>
                <a:close/>
                <a:moveTo>
                  <a:pt x="24407" y="334037"/>
                </a:moveTo>
                <a:lnTo>
                  <a:pt x="24407" y="425770"/>
                </a:lnTo>
                <a:lnTo>
                  <a:pt x="116290" y="425770"/>
                </a:lnTo>
                <a:lnTo>
                  <a:pt x="116290" y="334037"/>
                </a:lnTo>
                <a:close/>
                <a:moveTo>
                  <a:pt x="0" y="309670"/>
                </a:moveTo>
                <a:lnTo>
                  <a:pt x="140697" y="309670"/>
                </a:lnTo>
                <a:lnTo>
                  <a:pt x="140697" y="450137"/>
                </a:lnTo>
                <a:lnTo>
                  <a:pt x="0" y="450137"/>
                </a:lnTo>
                <a:close/>
                <a:moveTo>
                  <a:pt x="179319" y="223689"/>
                </a:moveTo>
                <a:lnTo>
                  <a:pt x="446459" y="223689"/>
                </a:lnTo>
                <a:lnTo>
                  <a:pt x="446459" y="252196"/>
                </a:lnTo>
                <a:lnTo>
                  <a:pt x="179319" y="252196"/>
                </a:lnTo>
                <a:close/>
                <a:moveTo>
                  <a:pt x="24407" y="179117"/>
                </a:moveTo>
                <a:lnTo>
                  <a:pt x="24407" y="272399"/>
                </a:lnTo>
                <a:lnTo>
                  <a:pt x="116290" y="272399"/>
                </a:lnTo>
                <a:lnTo>
                  <a:pt x="116290" y="179117"/>
                </a:lnTo>
                <a:close/>
                <a:moveTo>
                  <a:pt x="179319" y="174951"/>
                </a:moveTo>
                <a:lnTo>
                  <a:pt x="551292" y="174951"/>
                </a:lnTo>
                <a:lnTo>
                  <a:pt x="551292" y="202079"/>
                </a:lnTo>
                <a:lnTo>
                  <a:pt x="179319" y="202079"/>
                </a:lnTo>
                <a:close/>
                <a:moveTo>
                  <a:pt x="0" y="154720"/>
                </a:moveTo>
                <a:lnTo>
                  <a:pt x="140697" y="154720"/>
                </a:lnTo>
                <a:lnTo>
                  <a:pt x="140697" y="296796"/>
                </a:lnTo>
                <a:lnTo>
                  <a:pt x="0" y="296796"/>
                </a:lnTo>
                <a:close/>
                <a:moveTo>
                  <a:pt x="179319" y="77475"/>
                </a:moveTo>
                <a:lnTo>
                  <a:pt x="446459" y="77475"/>
                </a:lnTo>
                <a:lnTo>
                  <a:pt x="446459" y="105982"/>
                </a:lnTo>
                <a:lnTo>
                  <a:pt x="179319" y="105982"/>
                </a:lnTo>
                <a:close/>
                <a:moveTo>
                  <a:pt x="179319" y="28737"/>
                </a:moveTo>
                <a:lnTo>
                  <a:pt x="551292" y="28737"/>
                </a:lnTo>
                <a:lnTo>
                  <a:pt x="551292" y="55865"/>
                </a:lnTo>
                <a:lnTo>
                  <a:pt x="179319" y="55865"/>
                </a:lnTo>
                <a:close/>
                <a:moveTo>
                  <a:pt x="24407" y="24357"/>
                </a:moveTo>
                <a:lnTo>
                  <a:pt x="24407" y="116056"/>
                </a:lnTo>
                <a:lnTo>
                  <a:pt x="116290" y="116056"/>
                </a:lnTo>
                <a:lnTo>
                  <a:pt x="116290" y="24357"/>
                </a:lnTo>
                <a:close/>
                <a:moveTo>
                  <a:pt x="0" y="0"/>
                </a:moveTo>
                <a:lnTo>
                  <a:pt x="140697" y="0"/>
                </a:lnTo>
                <a:lnTo>
                  <a:pt x="140697" y="141846"/>
                </a:lnTo>
                <a:lnTo>
                  <a:pt x="0" y="14184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箭头连接符 106"/>
          <p:cNvCxnSpPr/>
          <p:nvPr/>
        </p:nvCxnSpPr>
        <p:spPr bwMode="gray">
          <a:xfrm>
            <a:off x="5892410" y="3780965"/>
            <a:ext cx="431561" cy="30441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bwMode="gray">
          <a:xfrm flipV="1">
            <a:off x="6382161" y="3767996"/>
            <a:ext cx="324197" cy="30064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9" name="左中括号 108"/>
          <p:cNvSpPr/>
          <p:nvPr/>
        </p:nvSpPr>
        <p:spPr bwMode="gray">
          <a:xfrm rot="16200000">
            <a:off x="5546817" y="3893120"/>
            <a:ext cx="519546" cy="3184905"/>
          </a:xfrm>
          <a:prstGeom prst="leftBracket">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4462483" y="5041134"/>
            <a:ext cx="2717411" cy="338554"/>
          </a:xfrm>
          <a:prstGeom prst="rect">
            <a:avLst/>
          </a:prstGeom>
          <a:noFill/>
        </p:spPr>
        <p:txBody>
          <a:bodyPr wrap="none" rtlCol="0">
            <a:spAutoFit/>
          </a:bodyPr>
          <a:lstStyle/>
          <a:p>
            <a:pPr fontAlgn="ctr"/>
            <a:r>
              <a:rPr lang="en-US" sz="1600" b="1" dirty="0">
                <a:latin typeface="Huawei Sans" panose="020C0503030203020204" pitchFamily="34" charset="0"/>
              </a:rPr>
              <a:t>Slow service provisioning</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4214138" y="5285581"/>
            <a:ext cx="3315114" cy="430887"/>
          </a:xfrm>
          <a:prstGeom prst="rect">
            <a:avLst/>
          </a:prstGeom>
          <a:noFill/>
        </p:spPr>
        <p:txBody>
          <a:bodyPr wrap="square" rtlCol="0">
            <a:spAutoFit/>
          </a:bodyPr>
          <a:lstStyle/>
          <a:p>
            <a:pPr algn="ctr" fontAlgn="ctr"/>
            <a:r>
              <a:rPr lang="en-US" sz="1100" dirty="0">
                <a:latin typeface="Huawei Sans" panose="020C0503030203020204" pitchFamily="34" charset="0"/>
              </a:rPr>
              <a:t>More than 70% of </a:t>
            </a:r>
            <a:r>
              <a:rPr lang="en-US" altLang="zh-CN" sz="1100" dirty="0">
                <a:latin typeface="Huawei Sans" panose="020C0503030203020204" pitchFamily="34" charset="0"/>
              </a:rPr>
              <a:t>the network management tasks are completed using the CLI.</a:t>
            </a:r>
          </a:p>
        </p:txBody>
      </p:sp>
      <p:sp>
        <p:nvSpPr>
          <p:cNvPr id="112" name="左中括号 111"/>
          <p:cNvSpPr/>
          <p:nvPr/>
        </p:nvSpPr>
        <p:spPr bwMode="gray">
          <a:xfrm rot="16200000">
            <a:off x="9405836" y="4211646"/>
            <a:ext cx="519546" cy="2547854"/>
          </a:xfrm>
          <a:prstGeom prst="leftBracket">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8445373" y="5041134"/>
            <a:ext cx="2565126" cy="338554"/>
          </a:xfrm>
          <a:prstGeom prst="rect">
            <a:avLst/>
          </a:prstGeom>
          <a:noFill/>
        </p:spPr>
        <p:txBody>
          <a:bodyPr wrap="none" rtlCol="0">
            <a:spAutoFit/>
          </a:bodyPr>
          <a:lstStyle/>
          <a:p>
            <a:pPr fontAlgn="ctr"/>
            <a:r>
              <a:rPr lang="en-US" sz="1600" b="1" dirty="0">
                <a:latin typeface="Huawei Sans" panose="020C0503030203020204" pitchFamily="34" charset="0"/>
              </a:rPr>
              <a:t>Difficult to locate faults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8521890" y="5285581"/>
            <a:ext cx="2306294" cy="430887"/>
          </a:xfrm>
          <a:prstGeom prst="rect">
            <a:avLst/>
          </a:prstGeom>
          <a:noFill/>
        </p:spPr>
        <p:txBody>
          <a:bodyPr wrap="square" rtlCol="0">
            <a:spAutoFit/>
          </a:bodyPr>
          <a:lstStyle/>
          <a:p>
            <a:pPr algn="ctr" fontAlgn="ctr"/>
            <a:r>
              <a:rPr lang="en-US" sz="1100" dirty="0">
                <a:latin typeface="Huawei Sans" panose="020C0503030203020204" pitchFamily="34" charset="0"/>
              </a:rPr>
              <a:t>On average, it takes 76 minutes to locate a fault.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6" name="85ada18b-c54a-4a42-a5a4-2fa9676d180f" descr="本素材由iSlide™ 提供 iSlide™尊重知识产权并注重保护用户享有的各项权利。郑重提醒您： iSlide™插件中提供的任何信息内容的所有权、知识产权归其原始权利人或权利受让人所有，您免费/购买获得的是信息内容的使用权，并受下述条款的约束； 1. 您仅可以个人非商业用途使用该等信息内容，不可将信息内容的全部或部分用于出售，或以出租、出借、转让、分销、发布等其他任何方式供他人使用； 2. 禁止在接入互联网或移动互联网的任何网站、平台、应用或程序上以任何方式为他人提供iSlide™插件资源内容的下载。 The resource is supplied by iSlide™. iSlide™ respects all intellectual property rights and protects all the rights its users acquired.Solemnly remind you: The ownership and intellectual property of the resources supplied in iSlide Add-in belongs to its owner or the assignee of this ownership.you only acquired the usage of the resources supplied in iSlide Add-in, as well as respected the following restrain terms: 1.You are only allowed to use such resource for personal and non-commercial aim, not allowed to use such resource or part of it for the sale; or rent, lend, transfer to others; or distribution or release it in any way. 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bwMode="gray">
          <a:xfrm>
            <a:off x="8583700" y="2503624"/>
            <a:ext cx="2146754" cy="2141799"/>
            <a:chOff x="3867150" y="1722438"/>
            <a:chExt cx="4456113" cy="3932237"/>
          </a:xfrm>
        </p:grpSpPr>
        <p:sp>
          <p:nvSpPr>
            <p:cNvPr id="117" name="îş1ïḋè">
              <a:extLst>
                <a:ext uri="{FF2B5EF4-FFF2-40B4-BE49-F238E27FC236}">
                  <a16:creationId xmlns:a16="http://schemas.microsoft.com/office/drawing/2014/main" id="{F5F352EA-CC38-473B-97F3-2AE29F463877}"/>
                </a:ext>
              </a:extLst>
            </p:cNvPr>
            <p:cNvSpPr/>
            <p:nvPr/>
          </p:nvSpPr>
          <p:spPr bwMode="gray">
            <a:xfrm>
              <a:off x="4397375" y="1722438"/>
              <a:ext cx="3392488" cy="2228850"/>
            </a:xfrm>
            <a:custGeom>
              <a:avLst/>
              <a:gdLst>
                <a:gd name="T0" fmla="*/ 1559 w 1559"/>
                <a:gd name="T1" fmla="*/ 1026 h 1026"/>
                <a:gd name="T2" fmla="*/ 0 w 1559"/>
                <a:gd name="T3" fmla="*/ 1026 h 1026"/>
                <a:gd name="T4" fmla="*/ 5 w 1559"/>
                <a:gd name="T5" fmla="*/ 1003 h 1026"/>
                <a:gd name="T6" fmla="*/ 245 w 1559"/>
                <a:gd name="T7" fmla="*/ 399 h 1026"/>
                <a:gd name="T8" fmla="*/ 300 w 1559"/>
                <a:gd name="T9" fmla="*/ 362 h 1026"/>
                <a:gd name="T10" fmla="*/ 443 w 1559"/>
                <a:gd name="T11" fmla="*/ 362 h 1026"/>
                <a:gd name="T12" fmla="*/ 600 w 1559"/>
                <a:gd name="T13" fmla="*/ 556 h 1026"/>
                <a:gd name="T14" fmla="*/ 540 w 1559"/>
                <a:gd name="T15" fmla="*/ 288 h 1026"/>
                <a:gd name="T16" fmla="*/ 606 w 1559"/>
                <a:gd name="T17" fmla="*/ 156 h 1026"/>
                <a:gd name="T18" fmla="*/ 634 w 1559"/>
                <a:gd name="T19" fmla="*/ 128 h 1026"/>
                <a:gd name="T20" fmla="*/ 874 w 1559"/>
                <a:gd name="T21" fmla="*/ 8 h 1026"/>
                <a:gd name="T22" fmla="*/ 923 w 1559"/>
                <a:gd name="T23" fmla="*/ 7 h 1026"/>
                <a:gd name="T24" fmla="*/ 956 w 1559"/>
                <a:gd name="T25" fmla="*/ 43 h 1026"/>
                <a:gd name="T26" fmla="*/ 1046 w 1559"/>
                <a:gd name="T27" fmla="*/ 310 h 1026"/>
                <a:gd name="T28" fmla="*/ 942 w 1559"/>
                <a:gd name="T29" fmla="*/ 464 h 1026"/>
                <a:gd name="T30" fmla="*/ 1132 w 1559"/>
                <a:gd name="T31" fmla="*/ 396 h 1026"/>
                <a:gd name="T32" fmla="*/ 1399 w 1559"/>
                <a:gd name="T33" fmla="*/ 486 h 1026"/>
                <a:gd name="T34" fmla="*/ 1438 w 1559"/>
                <a:gd name="T35" fmla="*/ 528 h 1026"/>
                <a:gd name="T36" fmla="*/ 1558 w 1559"/>
                <a:gd name="T37" fmla="*/ 1012 h 1026"/>
                <a:gd name="T38" fmla="*/ 1559 w 1559"/>
                <a:gd name="T39" fmla="*/ 1026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9" h="1026">
                  <a:moveTo>
                    <a:pt x="1559" y="1026"/>
                  </a:moveTo>
                  <a:cubicBezTo>
                    <a:pt x="0" y="1026"/>
                    <a:pt x="0" y="1026"/>
                    <a:pt x="0" y="1026"/>
                  </a:cubicBezTo>
                  <a:cubicBezTo>
                    <a:pt x="0" y="1019"/>
                    <a:pt x="1" y="1012"/>
                    <a:pt x="5" y="1003"/>
                  </a:cubicBezTo>
                  <a:cubicBezTo>
                    <a:pt x="245" y="399"/>
                    <a:pt x="245" y="399"/>
                    <a:pt x="245" y="399"/>
                  </a:cubicBezTo>
                  <a:cubicBezTo>
                    <a:pt x="253" y="376"/>
                    <a:pt x="276" y="362"/>
                    <a:pt x="300" y="362"/>
                  </a:cubicBezTo>
                  <a:cubicBezTo>
                    <a:pt x="443" y="362"/>
                    <a:pt x="443" y="362"/>
                    <a:pt x="443" y="362"/>
                  </a:cubicBezTo>
                  <a:cubicBezTo>
                    <a:pt x="600" y="556"/>
                    <a:pt x="600" y="556"/>
                    <a:pt x="600" y="556"/>
                  </a:cubicBezTo>
                  <a:cubicBezTo>
                    <a:pt x="540" y="288"/>
                    <a:pt x="540" y="288"/>
                    <a:pt x="540" y="288"/>
                  </a:cubicBezTo>
                  <a:cubicBezTo>
                    <a:pt x="606" y="156"/>
                    <a:pt x="606" y="156"/>
                    <a:pt x="606" y="156"/>
                  </a:cubicBezTo>
                  <a:cubicBezTo>
                    <a:pt x="612" y="144"/>
                    <a:pt x="622" y="134"/>
                    <a:pt x="634" y="128"/>
                  </a:cubicBezTo>
                  <a:cubicBezTo>
                    <a:pt x="874" y="8"/>
                    <a:pt x="874" y="8"/>
                    <a:pt x="874" y="8"/>
                  </a:cubicBezTo>
                  <a:cubicBezTo>
                    <a:pt x="889" y="1"/>
                    <a:pt x="907" y="0"/>
                    <a:pt x="923" y="7"/>
                  </a:cubicBezTo>
                  <a:cubicBezTo>
                    <a:pt x="940" y="13"/>
                    <a:pt x="952" y="26"/>
                    <a:pt x="956" y="43"/>
                  </a:cubicBezTo>
                  <a:cubicBezTo>
                    <a:pt x="1046" y="310"/>
                    <a:pt x="1046" y="310"/>
                    <a:pt x="1046" y="310"/>
                  </a:cubicBezTo>
                  <a:cubicBezTo>
                    <a:pt x="942" y="464"/>
                    <a:pt x="942" y="464"/>
                    <a:pt x="942" y="464"/>
                  </a:cubicBezTo>
                  <a:cubicBezTo>
                    <a:pt x="1132" y="396"/>
                    <a:pt x="1132" y="396"/>
                    <a:pt x="1132" y="396"/>
                  </a:cubicBezTo>
                  <a:cubicBezTo>
                    <a:pt x="1399" y="486"/>
                    <a:pt x="1399" y="486"/>
                    <a:pt x="1399" y="486"/>
                  </a:cubicBezTo>
                  <a:cubicBezTo>
                    <a:pt x="1418" y="492"/>
                    <a:pt x="1433" y="507"/>
                    <a:pt x="1438" y="528"/>
                  </a:cubicBezTo>
                  <a:cubicBezTo>
                    <a:pt x="1558" y="1012"/>
                    <a:pt x="1558" y="1012"/>
                    <a:pt x="1558" y="1012"/>
                  </a:cubicBezTo>
                  <a:cubicBezTo>
                    <a:pt x="1559" y="1016"/>
                    <a:pt x="1559" y="1021"/>
                    <a:pt x="1559" y="1026"/>
                  </a:cubicBezTo>
                  <a:close/>
                </a:path>
              </a:pathLst>
            </a:custGeom>
            <a:solidFill>
              <a:srgbClr val="E0F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î$1ïďè">
              <a:extLst>
                <a:ext uri="{FF2B5EF4-FFF2-40B4-BE49-F238E27FC236}">
                  <a16:creationId xmlns:a16="http://schemas.microsoft.com/office/drawing/2014/main" id="{C75D95FE-B76E-4D86-BCD3-0D67EA5F05D7}"/>
                </a:ext>
              </a:extLst>
            </p:cNvPr>
            <p:cNvSpPr/>
            <p:nvPr/>
          </p:nvSpPr>
          <p:spPr bwMode="gray">
            <a:xfrm>
              <a:off x="6094413" y="1722438"/>
              <a:ext cx="1695450" cy="2228850"/>
            </a:xfrm>
            <a:custGeom>
              <a:avLst/>
              <a:gdLst>
                <a:gd name="T0" fmla="*/ 779 w 779"/>
                <a:gd name="T1" fmla="*/ 1026 h 1026"/>
                <a:gd name="T2" fmla="*/ 0 w 779"/>
                <a:gd name="T3" fmla="*/ 1026 h 1026"/>
                <a:gd name="T4" fmla="*/ 0 w 779"/>
                <a:gd name="T5" fmla="*/ 55 h 1026"/>
                <a:gd name="T6" fmla="*/ 94 w 779"/>
                <a:gd name="T7" fmla="*/ 8 h 1026"/>
                <a:gd name="T8" fmla="*/ 143 w 779"/>
                <a:gd name="T9" fmla="*/ 7 h 1026"/>
                <a:gd name="T10" fmla="*/ 176 w 779"/>
                <a:gd name="T11" fmla="*/ 43 h 1026"/>
                <a:gd name="T12" fmla="*/ 266 w 779"/>
                <a:gd name="T13" fmla="*/ 310 h 1026"/>
                <a:gd name="T14" fmla="*/ 162 w 779"/>
                <a:gd name="T15" fmla="*/ 464 h 1026"/>
                <a:gd name="T16" fmla="*/ 352 w 779"/>
                <a:gd name="T17" fmla="*/ 396 h 1026"/>
                <a:gd name="T18" fmla="*/ 619 w 779"/>
                <a:gd name="T19" fmla="*/ 486 h 1026"/>
                <a:gd name="T20" fmla="*/ 658 w 779"/>
                <a:gd name="T21" fmla="*/ 528 h 1026"/>
                <a:gd name="T22" fmla="*/ 778 w 779"/>
                <a:gd name="T23" fmla="*/ 1012 h 1026"/>
                <a:gd name="T24" fmla="*/ 779 w 779"/>
                <a:gd name="T25" fmla="*/ 1026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9" h="1026">
                  <a:moveTo>
                    <a:pt x="779" y="1026"/>
                  </a:moveTo>
                  <a:cubicBezTo>
                    <a:pt x="0" y="1026"/>
                    <a:pt x="0" y="1026"/>
                    <a:pt x="0" y="1026"/>
                  </a:cubicBezTo>
                  <a:cubicBezTo>
                    <a:pt x="0" y="55"/>
                    <a:pt x="0" y="55"/>
                    <a:pt x="0" y="55"/>
                  </a:cubicBezTo>
                  <a:cubicBezTo>
                    <a:pt x="94" y="8"/>
                    <a:pt x="94" y="8"/>
                    <a:pt x="94" y="8"/>
                  </a:cubicBezTo>
                  <a:cubicBezTo>
                    <a:pt x="109" y="1"/>
                    <a:pt x="127" y="0"/>
                    <a:pt x="143" y="7"/>
                  </a:cubicBezTo>
                  <a:cubicBezTo>
                    <a:pt x="160" y="13"/>
                    <a:pt x="172" y="26"/>
                    <a:pt x="176" y="43"/>
                  </a:cubicBezTo>
                  <a:cubicBezTo>
                    <a:pt x="266" y="310"/>
                    <a:pt x="266" y="310"/>
                    <a:pt x="266" y="310"/>
                  </a:cubicBezTo>
                  <a:cubicBezTo>
                    <a:pt x="162" y="464"/>
                    <a:pt x="162" y="464"/>
                    <a:pt x="162" y="464"/>
                  </a:cubicBezTo>
                  <a:cubicBezTo>
                    <a:pt x="352" y="396"/>
                    <a:pt x="352" y="396"/>
                    <a:pt x="352" y="396"/>
                  </a:cubicBezTo>
                  <a:cubicBezTo>
                    <a:pt x="619" y="486"/>
                    <a:pt x="619" y="486"/>
                    <a:pt x="619" y="486"/>
                  </a:cubicBezTo>
                  <a:cubicBezTo>
                    <a:pt x="638" y="492"/>
                    <a:pt x="653" y="507"/>
                    <a:pt x="658" y="528"/>
                  </a:cubicBezTo>
                  <a:cubicBezTo>
                    <a:pt x="778" y="1012"/>
                    <a:pt x="778" y="1012"/>
                    <a:pt x="778" y="1012"/>
                  </a:cubicBezTo>
                  <a:cubicBezTo>
                    <a:pt x="779" y="1016"/>
                    <a:pt x="779" y="1021"/>
                    <a:pt x="779" y="1026"/>
                  </a:cubicBezTo>
                  <a:close/>
                </a:path>
              </a:pathLst>
            </a:custGeom>
            <a:solidFill>
              <a:srgbClr val="BBDC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išlïďê">
              <a:extLst>
                <a:ext uri="{FF2B5EF4-FFF2-40B4-BE49-F238E27FC236}">
                  <a16:creationId xmlns:a16="http://schemas.microsoft.com/office/drawing/2014/main" id="{48ADF361-3299-4093-8196-13E61AD86D26}"/>
                </a:ext>
              </a:extLst>
            </p:cNvPr>
            <p:cNvSpPr/>
            <p:nvPr/>
          </p:nvSpPr>
          <p:spPr bwMode="gray">
            <a:xfrm>
              <a:off x="4397375" y="3951288"/>
              <a:ext cx="3392488" cy="1443038"/>
            </a:xfrm>
            <a:custGeom>
              <a:avLst/>
              <a:gdLst>
                <a:gd name="T0" fmla="*/ 1559 w 1559"/>
                <a:gd name="T1" fmla="*/ 0 h 664"/>
                <a:gd name="T2" fmla="*/ 1550 w 1559"/>
                <a:gd name="T3" fmla="*/ 34 h 664"/>
                <a:gd name="T4" fmla="*/ 1310 w 1559"/>
                <a:gd name="T5" fmla="*/ 398 h 664"/>
                <a:gd name="T6" fmla="*/ 1260 w 1559"/>
                <a:gd name="T7" fmla="*/ 424 h 664"/>
                <a:gd name="T8" fmla="*/ 1165 w 1559"/>
                <a:gd name="T9" fmla="*/ 424 h 664"/>
                <a:gd name="T10" fmla="*/ 978 w 1559"/>
                <a:gd name="T11" fmla="*/ 322 h 664"/>
                <a:gd name="T12" fmla="*/ 1020 w 1559"/>
                <a:gd name="T13" fmla="*/ 449 h 664"/>
                <a:gd name="T14" fmla="*/ 822 w 1559"/>
                <a:gd name="T15" fmla="*/ 646 h 664"/>
                <a:gd name="T16" fmla="*/ 780 w 1559"/>
                <a:gd name="T17" fmla="*/ 664 h 664"/>
                <a:gd name="T18" fmla="*/ 754 w 1559"/>
                <a:gd name="T19" fmla="*/ 658 h 664"/>
                <a:gd name="T20" fmla="*/ 514 w 1559"/>
                <a:gd name="T21" fmla="*/ 538 h 664"/>
                <a:gd name="T22" fmla="*/ 486 w 1559"/>
                <a:gd name="T23" fmla="*/ 510 h 664"/>
                <a:gd name="T24" fmla="*/ 373 w 1559"/>
                <a:gd name="T25" fmla="*/ 285 h 664"/>
                <a:gd name="T26" fmla="*/ 26 w 1559"/>
                <a:gd name="T27" fmla="*/ 50 h 664"/>
                <a:gd name="T28" fmla="*/ 0 w 1559"/>
                <a:gd name="T29" fmla="*/ 0 h 664"/>
                <a:gd name="T30" fmla="*/ 1559 w 1559"/>
                <a:gd name="T31" fmla="*/ 0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9" h="664">
                  <a:moveTo>
                    <a:pt x="1559" y="0"/>
                  </a:moveTo>
                  <a:cubicBezTo>
                    <a:pt x="1559" y="12"/>
                    <a:pt x="1556" y="23"/>
                    <a:pt x="1550" y="34"/>
                  </a:cubicBezTo>
                  <a:cubicBezTo>
                    <a:pt x="1310" y="398"/>
                    <a:pt x="1310" y="398"/>
                    <a:pt x="1310" y="398"/>
                  </a:cubicBezTo>
                  <a:cubicBezTo>
                    <a:pt x="1298" y="414"/>
                    <a:pt x="1280" y="424"/>
                    <a:pt x="1260" y="424"/>
                  </a:cubicBezTo>
                  <a:cubicBezTo>
                    <a:pt x="1165" y="424"/>
                    <a:pt x="1165" y="424"/>
                    <a:pt x="1165" y="424"/>
                  </a:cubicBezTo>
                  <a:cubicBezTo>
                    <a:pt x="978" y="322"/>
                    <a:pt x="978" y="322"/>
                    <a:pt x="978" y="322"/>
                  </a:cubicBezTo>
                  <a:cubicBezTo>
                    <a:pt x="1020" y="449"/>
                    <a:pt x="1020" y="449"/>
                    <a:pt x="1020" y="449"/>
                  </a:cubicBezTo>
                  <a:cubicBezTo>
                    <a:pt x="822" y="646"/>
                    <a:pt x="822" y="646"/>
                    <a:pt x="822" y="646"/>
                  </a:cubicBezTo>
                  <a:cubicBezTo>
                    <a:pt x="811" y="658"/>
                    <a:pt x="796" y="664"/>
                    <a:pt x="780" y="664"/>
                  </a:cubicBezTo>
                  <a:cubicBezTo>
                    <a:pt x="770" y="664"/>
                    <a:pt x="762" y="662"/>
                    <a:pt x="754" y="658"/>
                  </a:cubicBezTo>
                  <a:cubicBezTo>
                    <a:pt x="514" y="538"/>
                    <a:pt x="514" y="538"/>
                    <a:pt x="514" y="538"/>
                  </a:cubicBezTo>
                  <a:cubicBezTo>
                    <a:pt x="502" y="532"/>
                    <a:pt x="492" y="522"/>
                    <a:pt x="486" y="510"/>
                  </a:cubicBezTo>
                  <a:cubicBezTo>
                    <a:pt x="373" y="285"/>
                    <a:pt x="373" y="285"/>
                    <a:pt x="373" y="285"/>
                  </a:cubicBezTo>
                  <a:cubicBezTo>
                    <a:pt x="26" y="50"/>
                    <a:pt x="26" y="50"/>
                    <a:pt x="26" y="50"/>
                  </a:cubicBezTo>
                  <a:cubicBezTo>
                    <a:pt x="10" y="38"/>
                    <a:pt x="0" y="19"/>
                    <a:pt x="0" y="0"/>
                  </a:cubicBezTo>
                  <a:lnTo>
                    <a:pt x="1559" y="0"/>
                  </a:lnTo>
                  <a:close/>
                </a:path>
              </a:pathLst>
            </a:custGeom>
            <a:solidFill>
              <a:srgbClr val="7ED8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ïšľíḍé">
              <a:extLst>
                <a:ext uri="{FF2B5EF4-FFF2-40B4-BE49-F238E27FC236}">
                  <a16:creationId xmlns:a16="http://schemas.microsoft.com/office/drawing/2014/main" id="{F3FBAFA4-CCFB-44AC-A0A4-95D82D0C82C2}"/>
                </a:ext>
              </a:extLst>
            </p:cNvPr>
            <p:cNvSpPr/>
            <p:nvPr/>
          </p:nvSpPr>
          <p:spPr bwMode="gray">
            <a:xfrm>
              <a:off x="6094413" y="3951288"/>
              <a:ext cx="1695450" cy="1443038"/>
            </a:xfrm>
            <a:custGeom>
              <a:avLst/>
              <a:gdLst>
                <a:gd name="T0" fmla="*/ 779 w 779"/>
                <a:gd name="T1" fmla="*/ 0 h 664"/>
                <a:gd name="T2" fmla="*/ 770 w 779"/>
                <a:gd name="T3" fmla="*/ 34 h 664"/>
                <a:gd name="T4" fmla="*/ 530 w 779"/>
                <a:gd name="T5" fmla="*/ 398 h 664"/>
                <a:gd name="T6" fmla="*/ 480 w 779"/>
                <a:gd name="T7" fmla="*/ 424 h 664"/>
                <a:gd name="T8" fmla="*/ 385 w 779"/>
                <a:gd name="T9" fmla="*/ 424 h 664"/>
                <a:gd name="T10" fmla="*/ 198 w 779"/>
                <a:gd name="T11" fmla="*/ 322 h 664"/>
                <a:gd name="T12" fmla="*/ 240 w 779"/>
                <a:gd name="T13" fmla="*/ 449 h 664"/>
                <a:gd name="T14" fmla="*/ 42 w 779"/>
                <a:gd name="T15" fmla="*/ 646 h 664"/>
                <a:gd name="T16" fmla="*/ 0 w 779"/>
                <a:gd name="T17" fmla="*/ 664 h 664"/>
                <a:gd name="T18" fmla="*/ 0 w 779"/>
                <a:gd name="T19" fmla="*/ 0 h 664"/>
                <a:gd name="T20" fmla="*/ 779 w 779"/>
                <a:gd name="T21" fmla="*/ 0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9" h="664">
                  <a:moveTo>
                    <a:pt x="779" y="0"/>
                  </a:moveTo>
                  <a:cubicBezTo>
                    <a:pt x="779" y="12"/>
                    <a:pt x="776" y="23"/>
                    <a:pt x="770" y="34"/>
                  </a:cubicBezTo>
                  <a:cubicBezTo>
                    <a:pt x="530" y="398"/>
                    <a:pt x="530" y="398"/>
                    <a:pt x="530" y="398"/>
                  </a:cubicBezTo>
                  <a:cubicBezTo>
                    <a:pt x="518" y="414"/>
                    <a:pt x="500" y="424"/>
                    <a:pt x="480" y="424"/>
                  </a:cubicBezTo>
                  <a:cubicBezTo>
                    <a:pt x="385" y="424"/>
                    <a:pt x="385" y="424"/>
                    <a:pt x="385" y="424"/>
                  </a:cubicBezTo>
                  <a:cubicBezTo>
                    <a:pt x="198" y="322"/>
                    <a:pt x="198" y="322"/>
                    <a:pt x="198" y="322"/>
                  </a:cubicBezTo>
                  <a:cubicBezTo>
                    <a:pt x="240" y="449"/>
                    <a:pt x="240" y="449"/>
                    <a:pt x="240" y="449"/>
                  </a:cubicBezTo>
                  <a:cubicBezTo>
                    <a:pt x="42" y="646"/>
                    <a:pt x="42" y="646"/>
                    <a:pt x="42" y="646"/>
                  </a:cubicBezTo>
                  <a:cubicBezTo>
                    <a:pt x="31" y="658"/>
                    <a:pt x="16" y="664"/>
                    <a:pt x="0" y="664"/>
                  </a:cubicBezTo>
                  <a:cubicBezTo>
                    <a:pt x="0" y="0"/>
                    <a:pt x="0" y="0"/>
                    <a:pt x="0" y="0"/>
                  </a:cubicBezTo>
                  <a:lnTo>
                    <a:pt x="779" y="0"/>
                  </a:lnTo>
                  <a:close/>
                </a:path>
              </a:pathLst>
            </a:custGeom>
            <a:solidFill>
              <a:srgbClr val="6AA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iṣ1îḋe">
              <a:extLst>
                <a:ext uri="{FF2B5EF4-FFF2-40B4-BE49-F238E27FC236}">
                  <a16:creationId xmlns:a16="http://schemas.microsoft.com/office/drawing/2014/main" id="{6F8F89B8-E0F1-4E07-B70E-ECAF77107A08}"/>
                </a:ext>
              </a:extLst>
            </p:cNvPr>
            <p:cNvSpPr/>
            <p:nvPr/>
          </p:nvSpPr>
          <p:spPr bwMode="gray">
            <a:xfrm>
              <a:off x="3867150" y="4611688"/>
              <a:ext cx="792163" cy="260350"/>
            </a:xfrm>
            <a:custGeom>
              <a:avLst/>
              <a:gdLst>
                <a:gd name="T0" fmla="*/ 304 w 364"/>
                <a:gd name="T1" fmla="*/ 120 h 120"/>
                <a:gd name="T2" fmla="*/ 60 w 364"/>
                <a:gd name="T3" fmla="*/ 120 h 120"/>
                <a:gd name="T4" fmla="*/ 0 w 364"/>
                <a:gd name="T5" fmla="*/ 60 h 120"/>
                <a:gd name="T6" fmla="*/ 60 w 364"/>
                <a:gd name="T7" fmla="*/ 0 h 120"/>
                <a:gd name="T8" fmla="*/ 304 w 364"/>
                <a:gd name="T9" fmla="*/ 0 h 120"/>
                <a:gd name="T10" fmla="*/ 364 w 364"/>
                <a:gd name="T11" fmla="*/ 60 h 120"/>
                <a:gd name="T12" fmla="*/ 304 w 36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364" h="120">
                  <a:moveTo>
                    <a:pt x="304" y="120"/>
                  </a:moveTo>
                  <a:cubicBezTo>
                    <a:pt x="60" y="120"/>
                    <a:pt x="60" y="120"/>
                    <a:pt x="60" y="120"/>
                  </a:cubicBezTo>
                  <a:cubicBezTo>
                    <a:pt x="27" y="120"/>
                    <a:pt x="0" y="93"/>
                    <a:pt x="0" y="60"/>
                  </a:cubicBezTo>
                  <a:cubicBezTo>
                    <a:pt x="0" y="27"/>
                    <a:pt x="27" y="0"/>
                    <a:pt x="60" y="0"/>
                  </a:cubicBezTo>
                  <a:cubicBezTo>
                    <a:pt x="304" y="0"/>
                    <a:pt x="304" y="0"/>
                    <a:pt x="304" y="0"/>
                  </a:cubicBezTo>
                  <a:cubicBezTo>
                    <a:pt x="337" y="0"/>
                    <a:pt x="364" y="27"/>
                    <a:pt x="364" y="60"/>
                  </a:cubicBezTo>
                  <a:cubicBezTo>
                    <a:pt x="364" y="93"/>
                    <a:pt x="337" y="120"/>
                    <a:pt x="304" y="120"/>
                  </a:cubicBezTo>
                  <a:close/>
                </a:path>
              </a:pathLst>
            </a:custGeom>
            <a:solidFill>
              <a:srgbClr val="6AA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í$1îde">
              <a:extLst>
                <a:ext uri="{FF2B5EF4-FFF2-40B4-BE49-F238E27FC236}">
                  <a16:creationId xmlns:a16="http://schemas.microsoft.com/office/drawing/2014/main" id="{4F250EEF-E18E-4C68-AE17-B35A24F06BDF}"/>
                </a:ext>
              </a:extLst>
            </p:cNvPr>
            <p:cNvSpPr/>
            <p:nvPr/>
          </p:nvSpPr>
          <p:spPr bwMode="gray">
            <a:xfrm>
              <a:off x="4397375" y="5394325"/>
              <a:ext cx="784225" cy="260350"/>
            </a:xfrm>
            <a:custGeom>
              <a:avLst/>
              <a:gdLst>
                <a:gd name="T0" fmla="*/ 300 w 360"/>
                <a:gd name="T1" fmla="*/ 120 h 120"/>
                <a:gd name="T2" fmla="*/ 60 w 360"/>
                <a:gd name="T3" fmla="*/ 120 h 120"/>
                <a:gd name="T4" fmla="*/ 0 w 360"/>
                <a:gd name="T5" fmla="*/ 60 h 120"/>
                <a:gd name="T6" fmla="*/ 60 w 360"/>
                <a:gd name="T7" fmla="*/ 0 h 120"/>
                <a:gd name="T8" fmla="*/ 300 w 360"/>
                <a:gd name="T9" fmla="*/ 0 h 120"/>
                <a:gd name="T10" fmla="*/ 360 w 360"/>
                <a:gd name="T11" fmla="*/ 60 h 120"/>
                <a:gd name="T12" fmla="*/ 300 w 360"/>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120"/>
                  </a:moveTo>
                  <a:cubicBezTo>
                    <a:pt x="60" y="120"/>
                    <a:pt x="60" y="120"/>
                    <a:pt x="60" y="120"/>
                  </a:cubicBezTo>
                  <a:cubicBezTo>
                    <a:pt x="27" y="120"/>
                    <a:pt x="0" y="93"/>
                    <a:pt x="0" y="60"/>
                  </a:cubicBezTo>
                  <a:cubicBezTo>
                    <a:pt x="0" y="27"/>
                    <a:pt x="27" y="0"/>
                    <a:pt x="60" y="0"/>
                  </a:cubicBezTo>
                  <a:cubicBezTo>
                    <a:pt x="300" y="0"/>
                    <a:pt x="300" y="0"/>
                    <a:pt x="300" y="0"/>
                  </a:cubicBezTo>
                  <a:cubicBezTo>
                    <a:pt x="333" y="0"/>
                    <a:pt x="360" y="27"/>
                    <a:pt x="360" y="60"/>
                  </a:cubicBezTo>
                  <a:cubicBezTo>
                    <a:pt x="360" y="93"/>
                    <a:pt x="333" y="120"/>
                    <a:pt x="300" y="120"/>
                  </a:cubicBezTo>
                  <a:close/>
                </a:path>
              </a:pathLst>
            </a:custGeom>
            <a:solidFill>
              <a:srgbClr val="6AA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îṥļiḑe">
              <a:extLst>
                <a:ext uri="{FF2B5EF4-FFF2-40B4-BE49-F238E27FC236}">
                  <a16:creationId xmlns:a16="http://schemas.microsoft.com/office/drawing/2014/main" id="{B600307E-BB47-4836-8FC9-CBFBAD94C53E}"/>
                </a:ext>
              </a:extLst>
            </p:cNvPr>
            <p:cNvSpPr/>
            <p:nvPr/>
          </p:nvSpPr>
          <p:spPr bwMode="gray">
            <a:xfrm>
              <a:off x="7008813" y="5394325"/>
              <a:ext cx="782638" cy="260350"/>
            </a:xfrm>
            <a:custGeom>
              <a:avLst/>
              <a:gdLst>
                <a:gd name="T0" fmla="*/ 300 w 360"/>
                <a:gd name="T1" fmla="*/ 120 h 120"/>
                <a:gd name="T2" fmla="*/ 60 w 360"/>
                <a:gd name="T3" fmla="*/ 120 h 120"/>
                <a:gd name="T4" fmla="*/ 0 w 360"/>
                <a:gd name="T5" fmla="*/ 60 h 120"/>
                <a:gd name="T6" fmla="*/ 60 w 360"/>
                <a:gd name="T7" fmla="*/ 0 h 120"/>
                <a:gd name="T8" fmla="*/ 300 w 360"/>
                <a:gd name="T9" fmla="*/ 0 h 120"/>
                <a:gd name="T10" fmla="*/ 360 w 360"/>
                <a:gd name="T11" fmla="*/ 60 h 120"/>
                <a:gd name="T12" fmla="*/ 300 w 360"/>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120"/>
                  </a:moveTo>
                  <a:cubicBezTo>
                    <a:pt x="60" y="120"/>
                    <a:pt x="60" y="120"/>
                    <a:pt x="60" y="120"/>
                  </a:cubicBezTo>
                  <a:cubicBezTo>
                    <a:pt x="27" y="120"/>
                    <a:pt x="0" y="93"/>
                    <a:pt x="0" y="60"/>
                  </a:cubicBezTo>
                  <a:cubicBezTo>
                    <a:pt x="0" y="27"/>
                    <a:pt x="27" y="0"/>
                    <a:pt x="60" y="0"/>
                  </a:cubicBezTo>
                  <a:cubicBezTo>
                    <a:pt x="300" y="0"/>
                    <a:pt x="300" y="0"/>
                    <a:pt x="300" y="0"/>
                  </a:cubicBezTo>
                  <a:cubicBezTo>
                    <a:pt x="333" y="0"/>
                    <a:pt x="360" y="27"/>
                    <a:pt x="360" y="60"/>
                  </a:cubicBezTo>
                  <a:cubicBezTo>
                    <a:pt x="360" y="93"/>
                    <a:pt x="333" y="120"/>
                    <a:pt x="300" y="120"/>
                  </a:cubicBezTo>
                  <a:close/>
                </a:path>
              </a:pathLst>
            </a:custGeom>
            <a:solidFill>
              <a:srgbClr val="489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iṡľïďê">
              <a:extLst>
                <a:ext uri="{FF2B5EF4-FFF2-40B4-BE49-F238E27FC236}">
                  <a16:creationId xmlns:a16="http://schemas.microsoft.com/office/drawing/2014/main" id="{3C9BC7FD-FDAB-40F8-88B3-8D69CCCA5D6D}"/>
                </a:ext>
              </a:extLst>
            </p:cNvPr>
            <p:cNvSpPr/>
            <p:nvPr/>
          </p:nvSpPr>
          <p:spPr bwMode="gray">
            <a:xfrm>
              <a:off x="7531100" y="4611688"/>
              <a:ext cx="792163" cy="260350"/>
            </a:xfrm>
            <a:custGeom>
              <a:avLst/>
              <a:gdLst>
                <a:gd name="T0" fmla="*/ 304 w 364"/>
                <a:gd name="T1" fmla="*/ 120 h 120"/>
                <a:gd name="T2" fmla="*/ 60 w 364"/>
                <a:gd name="T3" fmla="*/ 120 h 120"/>
                <a:gd name="T4" fmla="*/ 0 w 364"/>
                <a:gd name="T5" fmla="*/ 60 h 120"/>
                <a:gd name="T6" fmla="*/ 60 w 364"/>
                <a:gd name="T7" fmla="*/ 0 h 120"/>
                <a:gd name="T8" fmla="*/ 304 w 364"/>
                <a:gd name="T9" fmla="*/ 0 h 120"/>
                <a:gd name="T10" fmla="*/ 364 w 364"/>
                <a:gd name="T11" fmla="*/ 60 h 120"/>
                <a:gd name="T12" fmla="*/ 304 w 36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364" h="120">
                  <a:moveTo>
                    <a:pt x="304" y="120"/>
                  </a:moveTo>
                  <a:cubicBezTo>
                    <a:pt x="60" y="120"/>
                    <a:pt x="60" y="120"/>
                    <a:pt x="60" y="120"/>
                  </a:cubicBezTo>
                  <a:cubicBezTo>
                    <a:pt x="27" y="120"/>
                    <a:pt x="0" y="93"/>
                    <a:pt x="0" y="60"/>
                  </a:cubicBezTo>
                  <a:cubicBezTo>
                    <a:pt x="0" y="27"/>
                    <a:pt x="27" y="0"/>
                    <a:pt x="60" y="0"/>
                  </a:cubicBezTo>
                  <a:cubicBezTo>
                    <a:pt x="304" y="0"/>
                    <a:pt x="304" y="0"/>
                    <a:pt x="304" y="0"/>
                  </a:cubicBezTo>
                  <a:cubicBezTo>
                    <a:pt x="337" y="0"/>
                    <a:pt x="364" y="27"/>
                    <a:pt x="364" y="60"/>
                  </a:cubicBezTo>
                  <a:cubicBezTo>
                    <a:pt x="364" y="93"/>
                    <a:pt x="337" y="120"/>
                    <a:pt x="304" y="120"/>
                  </a:cubicBezTo>
                  <a:close/>
                </a:path>
              </a:pathLst>
            </a:custGeom>
            <a:solidFill>
              <a:srgbClr val="489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i$ļíḍe">
              <a:extLst>
                <a:ext uri="{FF2B5EF4-FFF2-40B4-BE49-F238E27FC236}">
                  <a16:creationId xmlns:a16="http://schemas.microsoft.com/office/drawing/2014/main" id="{3AE99411-D3A0-46B0-8522-644D83EFB11D}"/>
                </a:ext>
              </a:extLst>
            </p:cNvPr>
            <p:cNvSpPr/>
            <p:nvPr/>
          </p:nvSpPr>
          <p:spPr bwMode="gray">
            <a:xfrm>
              <a:off x="6211888" y="2398713"/>
              <a:ext cx="646113" cy="644525"/>
            </a:xfrm>
            <a:custGeom>
              <a:avLst/>
              <a:gdLst>
                <a:gd name="T0" fmla="*/ 24 w 297"/>
                <a:gd name="T1" fmla="*/ 273 h 297"/>
                <a:gd name="T2" fmla="*/ 108 w 297"/>
                <a:gd name="T3" fmla="*/ 273 h 297"/>
                <a:gd name="T4" fmla="*/ 297 w 297"/>
                <a:gd name="T5" fmla="*/ 85 h 297"/>
                <a:gd name="T6" fmla="*/ 233 w 297"/>
                <a:gd name="T7" fmla="*/ 64 h 297"/>
                <a:gd name="T8" fmla="*/ 212 w 297"/>
                <a:gd name="T9" fmla="*/ 0 h 297"/>
                <a:gd name="T10" fmla="*/ 24 w 297"/>
                <a:gd name="T11" fmla="*/ 189 h 297"/>
                <a:gd name="T12" fmla="*/ 24 w 297"/>
                <a:gd name="T13" fmla="*/ 273 h 297"/>
              </a:gdLst>
              <a:ahLst/>
              <a:cxnLst>
                <a:cxn ang="0">
                  <a:pos x="T0" y="T1"/>
                </a:cxn>
                <a:cxn ang="0">
                  <a:pos x="T2" y="T3"/>
                </a:cxn>
                <a:cxn ang="0">
                  <a:pos x="T4" y="T5"/>
                </a:cxn>
                <a:cxn ang="0">
                  <a:pos x="T6" y="T7"/>
                </a:cxn>
                <a:cxn ang="0">
                  <a:pos x="T8" y="T9"/>
                </a:cxn>
                <a:cxn ang="0">
                  <a:pos x="T10" y="T11"/>
                </a:cxn>
                <a:cxn ang="0">
                  <a:pos x="T12" y="T13"/>
                </a:cxn>
              </a:cxnLst>
              <a:rect l="0" t="0" r="r" b="b"/>
              <a:pathLst>
                <a:path w="297" h="297">
                  <a:moveTo>
                    <a:pt x="24" y="273"/>
                  </a:moveTo>
                  <a:cubicBezTo>
                    <a:pt x="47" y="297"/>
                    <a:pt x="85" y="297"/>
                    <a:pt x="108" y="273"/>
                  </a:cubicBezTo>
                  <a:cubicBezTo>
                    <a:pt x="297" y="85"/>
                    <a:pt x="297" y="85"/>
                    <a:pt x="297" y="85"/>
                  </a:cubicBezTo>
                  <a:cubicBezTo>
                    <a:pt x="233" y="64"/>
                    <a:pt x="233" y="64"/>
                    <a:pt x="233" y="64"/>
                  </a:cubicBezTo>
                  <a:cubicBezTo>
                    <a:pt x="212" y="0"/>
                    <a:pt x="212" y="0"/>
                    <a:pt x="212" y="0"/>
                  </a:cubicBezTo>
                  <a:cubicBezTo>
                    <a:pt x="24" y="189"/>
                    <a:pt x="24" y="189"/>
                    <a:pt x="24" y="189"/>
                  </a:cubicBezTo>
                  <a:cubicBezTo>
                    <a:pt x="0" y="212"/>
                    <a:pt x="0" y="250"/>
                    <a:pt x="24" y="273"/>
                  </a:cubicBezTo>
                  <a:close/>
                </a:path>
              </a:pathLst>
            </a:custGeom>
            <a:solidFill>
              <a:srgbClr val="9ABA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îŝḷïḓè">
              <a:extLst>
                <a:ext uri="{FF2B5EF4-FFF2-40B4-BE49-F238E27FC236}">
                  <a16:creationId xmlns:a16="http://schemas.microsoft.com/office/drawing/2014/main" id="{DAE2F49B-A1FD-41EE-9986-55E83B95F88F}"/>
                </a:ext>
              </a:extLst>
            </p:cNvPr>
            <p:cNvSpPr/>
            <p:nvPr/>
          </p:nvSpPr>
          <p:spPr bwMode="gray">
            <a:xfrm>
              <a:off x="5360988" y="2347913"/>
              <a:ext cx="603250" cy="1203325"/>
            </a:xfrm>
            <a:custGeom>
              <a:avLst/>
              <a:gdLst>
                <a:gd name="T0" fmla="*/ 157 w 277"/>
                <a:gd name="T1" fmla="*/ 494 h 554"/>
                <a:gd name="T2" fmla="*/ 217 w 277"/>
                <a:gd name="T3" fmla="*/ 554 h 554"/>
                <a:gd name="T4" fmla="*/ 277 w 277"/>
                <a:gd name="T5" fmla="*/ 494 h 554"/>
                <a:gd name="T6" fmla="*/ 277 w 277"/>
                <a:gd name="T7" fmla="*/ 374 h 554"/>
                <a:gd name="T8" fmla="*/ 271 w 277"/>
                <a:gd name="T9" fmla="*/ 347 h 554"/>
                <a:gd name="T10" fmla="*/ 97 w 277"/>
                <a:gd name="T11" fmla="*/ 0 h 554"/>
                <a:gd name="T12" fmla="*/ 60 w 277"/>
                <a:gd name="T13" fmla="*/ 74 h 554"/>
                <a:gd name="T14" fmla="*/ 0 w 277"/>
                <a:gd name="T15" fmla="*/ 74 h 554"/>
                <a:gd name="T16" fmla="*/ 157 w 277"/>
                <a:gd name="T17" fmla="*/ 388 h 554"/>
                <a:gd name="T18" fmla="*/ 157 w 277"/>
                <a:gd name="T19" fmla="*/ 49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7" h="554">
                  <a:moveTo>
                    <a:pt x="157" y="494"/>
                  </a:moveTo>
                  <a:cubicBezTo>
                    <a:pt x="157" y="527"/>
                    <a:pt x="184" y="554"/>
                    <a:pt x="217" y="554"/>
                  </a:cubicBezTo>
                  <a:cubicBezTo>
                    <a:pt x="250" y="554"/>
                    <a:pt x="277" y="527"/>
                    <a:pt x="277" y="494"/>
                  </a:cubicBezTo>
                  <a:cubicBezTo>
                    <a:pt x="277" y="374"/>
                    <a:pt x="277" y="374"/>
                    <a:pt x="277" y="374"/>
                  </a:cubicBezTo>
                  <a:cubicBezTo>
                    <a:pt x="277" y="365"/>
                    <a:pt x="275" y="355"/>
                    <a:pt x="271" y="347"/>
                  </a:cubicBezTo>
                  <a:cubicBezTo>
                    <a:pt x="97" y="0"/>
                    <a:pt x="97" y="0"/>
                    <a:pt x="97" y="0"/>
                  </a:cubicBezTo>
                  <a:cubicBezTo>
                    <a:pt x="60" y="74"/>
                    <a:pt x="60" y="74"/>
                    <a:pt x="60" y="74"/>
                  </a:cubicBezTo>
                  <a:cubicBezTo>
                    <a:pt x="0" y="74"/>
                    <a:pt x="0" y="74"/>
                    <a:pt x="0" y="74"/>
                  </a:cubicBezTo>
                  <a:cubicBezTo>
                    <a:pt x="157" y="388"/>
                    <a:pt x="157" y="388"/>
                    <a:pt x="157" y="388"/>
                  </a:cubicBezTo>
                  <a:lnTo>
                    <a:pt x="157" y="494"/>
                  </a:lnTo>
                  <a:close/>
                </a:path>
              </a:pathLst>
            </a:custGeom>
            <a:solidFill>
              <a:srgbClr val="BBDC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íṣḷiḍé">
              <a:extLst>
                <a:ext uri="{FF2B5EF4-FFF2-40B4-BE49-F238E27FC236}">
                  <a16:creationId xmlns:a16="http://schemas.microsoft.com/office/drawing/2014/main" id="{45E303BD-EF64-4A64-B0AF-16900FDA4273}"/>
                </a:ext>
              </a:extLst>
            </p:cNvPr>
            <p:cNvSpPr/>
            <p:nvPr/>
          </p:nvSpPr>
          <p:spPr bwMode="gray">
            <a:xfrm>
              <a:off x="6211888" y="4338638"/>
              <a:ext cx="720725" cy="588963"/>
            </a:xfrm>
            <a:custGeom>
              <a:avLst/>
              <a:gdLst>
                <a:gd name="T0" fmla="*/ 24 w 331"/>
                <a:gd name="T1" fmla="*/ 24 h 271"/>
                <a:gd name="T2" fmla="*/ 24 w 331"/>
                <a:gd name="T3" fmla="*/ 108 h 271"/>
                <a:gd name="T4" fmla="*/ 186 w 331"/>
                <a:gd name="T5" fmla="*/ 271 h 271"/>
                <a:gd name="T6" fmla="*/ 211 w 331"/>
                <a:gd name="T7" fmla="*/ 246 h 271"/>
                <a:gd name="T8" fmla="*/ 331 w 331"/>
                <a:gd name="T9" fmla="*/ 246 h 271"/>
                <a:gd name="T10" fmla="*/ 108 w 331"/>
                <a:gd name="T11" fmla="*/ 24 h 271"/>
                <a:gd name="T12" fmla="*/ 24 w 331"/>
                <a:gd name="T13" fmla="*/ 24 h 271"/>
              </a:gdLst>
              <a:ahLst/>
              <a:cxnLst>
                <a:cxn ang="0">
                  <a:pos x="T0" y="T1"/>
                </a:cxn>
                <a:cxn ang="0">
                  <a:pos x="T2" y="T3"/>
                </a:cxn>
                <a:cxn ang="0">
                  <a:pos x="T4" y="T5"/>
                </a:cxn>
                <a:cxn ang="0">
                  <a:pos x="T6" y="T7"/>
                </a:cxn>
                <a:cxn ang="0">
                  <a:pos x="T8" y="T9"/>
                </a:cxn>
                <a:cxn ang="0">
                  <a:pos x="T10" y="T11"/>
                </a:cxn>
                <a:cxn ang="0">
                  <a:pos x="T12" y="T13"/>
                </a:cxn>
              </a:cxnLst>
              <a:rect l="0" t="0" r="r" b="b"/>
              <a:pathLst>
                <a:path w="331" h="271">
                  <a:moveTo>
                    <a:pt x="24" y="24"/>
                  </a:moveTo>
                  <a:cubicBezTo>
                    <a:pt x="0" y="47"/>
                    <a:pt x="0" y="85"/>
                    <a:pt x="24" y="108"/>
                  </a:cubicBezTo>
                  <a:cubicBezTo>
                    <a:pt x="186" y="271"/>
                    <a:pt x="186" y="271"/>
                    <a:pt x="186" y="271"/>
                  </a:cubicBezTo>
                  <a:cubicBezTo>
                    <a:pt x="211" y="246"/>
                    <a:pt x="211" y="246"/>
                    <a:pt x="211" y="246"/>
                  </a:cubicBezTo>
                  <a:cubicBezTo>
                    <a:pt x="331" y="246"/>
                    <a:pt x="331" y="246"/>
                    <a:pt x="331" y="246"/>
                  </a:cubicBezTo>
                  <a:cubicBezTo>
                    <a:pt x="108" y="24"/>
                    <a:pt x="108" y="24"/>
                    <a:pt x="108" y="24"/>
                  </a:cubicBezTo>
                  <a:cubicBezTo>
                    <a:pt x="85" y="0"/>
                    <a:pt x="47" y="0"/>
                    <a:pt x="24" y="24"/>
                  </a:cubicBezTo>
                  <a:close/>
                </a:path>
              </a:pathLst>
            </a:custGeom>
            <a:solidFill>
              <a:srgbClr val="489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ïsḷíďê">
              <a:extLst>
                <a:ext uri="{FF2B5EF4-FFF2-40B4-BE49-F238E27FC236}">
                  <a16:creationId xmlns:a16="http://schemas.microsoft.com/office/drawing/2014/main" id="{97E7D1D5-36E8-4FEA-B837-C1FCCE26F5D0}"/>
                </a:ext>
              </a:extLst>
            </p:cNvPr>
            <p:cNvSpPr/>
            <p:nvPr/>
          </p:nvSpPr>
          <p:spPr bwMode="gray">
            <a:xfrm>
              <a:off x="3867150" y="3821113"/>
              <a:ext cx="4456113" cy="260350"/>
            </a:xfrm>
            <a:custGeom>
              <a:avLst/>
              <a:gdLst>
                <a:gd name="T0" fmla="*/ 2048 w 2048"/>
                <a:gd name="T1" fmla="*/ 60 h 120"/>
                <a:gd name="T2" fmla="*/ 1988 w 2048"/>
                <a:gd name="T3" fmla="*/ 120 h 120"/>
                <a:gd name="T4" fmla="*/ 60 w 2048"/>
                <a:gd name="T5" fmla="*/ 120 h 120"/>
                <a:gd name="T6" fmla="*/ 0 w 2048"/>
                <a:gd name="T7" fmla="*/ 60 h 120"/>
                <a:gd name="T8" fmla="*/ 60 w 2048"/>
                <a:gd name="T9" fmla="*/ 0 h 120"/>
                <a:gd name="T10" fmla="*/ 1988 w 2048"/>
                <a:gd name="T11" fmla="*/ 0 h 120"/>
                <a:gd name="T12" fmla="*/ 2048 w 2048"/>
                <a:gd name="T13" fmla="*/ 60 h 120"/>
              </a:gdLst>
              <a:ahLst/>
              <a:cxnLst>
                <a:cxn ang="0">
                  <a:pos x="T0" y="T1"/>
                </a:cxn>
                <a:cxn ang="0">
                  <a:pos x="T2" y="T3"/>
                </a:cxn>
                <a:cxn ang="0">
                  <a:pos x="T4" y="T5"/>
                </a:cxn>
                <a:cxn ang="0">
                  <a:pos x="T6" y="T7"/>
                </a:cxn>
                <a:cxn ang="0">
                  <a:pos x="T8" y="T9"/>
                </a:cxn>
                <a:cxn ang="0">
                  <a:pos x="T10" y="T11"/>
                </a:cxn>
                <a:cxn ang="0">
                  <a:pos x="T12" y="T13"/>
                </a:cxn>
              </a:cxnLst>
              <a:rect l="0" t="0" r="r" b="b"/>
              <a:pathLst>
                <a:path w="2048" h="120">
                  <a:moveTo>
                    <a:pt x="2048" y="60"/>
                  </a:moveTo>
                  <a:cubicBezTo>
                    <a:pt x="2048" y="94"/>
                    <a:pt x="2022" y="120"/>
                    <a:pt x="1988" y="120"/>
                  </a:cubicBezTo>
                  <a:cubicBezTo>
                    <a:pt x="60" y="120"/>
                    <a:pt x="60" y="120"/>
                    <a:pt x="60" y="120"/>
                  </a:cubicBezTo>
                  <a:cubicBezTo>
                    <a:pt x="26" y="120"/>
                    <a:pt x="0" y="94"/>
                    <a:pt x="0" y="60"/>
                  </a:cubicBezTo>
                  <a:cubicBezTo>
                    <a:pt x="0" y="26"/>
                    <a:pt x="26" y="0"/>
                    <a:pt x="60" y="0"/>
                  </a:cubicBezTo>
                  <a:cubicBezTo>
                    <a:pt x="1988" y="0"/>
                    <a:pt x="1988" y="0"/>
                    <a:pt x="1988" y="0"/>
                  </a:cubicBezTo>
                  <a:cubicBezTo>
                    <a:pt x="2022" y="0"/>
                    <a:pt x="2048" y="26"/>
                    <a:pt x="2048" y="60"/>
                  </a:cubicBezTo>
                  <a:close/>
                </a:path>
              </a:pathLst>
            </a:custGeom>
            <a:solidFill>
              <a:srgbClr val="6AA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i$ľîďe">
              <a:extLst>
                <a:ext uri="{FF2B5EF4-FFF2-40B4-BE49-F238E27FC236}">
                  <a16:creationId xmlns:a16="http://schemas.microsoft.com/office/drawing/2014/main" id="{4A51EBA4-243C-4831-A722-63DE6321E4AF}"/>
                </a:ext>
              </a:extLst>
            </p:cNvPr>
            <p:cNvSpPr/>
            <p:nvPr/>
          </p:nvSpPr>
          <p:spPr bwMode="gray">
            <a:xfrm>
              <a:off x="6094413" y="3821113"/>
              <a:ext cx="2228850" cy="260350"/>
            </a:xfrm>
            <a:custGeom>
              <a:avLst/>
              <a:gdLst>
                <a:gd name="T0" fmla="*/ 1024 w 1024"/>
                <a:gd name="T1" fmla="*/ 60 h 120"/>
                <a:gd name="T2" fmla="*/ 964 w 1024"/>
                <a:gd name="T3" fmla="*/ 120 h 120"/>
                <a:gd name="T4" fmla="*/ 0 w 1024"/>
                <a:gd name="T5" fmla="*/ 120 h 120"/>
                <a:gd name="T6" fmla="*/ 0 w 1024"/>
                <a:gd name="T7" fmla="*/ 0 h 120"/>
                <a:gd name="T8" fmla="*/ 964 w 1024"/>
                <a:gd name="T9" fmla="*/ 0 h 120"/>
                <a:gd name="T10" fmla="*/ 1024 w 1024"/>
                <a:gd name="T11" fmla="*/ 60 h 120"/>
              </a:gdLst>
              <a:ahLst/>
              <a:cxnLst>
                <a:cxn ang="0">
                  <a:pos x="T0" y="T1"/>
                </a:cxn>
                <a:cxn ang="0">
                  <a:pos x="T2" y="T3"/>
                </a:cxn>
                <a:cxn ang="0">
                  <a:pos x="T4" y="T5"/>
                </a:cxn>
                <a:cxn ang="0">
                  <a:pos x="T6" y="T7"/>
                </a:cxn>
                <a:cxn ang="0">
                  <a:pos x="T8" y="T9"/>
                </a:cxn>
                <a:cxn ang="0">
                  <a:pos x="T10" y="T11"/>
                </a:cxn>
              </a:cxnLst>
              <a:rect l="0" t="0" r="r" b="b"/>
              <a:pathLst>
                <a:path w="1024" h="120">
                  <a:moveTo>
                    <a:pt x="1024" y="60"/>
                  </a:moveTo>
                  <a:cubicBezTo>
                    <a:pt x="1024" y="94"/>
                    <a:pt x="998" y="120"/>
                    <a:pt x="964" y="120"/>
                  </a:cubicBezTo>
                  <a:cubicBezTo>
                    <a:pt x="0" y="120"/>
                    <a:pt x="0" y="120"/>
                    <a:pt x="0" y="120"/>
                  </a:cubicBezTo>
                  <a:cubicBezTo>
                    <a:pt x="0" y="0"/>
                    <a:pt x="0" y="0"/>
                    <a:pt x="0" y="0"/>
                  </a:cubicBezTo>
                  <a:cubicBezTo>
                    <a:pt x="964" y="0"/>
                    <a:pt x="964" y="0"/>
                    <a:pt x="964" y="0"/>
                  </a:cubicBezTo>
                  <a:cubicBezTo>
                    <a:pt x="998" y="0"/>
                    <a:pt x="1024" y="26"/>
                    <a:pt x="1024" y="60"/>
                  </a:cubicBezTo>
                  <a:close/>
                </a:path>
              </a:pathLst>
            </a:custGeom>
            <a:solidFill>
              <a:srgbClr val="489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2" name="直接箭头连接符 131"/>
          <p:cNvCxnSpPr/>
          <p:nvPr/>
        </p:nvCxnSpPr>
        <p:spPr bwMode="gray">
          <a:xfrm>
            <a:off x="8583700" y="2980668"/>
            <a:ext cx="0" cy="1754683"/>
          </a:xfrm>
          <a:prstGeom prst="straightConnector1">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bwMode="gray">
          <a:xfrm>
            <a:off x="7424670" y="3303083"/>
            <a:ext cx="1254637" cy="938719"/>
          </a:xfrm>
          <a:prstGeom prst="rect">
            <a:avLst/>
          </a:prstGeom>
          <a:noFill/>
        </p:spPr>
        <p:txBody>
          <a:bodyPr wrap="square" rtlCol="0">
            <a:spAutoFit/>
          </a:bodyPr>
          <a:lstStyle/>
          <a:p>
            <a:pPr algn="ctr" fontAlgn="ctr"/>
            <a:r>
              <a:rPr lang="en-US" sz="1100" dirty="0">
                <a:latin typeface="Huawei Sans" panose="020C0503030203020204" pitchFamily="34" charset="0"/>
              </a:rPr>
              <a:t>Abnormal flows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a:latin typeface="Huawei Sans" panose="020C0503030203020204" pitchFamily="34" charset="0"/>
              </a:rPr>
              <a:t>account for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a:latin typeface="Huawei Sans" panose="020C0503030203020204" pitchFamily="34" charset="0"/>
              </a:rPr>
              <a:t>3.65% of network-wide flows.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0721922" y="2681118"/>
            <a:ext cx="1174803" cy="1107996"/>
          </a:xfrm>
          <a:prstGeom prst="rect">
            <a:avLst/>
          </a:prstGeom>
          <a:noFill/>
        </p:spPr>
        <p:txBody>
          <a:bodyPr wrap="square" rtlCol="0">
            <a:spAutoFit/>
          </a:bodyPr>
          <a:lstStyle/>
          <a:p>
            <a:pPr algn="ctr" fontAlgn="ctr"/>
            <a:r>
              <a:rPr lang="en-US" sz="1100" dirty="0">
                <a:latin typeface="Huawei Sans" panose="020C0503030203020204" pitchFamily="34" charset="0"/>
              </a:rPr>
              <a:t>30% of them</a:t>
            </a:r>
          </a:p>
          <a:p>
            <a:pPr algn="ctr" fontAlgn="ctr"/>
            <a:r>
              <a:rPr lang="en-US" sz="1100" dirty="0">
                <a:latin typeface="Huawei Sans" panose="020C0503030203020204" pitchFamily="34" charset="0"/>
              </a:rPr>
              <a:t>can be identified in traditional O&amp;M.</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7" name="直接箭头连接符 136"/>
          <p:cNvCxnSpPr/>
          <p:nvPr/>
        </p:nvCxnSpPr>
        <p:spPr bwMode="gray">
          <a:xfrm>
            <a:off x="10751236" y="3000170"/>
            <a:ext cx="0" cy="605826"/>
          </a:xfrm>
          <a:prstGeom prst="straightConnector1">
            <a:avLst/>
          </a:prstGeom>
          <a:ln>
            <a:solidFill>
              <a:srgbClr val="FFD1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0" name="直接箭头连接符 139"/>
          <p:cNvCxnSpPr/>
          <p:nvPr/>
        </p:nvCxnSpPr>
        <p:spPr bwMode="gray">
          <a:xfrm>
            <a:off x="10751236" y="3646724"/>
            <a:ext cx="0" cy="1117859"/>
          </a:xfrm>
          <a:prstGeom prst="straightConnector1">
            <a:avLst/>
          </a:prstGeom>
          <a:ln>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2" name="文本框 141"/>
          <p:cNvSpPr txBox="1"/>
          <p:nvPr/>
        </p:nvSpPr>
        <p:spPr bwMode="gray">
          <a:xfrm>
            <a:off x="10721940" y="3744855"/>
            <a:ext cx="1122379" cy="938719"/>
          </a:xfrm>
          <a:prstGeom prst="rect">
            <a:avLst/>
          </a:prstGeom>
          <a:noFill/>
        </p:spPr>
        <p:txBody>
          <a:bodyPr wrap="square" rtlCol="0">
            <a:spAutoFit/>
          </a:bodyPr>
          <a:lstStyle/>
          <a:p>
            <a:pPr algn="ctr" fontAlgn="ctr"/>
            <a:r>
              <a:rPr lang="en-US" sz="1100" dirty="0">
                <a:latin typeface="Huawei Sans" panose="020C0503030203020204" pitchFamily="34" charset="0"/>
              </a:rPr>
              <a:t>70% of them</a:t>
            </a:r>
          </a:p>
          <a:p>
            <a:pPr algn="ctr" fontAlgn="ctr"/>
            <a:r>
              <a:rPr lang="en-US" sz="1100" dirty="0">
                <a:latin typeface="Huawei Sans" panose="020C0503030203020204" pitchFamily="34" charset="0"/>
              </a:rPr>
              <a:t>are unable to be identified in traditional O&amp;M.</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a:off x="569205" y="1333792"/>
            <a:ext cx="11035393" cy="461665"/>
          </a:xfrm>
          <a:prstGeom prst="rect">
            <a:avLst/>
          </a:prstGeom>
          <a:noFill/>
        </p:spPr>
        <p:txBody>
          <a:bodyPr wrap="none" rtlCol="0">
            <a:spAutoFit/>
          </a:bodyPr>
          <a:lstStyle/>
          <a:p>
            <a:pPr fontAlgn="ctr"/>
            <a:r>
              <a:rPr lang="en-US" sz="2400" dirty="0">
                <a:latin typeface="Huawei Sans" panose="020C0503030203020204" pitchFamily="34" charset="0"/>
              </a:rPr>
              <a:t>Large network scale/Slow service provisioning/Low troubleshooting efficiency</a:t>
            </a: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4608436" y="4637880"/>
            <a:ext cx="2396308" cy="400110"/>
          </a:xfrm>
          <a:prstGeom prst="rect">
            <a:avLst/>
          </a:prstGeom>
          <a:noFill/>
        </p:spPr>
        <p:txBody>
          <a:bodyPr wrap="square" rtlCol="0">
            <a:spAutoFit/>
          </a:bodyPr>
          <a:lstStyle/>
          <a:p>
            <a:pPr fontAlgn="ctr"/>
            <a:r>
              <a:rPr lang="en-US" sz="1000" i="1" dirty="0">
                <a:latin typeface="Huawei Sans" panose="020C0503030203020204" pitchFamily="34" charset="0"/>
              </a:rPr>
              <a:t>Sources: on-site survey data of the 2018 IO Summit</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4207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Trends in Network Management Development</a:t>
            </a:r>
            <a:endParaRPr lang="en-US" altLang="zh-CN" sz="3200"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1570257" y="4585767"/>
            <a:ext cx="774571" cy="400110"/>
          </a:xfrm>
          <a:prstGeom prst="rect">
            <a:avLst/>
          </a:prstGeom>
          <a:noFill/>
        </p:spPr>
        <p:txBody>
          <a:bodyPr wrap="none" rtlCol="0">
            <a:spAutoFit/>
          </a:bodyPr>
          <a:lstStyle/>
          <a:p>
            <a:pPr fontAlgn="ctr"/>
            <a:r>
              <a:rPr lang="en-US" sz="2000" b="1" dirty="0">
                <a:latin typeface="Huawei Sans" panose="020C0503030203020204" pitchFamily="34" charset="0"/>
              </a:rPr>
              <a:t>2019</a:t>
            </a:r>
            <a:endParaRPr lang="en-US" altLang="zh-CN" sz="2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iṣ1îďé"/>
          <p:cNvGrpSpPr/>
          <p:nvPr/>
        </p:nvGrpSpPr>
        <p:grpSpPr bwMode="gray">
          <a:xfrm>
            <a:off x="7314874" y="2160168"/>
            <a:ext cx="3148091" cy="2898100"/>
            <a:chOff x="4217406" y="2167626"/>
            <a:chExt cx="3620698" cy="3486677"/>
          </a:xfrm>
        </p:grpSpPr>
        <p:sp>
          <p:nvSpPr>
            <p:cNvPr id="39" name="îṡļiḑê"/>
            <p:cNvSpPr/>
            <p:nvPr/>
          </p:nvSpPr>
          <p:spPr bwMode="gray">
            <a:xfrm>
              <a:off x="6950103" y="2782381"/>
              <a:ext cx="888001" cy="2246119"/>
            </a:xfrm>
            <a:custGeom>
              <a:avLst/>
              <a:gdLst>
                <a:gd name="T0" fmla="*/ 29 w 236"/>
                <a:gd name="T1" fmla="*/ 149 h 597"/>
                <a:gd name="T2" fmla="*/ 10 w 236"/>
                <a:gd name="T3" fmla="*/ 508 h 597"/>
                <a:gd name="T4" fmla="*/ 152 w 236"/>
                <a:gd name="T5" fmla="*/ 597 h 597"/>
                <a:gd name="T6" fmla="*/ 235 w 236"/>
                <a:gd name="T7" fmla="*/ 319 h 597"/>
                <a:gd name="T8" fmla="*/ 166 w 236"/>
                <a:gd name="T9" fmla="*/ 48 h 597"/>
                <a:gd name="T10" fmla="*/ 197 w 236"/>
                <a:gd name="T11" fmla="*/ 26 h 597"/>
                <a:gd name="T12" fmla="*/ 26 w 236"/>
                <a:gd name="T13" fmla="*/ 0 h 597"/>
                <a:gd name="T14" fmla="*/ 0 w 236"/>
                <a:gd name="T15" fmla="*/ 170 h 597"/>
                <a:gd name="T16" fmla="*/ 29 w 236"/>
                <a:gd name="T17" fmla="*/ 14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597">
                  <a:moveTo>
                    <a:pt x="29" y="149"/>
                  </a:moveTo>
                  <a:cubicBezTo>
                    <a:pt x="86" y="263"/>
                    <a:pt x="79" y="399"/>
                    <a:pt x="10" y="508"/>
                  </a:cubicBezTo>
                  <a:cubicBezTo>
                    <a:pt x="152" y="597"/>
                    <a:pt x="152" y="597"/>
                    <a:pt x="152" y="597"/>
                  </a:cubicBezTo>
                  <a:cubicBezTo>
                    <a:pt x="205" y="514"/>
                    <a:pt x="233" y="418"/>
                    <a:pt x="235" y="319"/>
                  </a:cubicBezTo>
                  <a:cubicBezTo>
                    <a:pt x="236" y="224"/>
                    <a:pt x="212" y="131"/>
                    <a:pt x="166" y="48"/>
                  </a:cubicBezTo>
                  <a:cubicBezTo>
                    <a:pt x="197" y="26"/>
                    <a:pt x="197" y="26"/>
                    <a:pt x="197" y="26"/>
                  </a:cubicBezTo>
                  <a:cubicBezTo>
                    <a:pt x="26" y="0"/>
                    <a:pt x="26" y="0"/>
                    <a:pt x="26" y="0"/>
                  </a:cubicBezTo>
                  <a:cubicBezTo>
                    <a:pt x="0" y="170"/>
                    <a:pt x="0" y="170"/>
                    <a:pt x="0" y="170"/>
                  </a:cubicBezTo>
                  <a:lnTo>
                    <a:pt x="29" y="149"/>
                  </a:lnTo>
                  <a:close/>
                </a:path>
              </a:pathLst>
            </a:custGeom>
            <a:solidFill>
              <a:srgbClr val="FFD17D"/>
            </a:solidFill>
            <a:ln>
              <a:noFill/>
            </a:ln>
          </p:spPr>
          <p:txBody>
            <a:bodyPr wrap="square" lIns="91440" tIns="45720" rIns="91440" bIns="45720" anchor="ctr">
              <a:normAutofit/>
            </a:bodyPr>
            <a:lstStyle/>
            <a:p>
              <a:pPr algn="ctr" fontAlgn="ct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ísḷïdè"/>
            <p:cNvSpPr/>
            <p:nvPr/>
          </p:nvSpPr>
          <p:spPr bwMode="gray">
            <a:xfrm>
              <a:off x="4836087" y="2167626"/>
              <a:ext cx="2250297" cy="888000"/>
            </a:xfrm>
            <a:custGeom>
              <a:avLst/>
              <a:gdLst>
                <a:gd name="T0" fmla="*/ 320 w 598"/>
                <a:gd name="T1" fmla="*/ 1 h 236"/>
                <a:gd name="T2" fmla="*/ 49 w 598"/>
                <a:gd name="T3" fmla="*/ 70 h 236"/>
                <a:gd name="T4" fmla="*/ 26 w 598"/>
                <a:gd name="T5" fmla="*/ 39 h 236"/>
                <a:gd name="T6" fmla="*/ 0 w 598"/>
                <a:gd name="T7" fmla="*/ 210 h 236"/>
                <a:gd name="T8" fmla="*/ 171 w 598"/>
                <a:gd name="T9" fmla="*/ 236 h 236"/>
                <a:gd name="T10" fmla="*/ 149 w 598"/>
                <a:gd name="T11" fmla="*/ 207 h 236"/>
                <a:gd name="T12" fmla="*/ 508 w 598"/>
                <a:gd name="T13" fmla="*/ 226 h 236"/>
                <a:gd name="T14" fmla="*/ 598 w 598"/>
                <a:gd name="T15" fmla="*/ 84 h 236"/>
                <a:gd name="T16" fmla="*/ 320 w 598"/>
                <a:gd name="T17" fmla="*/ 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236">
                  <a:moveTo>
                    <a:pt x="320" y="1"/>
                  </a:moveTo>
                  <a:cubicBezTo>
                    <a:pt x="225" y="0"/>
                    <a:pt x="131" y="24"/>
                    <a:pt x="49" y="70"/>
                  </a:cubicBezTo>
                  <a:cubicBezTo>
                    <a:pt x="26" y="39"/>
                    <a:pt x="26" y="39"/>
                    <a:pt x="26" y="39"/>
                  </a:cubicBezTo>
                  <a:cubicBezTo>
                    <a:pt x="0" y="210"/>
                    <a:pt x="0" y="210"/>
                    <a:pt x="0" y="210"/>
                  </a:cubicBezTo>
                  <a:cubicBezTo>
                    <a:pt x="171" y="236"/>
                    <a:pt x="171" y="236"/>
                    <a:pt x="171" y="236"/>
                  </a:cubicBezTo>
                  <a:cubicBezTo>
                    <a:pt x="149" y="207"/>
                    <a:pt x="149" y="207"/>
                    <a:pt x="149" y="207"/>
                  </a:cubicBezTo>
                  <a:cubicBezTo>
                    <a:pt x="264" y="150"/>
                    <a:pt x="399" y="157"/>
                    <a:pt x="508" y="226"/>
                  </a:cubicBezTo>
                  <a:cubicBezTo>
                    <a:pt x="598" y="84"/>
                    <a:pt x="598" y="84"/>
                    <a:pt x="598" y="84"/>
                  </a:cubicBezTo>
                  <a:cubicBezTo>
                    <a:pt x="515" y="31"/>
                    <a:pt x="418" y="3"/>
                    <a:pt x="320" y="1"/>
                  </a:cubicBezTo>
                  <a:close/>
                </a:path>
              </a:pathLst>
            </a:custGeom>
            <a:solidFill>
              <a:srgbClr val="BAE6F6"/>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íŝḻiďê"/>
            <p:cNvSpPr/>
            <p:nvPr/>
          </p:nvSpPr>
          <p:spPr bwMode="gray">
            <a:xfrm>
              <a:off x="4934289" y="4766303"/>
              <a:ext cx="2248207" cy="888000"/>
            </a:xfrm>
            <a:custGeom>
              <a:avLst/>
              <a:gdLst>
                <a:gd name="T0" fmla="*/ 572 w 598"/>
                <a:gd name="T1" fmla="*/ 197 h 236"/>
                <a:gd name="T2" fmla="*/ 598 w 598"/>
                <a:gd name="T3" fmla="*/ 26 h 236"/>
                <a:gd name="T4" fmla="*/ 427 w 598"/>
                <a:gd name="T5" fmla="*/ 0 h 236"/>
                <a:gd name="T6" fmla="*/ 448 w 598"/>
                <a:gd name="T7" fmla="*/ 30 h 236"/>
                <a:gd name="T8" fmla="*/ 90 w 598"/>
                <a:gd name="T9" fmla="*/ 11 h 236"/>
                <a:gd name="T10" fmla="*/ 0 w 598"/>
                <a:gd name="T11" fmla="*/ 152 h 236"/>
                <a:gd name="T12" fmla="*/ 278 w 598"/>
                <a:gd name="T13" fmla="*/ 235 h 236"/>
                <a:gd name="T14" fmla="*/ 549 w 598"/>
                <a:gd name="T15" fmla="*/ 166 h 236"/>
                <a:gd name="T16" fmla="*/ 572 w 598"/>
                <a:gd name="T17" fmla="*/ 19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236">
                  <a:moveTo>
                    <a:pt x="572" y="197"/>
                  </a:moveTo>
                  <a:cubicBezTo>
                    <a:pt x="598" y="26"/>
                    <a:pt x="598" y="26"/>
                    <a:pt x="598" y="26"/>
                  </a:cubicBezTo>
                  <a:cubicBezTo>
                    <a:pt x="427" y="0"/>
                    <a:pt x="427" y="0"/>
                    <a:pt x="427" y="0"/>
                  </a:cubicBezTo>
                  <a:cubicBezTo>
                    <a:pt x="448" y="30"/>
                    <a:pt x="448" y="30"/>
                    <a:pt x="448" y="30"/>
                  </a:cubicBezTo>
                  <a:cubicBezTo>
                    <a:pt x="334" y="86"/>
                    <a:pt x="198" y="80"/>
                    <a:pt x="90" y="11"/>
                  </a:cubicBezTo>
                  <a:cubicBezTo>
                    <a:pt x="0" y="152"/>
                    <a:pt x="0" y="152"/>
                    <a:pt x="0" y="152"/>
                  </a:cubicBezTo>
                  <a:cubicBezTo>
                    <a:pt x="83" y="205"/>
                    <a:pt x="179" y="234"/>
                    <a:pt x="278" y="235"/>
                  </a:cubicBezTo>
                  <a:cubicBezTo>
                    <a:pt x="373" y="236"/>
                    <a:pt x="466" y="213"/>
                    <a:pt x="549" y="166"/>
                  </a:cubicBezTo>
                  <a:lnTo>
                    <a:pt x="572" y="197"/>
                  </a:lnTo>
                  <a:close/>
                </a:path>
              </a:pathLst>
            </a:custGeom>
            <a:solidFill>
              <a:srgbClr val="BAE6F6"/>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íṧḻîďê"/>
            <p:cNvSpPr/>
            <p:nvPr/>
          </p:nvSpPr>
          <p:spPr bwMode="gray">
            <a:xfrm>
              <a:off x="4217406" y="2876404"/>
              <a:ext cx="888001" cy="2248207"/>
            </a:xfrm>
            <a:custGeom>
              <a:avLst/>
              <a:gdLst>
                <a:gd name="T0" fmla="*/ 206 w 236"/>
                <a:gd name="T1" fmla="*/ 449 h 598"/>
                <a:gd name="T2" fmla="*/ 225 w 236"/>
                <a:gd name="T3" fmla="*/ 90 h 598"/>
                <a:gd name="T4" fmla="*/ 84 w 236"/>
                <a:gd name="T5" fmla="*/ 0 h 598"/>
                <a:gd name="T6" fmla="*/ 1 w 236"/>
                <a:gd name="T7" fmla="*/ 279 h 598"/>
                <a:gd name="T8" fmla="*/ 70 w 236"/>
                <a:gd name="T9" fmla="*/ 549 h 598"/>
                <a:gd name="T10" fmla="*/ 39 w 236"/>
                <a:gd name="T11" fmla="*/ 572 h 598"/>
                <a:gd name="T12" fmla="*/ 210 w 236"/>
                <a:gd name="T13" fmla="*/ 598 h 598"/>
                <a:gd name="T14" fmla="*/ 236 w 236"/>
                <a:gd name="T15" fmla="*/ 427 h 598"/>
                <a:gd name="T16" fmla="*/ 206 w 236"/>
                <a:gd name="T17" fmla="*/ 44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598">
                  <a:moveTo>
                    <a:pt x="206" y="449"/>
                  </a:moveTo>
                  <a:cubicBezTo>
                    <a:pt x="150" y="334"/>
                    <a:pt x="156" y="199"/>
                    <a:pt x="225" y="90"/>
                  </a:cubicBezTo>
                  <a:cubicBezTo>
                    <a:pt x="84" y="0"/>
                    <a:pt x="84" y="0"/>
                    <a:pt x="84" y="0"/>
                  </a:cubicBezTo>
                  <a:cubicBezTo>
                    <a:pt x="31" y="83"/>
                    <a:pt x="2" y="180"/>
                    <a:pt x="1" y="279"/>
                  </a:cubicBezTo>
                  <a:cubicBezTo>
                    <a:pt x="0" y="373"/>
                    <a:pt x="24" y="467"/>
                    <a:pt x="70" y="549"/>
                  </a:cubicBezTo>
                  <a:cubicBezTo>
                    <a:pt x="39" y="572"/>
                    <a:pt x="39" y="572"/>
                    <a:pt x="39" y="572"/>
                  </a:cubicBezTo>
                  <a:cubicBezTo>
                    <a:pt x="210" y="598"/>
                    <a:pt x="210" y="598"/>
                    <a:pt x="210" y="598"/>
                  </a:cubicBezTo>
                  <a:cubicBezTo>
                    <a:pt x="236" y="427"/>
                    <a:pt x="236" y="427"/>
                    <a:pt x="236" y="427"/>
                  </a:cubicBezTo>
                  <a:lnTo>
                    <a:pt x="206" y="449"/>
                  </a:lnTo>
                  <a:close/>
                </a:path>
              </a:pathLst>
            </a:custGeom>
            <a:solidFill>
              <a:srgbClr val="FFD17D"/>
            </a:solidFill>
            <a:ln>
              <a:noFill/>
            </a:ln>
          </p:spPr>
          <p:txBody>
            <a:bodyPr wrap="square" lIns="91440" tIns="45720" rIns="91440" bIns="45720" anchor="ctr">
              <a:normAutofit/>
            </a:bodyPr>
            <a:lstStyle/>
            <a:p>
              <a:pPr algn="ctr" fontAlgn="ct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iŝľïḋe"/>
            <p:cNvSpPr/>
            <p:nvPr/>
          </p:nvSpPr>
          <p:spPr bwMode="gray">
            <a:xfrm>
              <a:off x="5707968" y="3197999"/>
              <a:ext cx="630556" cy="961896"/>
            </a:xfrm>
            <a:custGeom>
              <a:avLst/>
              <a:gdLst>
                <a:gd name="T0" fmla="*/ 160 w 216"/>
                <a:gd name="T1" fmla="*/ 119 h 258"/>
                <a:gd name="T2" fmla="*/ 179 w 216"/>
                <a:gd name="T3" fmla="*/ 71 h 258"/>
                <a:gd name="T4" fmla="*/ 108 w 216"/>
                <a:gd name="T5" fmla="*/ 0 h 258"/>
                <a:gd name="T6" fmla="*/ 36 w 216"/>
                <a:gd name="T7" fmla="*/ 71 h 258"/>
                <a:gd name="T8" fmla="*/ 56 w 216"/>
                <a:gd name="T9" fmla="*/ 119 h 258"/>
                <a:gd name="T10" fmla="*/ 0 w 216"/>
                <a:gd name="T11" fmla="*/ 250 h 258"/>
                <a:gd name="T12" fmla="*/ 2 w 216"/>
                <a:gd name="T13" fmla="*/ 256 h 258"/>
                <a:gd name="T14" fmla="*/ 8 w 216"/>
                <a:gd name="T15" fmla="*/ 258 h 258"/>
                <a:gd name="T16" fmla="*/ 208 w 216"/>
                <a:gd name="T17" fmla="*/ 258 h 258"/>
                <a:gd name="T18" fmla="*/ 214 w 216"/>
                <a:gd name="T19" fmla="*/ 256 h 258"/>
                <a:gd name="T20" fmla="*/ 216 w 216"/>
                <a:gd name="T21" fmla="*/ 250 h 258"/>
                <a:gd name="T22" fmla="*/ 160 w 216"/>
                <a:gd name="T23" fmla="*/ 119 h 258"/>
                <a:gd name="T24" fmla="*/ 108 w 216"/>
                <a:gd name="T25" fmla="*/ 16 h 258"/>
                <a:gd name="T26" fmla="*/ 163 w 216"/>
                <a:gd name="T27" fmla="*/ 71 h 258"/>
                <a:gd name="T28" fmla="*/ 108 w 216"/>
                <a:gd name="T29" fmla="*/ 126 h 258"/>
                <a:gd name="T30" fmla="*/ 52 w 216"/>
                <a:gd name="T31" fmla="*/ 71 h 258"/>
                <a:gd name="T32" fmla="*/ 108 w 216"/>
                <a:gd name="T33" fmla="*/ 16 h 258"/>
                <a:gd name="T34" fmla="*/ 17 w 216"/>
                <a:gd name="T35" fmla="*/ 242 h 258"/>
                <a:gd name="T36" fmla="*/ 68 w 216"/>
                <a:gd name="T37" fmla="*/ 130 h 258"/>
                <a:gd name="T38" fmla="*/ 108 w 216"/>
                <a:gd name="T39" fmla="*/ 142 h 258"/>
                <a:gd name="T40" fmla="*/ 148 w 216"/>
                <a:gd name="T41" fmla="*/ 130 h 258"/>
                <a:gd name="T42" fmla="*/ 199 w 216"/>
                <a:gd name="T43" fmla="*/ 242 h 258"/>
                <a:gd name="T44" fmla="*/ 17 w 216"/>
                <a:gd name="T45" fmla="*/ 24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258">
                  <a:moveTo>
                    <a:pt x="160" y="119"/>
                  </a:moveTo>
                  <a:cubicBezTo>
                    <a:pt x="172" y="107"/>
                    <a:pt x="179" y="90"/>
                    <a:pt x="179" y="71"/>
                  </a:cubicBezTo>
                  <a:cubicBezTo>
                    <a:pt x="179" y="32"/>
                    <a:pt x="147" y="0"/>
                    <a:pt x="108" y="0"/>
                  </a:cubicBezTo>
                  <a:cubicBezTo>
                    <a:pt x="68" y="0"/>
                    <a:pt x="36" y="32"/>
                    <a:pt x="36" y="71"/>
                  </a:cubicBezTo>
                  <a:cubicBezTo>
                    <a:pt x="36" y="90"/>
                    <a:pt x="44" y="107"/>
                    <a:pt x="56" y="119"/>
                  </a:cubicBezTo>
                  <a:cubicBezTo>
                    <a:pt x="26" y="145"/>
                    <a:pt x="4" y="193"/>
                    <a:pt x="0" y="250"/>
                  </a:cubicBezTo>
                  <a:cubicBezTo>
                    <a:pt x="0" y="252"/>
                    <a:pt x="0" y="254"/>
                    <a:pt x="2" y="256"/>
                  </a:cubicBezTo>
                  <a:cubicBezTo>
                    <a:pt x="4" y="257"/>
                    <a:pt x="6" y="258"/>
                    <a:pt x="8" y="258"/>
                  </a:cubicBezTo>
                  <a:cubicBezTo>
                    <a:pt x="208" y="258"/>
                    <a:pt x="208" y="258"/>
                    <a:pt x="208" y="258"/>
                  </a:cubicBezTo>
                  <a:cubicBezTo>
                    <a:pt x="210" y="258"/>
                    <a:pt x="212" y="257"/>
                    <a:pt x="214" y="256"/>
                  </a:cubicBezTo>
                  <a:cubicBezTo>
                    <a:pt x="215" y="254"/>
                    <a:pt x="216" y="252"/>
                    <a:pt x="216" y="250"/>
                  </a:cubicBezTo>
                  <a:cubicBezTo>
                    <a:pt x="212" y="193"/>
                    <a:pt x="190" y="145"/>
                    <a:pt x="160" y="119"/>
                  </a:cubicBezTo>
                  <a:moveTo>
                    <a:pt x="108" y="16"/>
                  </a:moveTo>
                  <a:cubicBezTo>
                    <a:pt x="138" y="16"/>
                    <a:pt x="163" y="41"/>
                    <a:pt x="163" y="71"/>
                  </a:cubicBezTo>
                  <a:cubicBezTo>
                    <a:pt x="163" y="102"/>
                    <a:pt x="138" y="126"/>
                    <a:pt x="108" y="126"/>
                  </a:cubicBezTo>
                  <a:cubicBezTo>
                    <a:pt x="77" y="126"/>
                    <a:pt x="52" y="102"/>
                    <a:pt x="52" y="71"/>
                  </a:cubicBezTo>
                  <a:cubicBezTo>
                    <a:pt x="52" y="41"/>
                    <a:pt x="77" y="16"/>
                    <a:pt x="108" y="16"/>
                  </a:cubicBezTo>
                  <a:moveTo>
                    <a:pt x="17" y="242"/>
                  </a:moveTo>
                  <a:cubicBezTo>
                    <a:pt x="22" y="192"/>
                    <a:pt x="41" y="151"/>
                    <a:pt x="68" y="130"/>
                  </a:cubicBezTo>
                  <a:cubicBezTo>
                    <a:pt x="79" y="138"/>
                    <a:pt x="93" y="142"/>
                    <a:pt x="108" y="142"/>
                  </a:cubicBezTo>
                  <a:cubicBezTo>
                    <a:pt x="123" y="142"/>
                    <a:pt x="137" y="138"/>
                    <a:pt x="148" y="130"/>
                  </a:cubicBezTo>
                  <a:cubicBezTo>
                    <a:pt x="174" y="151"/>
                    <a:pt x="194" y="192"/>
                    <a:pt x="199" y="242"/>
                  </a:cubicBezTo>
                  <a:lnTo>
                    <a:pt x="17" y="242"/>
                  </a:lnTo>
                  <a:close/>
                </a:path>
              </a:pathLst>
            </a:custGeom>
            <a:solidFill>
              <a:schemeClr val="tx1">
                <a:lumMod val="50000"/>
                <a:lumOff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ïsḷîḋè"/>
            <p:cNvSpPr txBox="1"/>
            <p:nvPr/>
          </p:nvSpPr>
          <p:spPr bwMode="gray">
            <a:xfrm>
              <a:off x="5151900" y="4275873"/>
              <a:ext cx="1595959" cy="334476"/>
            </a:xfrm>
            <a:prstGeom prst="rect">
              <a:avLst/>
            </a:prstGeom>
            <a:noFill/>
          </p:spPr>
          <p:txBody>
            <a:bodyPr wrap="square" lIns="91440" tIns="45720" rIns="91440" bIns="45720">
              <a:noAutofit/>
            </a:bodyPr>
            <a:lstStyle/>
            <a:p>
              <a:pPr algn="ctr" fontAlgn="ctr"/>
              <a:r>
                <a:rPr lang="en-US" sz="1400" b="1" dirty="0">
                  <a:latin typeface="Huawei Sans" panose="020C0503030203020204" pitchFamily="34" charset="0"/>
                </a:rPr>
                <a:t>Big Data + AI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îs1îḓè"/>
            <p:cNvSpPr txBox="1"/>
            <p:nvPr/>
          </p:nvSpPr>
          <p:spPr bwMode="gray">
            <a:xfrm>
              <a:off x="4823543" y="2587846"/>
              <a:ext cx="2285465" cy="459648"/>
            </a:xfrm>
            <a:prstGeom prst="rect">
              <a:avLst/>
            </a:prstGeom>
            <a:noFill/>
          </p:spPr>
          <p:txBody>
            <a:bodyPr wrap="square" lIns="91440" tIns="45720" rIns="91440" bIns="45720" anchor="ctr">
              <a:prstTxWarp prst="textArchUp">
                <a:avLst>
                  <a:gd name="adj" fmla="val 10587323"/>
                </a:avLst>
              </a:prstTxWarp>
              <a:normAutofit fontScale="32500" lnSpcReduction="20000"/>
            </a:bodyPr>
            <a:lstStyle/>
            <a:p>
              <a:pPr algn="ctr" fontAlgn="ctr">
                <a:lnSpc>
                  <a:spcPct val="120000"/>
                </a:lnSpc>
              </a:pPr>
              <a:r>
                <a:rPr lang="en-US" sz="2400" b="1" dirty="0">
                  <a:latin typeface="Huawei Sans" panose="020C0503030203020204" pitchFamily="34" charset="0"/>
                </a:rPr>
                <a:t>Experience </a:t>
              </a:r>
            </a:p>
            <a:p>
              <a:pPr algn="ctr" fontAlgn="ctr">
                <a:lnSpc>
                  <a:spcPct val="120000"/>
                </a:lnSpc>
              </a:pPr>
              <a:r>
                <a:rPr lang="en-US" sz="2400" b="1" dirty="0">
                  <a:latin typeface="Huawei Sans" panose="020C0503030203020204" pitchFamily="34" charset="0"/>
                </a:rPr>
                <a:t>visualization/evaluation</a:t>
              </a:r>
              <a:endParaRPr lang="en-US" altLang="zh-CN" sz="2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ïS1íďe"/>
            <p:cNvSpPr txBox="1"/>
            <p:nvPr/>
          </p:nvSpPr>
          <p:spPr bwMode="gray">
            <a:xfrm rot="16200000">
              <a:off x="4082825" y="3755824"/>
              <a:ext cx="1570714" cy="567438"/>
            </a:xfrm>
            <a:prstGeom prst="rect">
              <a:avLst/>
            </a:prstGeom>
            <a:noFill/>
          </p:spPr>
          <p:txBody>
            <a:bodyPr wrap="square" lIns="91440" tIns="45720" rIns="91440" bIns="45720" anchor="ctr">
              <a:prstTxWarp prst="textArchUp">
                <a:avLst>
                  <a:gd name="adj" fmla="val 11203924"/>
                </a:avLst>
              </a:prstTxWarp>
              <a:normAutofit fontScale="62500" lnSpcReduction="20000"/>
            </a:bodyPr>
            <a:lstStyle/>
            <a:p>
              <a:pPr algn="ctr" fontAlgn="ctr"/>
              <a:r>
                <a:rPr lang="en-US" sz="2400" b="1" dirty="0">
                  <a:solidFill>
                    <a:srgbClr val="EC7061"/>
                  </a:solidFill>
                  <a:latin typeface="Huawei Sans" panose="020C0503030203020204" pitchFamily="34" charset="0"/>
                </a:rPr>
                <a:t>Exception </a:t>
              </a:r>
            </a:p>
            <a:p>
              <a:pPr algn="ctr" fontAlgn="ctr"/>
              <a:r>
                <a:rPr lang="en-US" sz="2400" b="1" dirty="0">
                  <a:solidFill>
                    <a:srgbClr val="EC7061"/>
                  </a:solidFill>
                  <a:latin typeface="Huawei Sans" panose="020C0503030203020204" pitchFamily="34" charset="0"/>
                </a:rPr>
                <a:t>identification/prediction</a:t>
              </a:r>
              <a:endParaRPr lang="en-US" altLang="zh-CN" sz="2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ïšľíde"/>
            <p:cNvSpPr txBox="1"/>
            <p:nvPr/>
          </p:nvSpPr>
          <p:spPr bwMode="gray">
            <a:xfrm>
              <a:off x="5140946" y="5070249"/>
              <a:ext cx="1937726" cy="252417"/>
            </a:xfrm>
            <a:prstGeom prst="rect">
              <a:avLst/>
            </a:prstGeom>
            <a:noFill/>
          </p:spPr>
          <p:txBody>
            <a:bodyPr wrap="square" lIns="91440" tIns="45720" rIns="91440" bIns="45720" anchor="ctr">
              <a:prstTxWarp prst="textArchDown">
                <a:avLst/>
              </a:prstTxWarp>
              <a:normAutofit fontScale="32500" lnSpcReduction="20000"/>
            </a:bodyPr>
            <a:lstStyle/>
            <a:p>
              <a:pPr algn="ctr" fontAlgn="ctr"/>
              <a:r>
                <a:rPr lang="en-US" sz="2400" b="1" dirty="0">
                  <a:latin typeface="Huawei Sans" panose="020C0503030203020204" pitchFamily="34" charset="0"/>
                </a:rPr>
                <a:t>Root cause locating/analysis</a:t>
              </a:r>
              <a:endParaRPr lang="en-US" sz="2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iSľïdê"/>
            <p:cNvSpPr txBox="1"/>
            <p:nvPr/>
          </p:nvSpPr>
          <p:spPr bwMode="gray">
            <a:xfrm rot="16200000">
              <a:off x="6377571" y="3513652"/>
              <a:ext cx="1657387" cy="657915"/>
            </a:xfrm>
            <a:prstGeom prst="rect">
              <a:avLst/>
            </a:prstGeom>
            <a:noFill/>
          </p:spPr>
          <p:txBody>
            <a:bodyPr wrap="square" lIns="91440" tIns="45720" rIns="91440" bIns="45720" anchor="ctr">
              <a:prstTxWarp prst="textArchDown">
                <a:avLst>
                  <a:gd name="adj" fmla="val 782852"/>
                </a:avLst>
              </a:prstTxWarp>
              <a:noAutofit/>
            </a:bodyPr>
            <a:lstStyle/>
            <a:p>
              <a:pPr algn="ctr" fontAlgn="ctr"/>
              <a:r>
                <a:rPr lang="en-US" sz="2800" b="1" dirty="0">
                  <a:solidFill>
                    <a:srgbClr val="EC7061"/>
                  </a:solidFill>
                  <a:latin typeface="Huawei Sans" panose="020C0503030203020204" pitchFamily="34" charset="0"/>
                </a:rPr>
                <a:t>Troubleshooting/Network </a:t>
              </a:r>
            </a:p>
            <a:p>
              <a:pPr algn="ctr" fontAlgn="ctr"/>
              <a:r>
                <a:rPr lang="en-US" sz="2800" b="1" dirty="0">
                  <a:solidFill>
                    <a:srgbClr val="EC7061"/>
                  </a:solidFill>
                  <a:latin typeface="Huawei Sans" panose="020C0503030203020204" pitchFamily="34" charset="0"/>
                </a:rPr>
                <a:t>optimization</a:t>
              </a:r>
              <a:endParaRPr lang="en-US" sz="2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文本框 2"/>
          <p:cNvSpPr txBox="1"/>
          <p:nvPr/>
        </p:nvSpPr>
        <p:spPr bwMode="gray">
          <a:xfrm>
            <a:off x="6822061" y="5117484"/>
            <a:ext cx="4599877" cy="1061829"/>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Early warnings about network faults, faster fault rectification, lower service loss, higher fault identification rate</a:t>
            </a:r>
            <a:endParaRPr lang="en-US" altLang="zh-CN" sz="1400" dirty="0">
              <a:latin typeface="Huawei Sans" panose="020C0503030203020204" pitchFamily="34" charset="0"/>
            </a:endParaRPr>
          </a:p>
        </p:txBody>
      </p:sp>
      <p:sp>
        <p:nvSpPr>
          <p:cNvPr id="20" name="文本框 19"/>
          <p:cNvSpPr txBox="1"/>
          <p:nvPr/>
        </p:nvSpPr>
        <p:spPr bwMode="gray">
          <a:xfrm>
            <a:off x="430034" y="5117484"/>
            <a:ext cx="5459399" cy="1061829"/>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The online network planning, deployment, optimization, and inspection tools significantly reduce the management workload, lowering the OPEX.</a:t>
            </a:r>
            <a:endParaRPr lang="en-US" altLang="zh-CN" sz="1400" dirty="0">
              <a:latin typeface="Huawei Sans" panose="020C0503030203020204" pitchFamily="34" charset="0"/>
            </a:endParaRPr>
          </a:p>
        </p:txBody>
      </p:sp>
      <p:grpSp>
        <p:nvGrpSpPr>
          <p:cNvPr id="55" name="14fe7c24-85d0-4fc3-87ba-2ad5a9a3e947" descr="FgYAAB+LCAAAAAAABAC1VE1PwkAQ/S+r3tC0fIj2BiLGA0IC8WI4rO0Ag+2W7G4TiOG/O91uYSuIMZFb+2be9r2Zt/1klxixgPmsxi71ZgX0PE641D3kc8mTQRpBTLWRTFcgNYJiwdunJdUd0iuPM7BdG8IHKDDJEgOzwLvxCOJrB/I9A/YgxITHPZyjprMJeVYjkCEIbRu1zKDG7Evbz0lPMs1W9FGPbWulmIbrQEsUc0eNZTPvih1nNx12N01j4OKQXig5Rm859Ic0TuUhuWy9dVqHsxmGMFlAAoZFpQkK3RHReMGjcm5difOFFqCUBYbvSwi1QwvuiGiONO2ZWtDhF/1+y79td5qk0xU9pRYUEQ3I3WXbkdWJlpnSCa3ANu4DsDFGJMzM+ungEaeUgAapTOXgBKdOqxURrFlQr9GGKGN2Mtf3xtWjiCxQbxuAZrCCF2LnOosxGohNt4eB3Ema7rdy5+YTFb5jjHpz0lPzZ0/m26ri54jCCay1f0Jhs6Lw3lGYM/favkV4r7DBtn/dxv8or87W975H/uRcWz+rK+6LK66IMutjnP96OmH+M6CrokDbgJf3YQfmcXFvTqVwxGuXhx/l1fwtU62qb//svvNFnMn3bzs2XqfbL7QMLtcWBgAA">
            <a:extLst>
              <a:ext uri="{FF2B5EF4-FFF2-40B4-BE49-F238E27FC236}">
                <a16:creationId xmlns:a16="http://schemas.microsoft.com/office/drawing/2014/main" id="{94CD1621-C31B-4A13-B909-CF091C83E80C}"/>
              </a:ext>
            </a:extLst>
          </p:cNvPr>
          <p:cNvGrpSpPr>
            <a:grpSpLocks noChangeAspect="1"/>
          </p:cNvGrpSpPr>
          <p:nvPr/>
        </p:nvGrpSpPr>
        <p:grpSpPr bwMode="gray">
          <a:xfrm>
            <a:off x="3953355" y="2160168"/>
            <a:ext cx="1592142" cy="2252668"/>
            <a:chOff x="3162300" y="1765780"/>
            <a:chExt cx="1667751" cy="2359645"/>
          </a:xfrm>
        </p:grpSpPr>
        <p:sp>
          <p:nvSpPr>
            <p:cNvPr id="56" name="ValueBack">
              <a:extLst>
                <a:ext uri="{FF2B5EF4-FFF2-40B4-BE49-F238E27FC236}">
                  <a16:creationId xmlns:a16="http://schemas.microsoft.com/office/drawing/2014/main" id="{21720557-8567-467F-9904-DF732E6F5CE6}"/>
                </a:ext>
              </a:extLst>
            </p:cNvPr>
            <p:cNvSpPr/>
            <p:nvPr/>
          </p:nvSpPr>
          <p:spPr bwMode="gray">
            <a:xfrm>
              <a:off x="3162300" y="2457673"/>
              <a:ext cx="1667751" cy="1667752"/>
            </a:xfrm>
            <a:prstGeom prst="donut">
              <a:avLst>
                <a:gd name="adj" fmla="val 13957"/>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57" name="ValueShape">
              <a:extLst>
                <a:ext uri="{FF2B5EF4-FFF2-40B4-BE49-F238E27FC236}">
                  <a16:creationId xmlns:a16="http://schemas.microsoft.com/office/drawing/2014/main" id="{E07BB9F1-FCFB-43FD-BB64-E422061BD483}"/>
                </a:ext>
              </a:extLst>
            </p:cNvPr>
            <p:cNvSpPr/>
            <p:nvPr/>
          </p:nvSpPr>
          <p:spPr bwMode="gray">
            <a:xfrm>
              <a:off x="3541758" y="2837131"/>
              <a:ext cx="908836" cy="908836"/>
            </a:xfrm>
            <a:prstGeom prst="pie">
              <a:avLst>
                <a:gd name="adj1" fmla="val 16200000"/>
                <a:gd name="adj2" fmla="val 9288000"/>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58" name="ValueBack">
              <a:extLst>
                <a:ext uri="{FF2B5EF4-FFF2-40B4-BE49-F238E27FC236}">
                  <a16:creationId xmlns:a16="http://schemas.microsoft.com/office/drawing/2014/main" id="{91A99C24-02D5-4BF3-900B-46DED057EF95}"/>
                </a:ext>
              </a:extLst>
            </p:cNvPr>
            <p:cNvSpPr/>
            <p:nvPr/>
          </p:nvSpPr>
          <p:spPr bwMode="gray">
            <a:xfrm>
              <a:off x="3751504" y="2248502"/>
              <a:ext cx="489342" cy="226717"/>
            </a:xfrm>
            <a:custGeom>
              <a:avLst/>
              <a:gdLst>
                <a:gd name="T0" fmla="*/ 166 w 344"/>
                <a:gd name="T1" fmla="*/ 132 h 160"/>
                <a:gd name="T2" fmla="*/ 344 w 344"/>
                <a:gd name="T3" fmla="*/ 160 h 160"/>
                <a:gd name="T4" fmla="*/ 344 w 344"/>
                <a:gd name="T5" fmla="*/ 48 h 160"/>
                <a:gd name="T6" fmla="*/ 296 w 344"/>
                <a:gd name="T7" fmla="*/ 0 h 160"/>
                <a:gd name="T8" fmla="*/ 48 w 344"/>
                <a:gd name="T9" fmla="*/ 0 h 160"/>
                <a:gd name="T10" fmla="*/ 0 w 344"/>
                <a:gd name="T11" fmla="*/ 48 h 160"/>
                <a:gd name="T12" fmla="*/ 0 w 344"/>
                <a:gd name="T13" fmla="*/ 156 h 160"/>
                <a:gd name="T14" fmla="*/ 166 w 344"/>
                <a:gd name="T15" fmla="*/ 132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160">
                  <a:moveTo>
                    <a:pt x="166" y="132"/>
                  </a:moveTo>
                  <a:cubicBezTo>
                    <a:pt x="228" y="132"/>
                    <a:pt x="288" y="142"/>
                    <a:pt x="344" y="160"/>
                  </a:cubicBezTo>
                  <a:cubicBezTo>
                    <a:pt x="344" y="48"/>
                    <a:pt x="344" y="48"/>
                    <a:pt x="344" y="48"/>
                  </a:cubicBezTo>
                  <a:cubicBezTo>
                    <a:pt x="344" y="22"/>
                    <a:pt x="322" y="0"/>
                    <a:pt x="296" y="0"/>
                  </a:cubicBezTo>
                  <a:cubicBezTo>
                    <a:pt x="48" y="0"/>
                    <a:pt x="48" y="0"/>
                    <a:pt x="48" y="0"/>
                  </a:cubicBezTo>
                  <a:cubicBezTo>
                    <a:pt x="22" y="0"/>
                    <a:pt x="0" y="22"/>
                    <a:pt x="0" y="48"/>
                  </a:cubicBezTo>
                  <a:cubicBezTo>
                    <a:pt x="0" y="156"/>
                    <a:pt x="0" y="156"/>
                    <a:pt x="0" y="156"/>
                  </a:cubicBezTo>
                  <a:cubicBezTo>
                    <a:pt x="53" y="141"/>
                    <a:pt x="108" y="132"/>
                    <a:pt x="166" y="132"/>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59" name="ValueBack">
              <a:extLst>
                <a:ext uri="{FF2B5EF4-FFF2-40B4-BE49-F238E27FC236}">
                  <a16:creationId xmlns:a16="http://schemas.microsoft.com/office/drawing/2014/main" id="{DD831464-240D-47EB-9989-85E5FC737A01}"/>
                </a:ext>
              </a:extLst>
            </p:cNvPr>
            <p:cNvSpPr/>
            <p:nvPr/>
          </p:nvSpPr>
          <p:spPr bwMode="gray">
            <a:xfrm>
              <a:off x="3195934" y="2495013"/>
              <a:ext cx="304166" cy="304166"/>
            </a:xfrm>
            <a:custGeom>
              <a:avLst/>
              <a:gdLst>
                <a:gd name="T0" fmla="*/ 70 w 214"/>
                <a:gd name="T1" fmla="*/ 215 h 215"/>
                <a:gd name="T2" fmla="*/ 71 w 214"/>
                <a:gd name="T3" fmla="*/ 213 h 215"/>
                <a:gd name="T4" fmla="*/ 214 w 214"/>
                <a:gd name="T5" fmla="*/ 68 h 215"/>
                <a:gd name="T6" fmla="*/ 165 w 214"/>
                <a:gd name="T7" fmla="*/ 18 h 215"/>
                <a:gd name="T8" fmla="*/ 97 w 214"/>
                <a:gd name="T9" fmla="*/ 18 h 215"/>
                <a:gd name="T10" fmla="*/ 19 w 214"/>
                <a:gd name="T11" fmla="*/ 96 h 215"/>
                <a:gd name="T12" fmla="*/ 19 w 214"/>
                <a:gd name="T13" fmla="*/ 164 h 215"/>
                <a:gd name="T14" fmla="*/ 70 w 214"/>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5">
                  <a:moveTo>
                    <a:pt x="70" y="215"/>
                  </a:moveTo>
                  <a:cubicBezTo>
                    <a:pt x="71" y="213"/>
                    <a:pt x="71" y="213"/>
                    <a:pt x="71" y="213"/>
                  </a:cubicBezTo>
                  <a:cubicBezTo>
                    <a:pt x="110" y="157"/>
                    <a:pt x="159" y="108"/>
                    <a:pt x="214" y="68"/>
                  </a:cubicBezTo>
                  <a:cubicBezTo>
                    <a:pt x="165" y="18"/>
                    <a:pt x="165" y="18"/>
                    <a:pt x="165" y="18"/>
                  </a:cubicBezTo>
                  <a:cubicBezTo>
                    <a:pt x="146" y="0"/>
                    <a:pt x="115" y="0"/>
                    <a:pt x="97" y="18"/>
                  </a:cubicBezTo>
                  <a:cubicBezTo>
                    <a:pt x="19" y="96"/>
                    <a:pt x="19" y="96"/>
                    <a:pt x="19" y="96"/>
                  </a:cubicBezTo>
                  <a:cubicBezTo>
                    <a:pt x="0" y="115"/>
                    <a:pt x="0" y="145"/>
                    <a:pt x="19" y="164"/>
                  </a:cubicBezTo>
                  <a:lnTo>
                    <a:pt x="70" y="215"/>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0" name="ValueText1">
              <a:extLst>
                <a:ext uri="{FF2B5EF4-FFF2-40B4-BE49-F238E27FC236}">
                  <a16:creationId xmlns:a16="http://schemas.microsoft.com/office/drawing/2014/main" id="{558532F3-8D2D-4D4B-A2D5-9DB347EEEAD8}"/>
                </a:ext>
              </a:extLst>
            </p:cNvPr>
            <p:cNvSpPr txBox="1"/>
            <p:nvPr/>
          </p:nvSpPr>
          <p:spPr bwMode="gray">
            <a:xfrm>
              <a:off x="3725562" y="1765780"/>
              <a:ext cx="554337" cy="380312"/>
            </a:xfrm>
            <a:prstGeom prst="rect">
              <a:avLst/>
            </a:prstGeom>
            <a:noFill/>
          </p:spPr>
          <p:txBody>
            <a:bodyPr wrap="square" tIns="90000" bIns="90000" anchor="ctr" anchorCtr="0">
              <a:prstTxWarp prst="textPlain">
                <a:avLst/>
              </a:prstTxWarp>
              <a:noAutofit/>
            </a:bodyPr>
            <a:lstStyle/>
            <a:p>
              <a:pPr fontAlgn="ctr"/>
              <a:r>
                <a:rPr lang="en-US" sz="700" dirty="0">
                  <a:solidFill>
                    <a:schemeClr val="accent4">
                      <a:lumMod val="100000"/>
                    </a:schemeClr>
                  </a:solidFill>
                  <a:latin typeface="Huawei Sans" panose="020C0503030203020204" pitchFamily="34" charset="0"/>
                </a:rPr>
                <a:t>High</a:t>
              </a:r>
            </a:p>
          </p:txBody>
        </p:sp>
      </p:grpSp>
      <p:grpSp>
        <p:nvGrpSpPr>
          <p:cNvPr id="61" name="14fe7c24-85d0-4fc3-87ba-2ad5a9a3e947" descr="VwYAAB+LCAAAAAAABAC1VMFO40AM/ZcBbt1VUhIKubVbijiwVKLay6qHIXFbs8mkmplIrVD/fZ3pZOOSUrQS3JJnP+f52c6rOMdMJCIUPXFut2ug56dCajtGudSyeCgzyCk21eUatEUwIvn96kl9Rvol8wp81pbwB1RYVIWDRRJ8DwiSGwaFgQPHkGIh8zEu0VJtQu7NFHQKyvpEqyvoCf8yCGvSnS6rNX00ELteI+aSd2A1qiVT49kiuBDH2RFjj8oyB6m69L2SY/SY0X+Ueam75Cb1iqU+LhaYwmwFBTgWhWao7FBlTyuZNb6NNC5XVoExHnh8foHUMlpyTURX0qVXZkXFzyaTOLwaDCPSyUXPKQVVRgbxWQ6YrGH2Uhlb0Ah8YrsAW9eIhoUbPxWeStoSsKCNi3QqsDiNVmWwEUm/RxOiHfPOfLtxXd2qzAP9gQPIgzX8JHatc2+jg8R8113IVhJ/mbcjuubLigafMUe7Pdlg9H6DTog5aO6I3BlsbHhCbsTlRgdyb5jcukwr9M1yt3Ivxe5/5/Q5bZxwPQzeXsZJx+P3pe7Piivdb7yYYF7/oYZp/c+gizJg/R00Z/MPrLeKH9hB4EjjI5n+aS74o9WLuQnxoQnhl5tQj+iLTPho+t3G57u/JsxA6FcGAAA=">
            <a:extLst>
              <a:ext uri="{FF2B5EF4-FFF2-40B4-BE49-F238E27FC236}">
                <a16:creationId xmlns:a16="http://schemas.microsoft.com/office/drawing/2014/main" id="{94CD1621-C31B-4A13-B909-CF091C83E80C}"/>
              </a:ext>
            </a:extLst>
          </p:cNvPr>
          <p:cNvGrpSpPr>
            <a:grpSpLocks noChangeAspect="1"/>
          </p:cNvGrpSpPr>
          <p:nvPr/>
        </p:nvGrpSpPr>
        <p:grpSpPr bwMode="gray">
          <a:xfrm>
            <a:off x="1400847" y="2440280"/>
            <a:ext cx="1090939" cy="1686626"/>
            <a:chOff x="3162300" y="1547028"/>
            <a:chExt cx="1667751" cy="2578397"/>
          </a:xfrm>
        </p:grpSpPr>
        <p:sp>
          <p:nvSpPr>
            <p:cNvPr id="62" name="ValueBack">
              <a:extLst>
                <a:ext uri="{FF2B5EF4-FFF2-40B4-BE49-F238E27FC236}">
                  <a16:creationId xmlns:a16="http://schemas.microsoft.com/office/drawing/2014/main" id="{21720557-8567-467F-9904-DF732E6F5CE6}"/>
                </a:ext>
              </a:extLst>
            </p:cNvPr>
            <p:cNvSpPr/>
            <p:nvPr/>
          </p:nvSpPr>
          <p:spPr bwMode="gray">
            <a:xfrm>
              <a:off x="3162300" y="2457673"/>
              <a:ext cx="1667751" cy="1667752"/>
            </a:xfrm>
            <a:prstGeom prst="donut">
              <a:avLst>
                <a:gd name="adj" fmla="val 13957"/>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63" name="ValueShape">
              <a:extLst>
                <a:ext uri="{FF2B5EF4-FFF2-40B4-BE49-F238E27FC236}">
                  <a16:creationId xmlns:a16="http://schemas.microsoft.com/office/drawing/2014/main" id="{E07BB9F1-FCFB-43FD-BB64-E422061BD483}"/>
                </a:ext>
              </a:extLst>
            </p:cNvPr>
            <p:cNvSpPr/>
            <p:nvPr/>
          </p:nvSpPr>
          <p:spPr bwMode="gray">
            <a:xfrm>
              <a:off x="3541758" y="2837131"/>
              <a:ext cx="908836" cy="908836"/>
            </a:xfrm>
            <a:prstGeom prst="pie">
              <a:avLst>
                <a:gd name="adj1" fmla="val 16200000"/>
                <a:gd name="adj2" fmla="val 19734834"/>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64" name="ValueBack">
              <a:extLst>
                <a:ext uri="{FF2B5EF4-FFF2-40B4-BE49-F238E27FC236}">
                  <a16:creationId xmlns:a16="http://schemas.microsoft.com/office/drawing/2014/main" id="{91A99C24-02D5-4BF3-900B-46DED057EF95}"/>
                </a:ext>
              </a:extLst>
            </p:cNvPr>
            <p:cNvSpPr/>
            <p:nvPr/>
          </p:nvSpPr>
          <p:spPr bwMode="gray">
            <a:xfrm>
              <a:off x="3751504" y="2248502"/>
              <a:ext cx="489342" cy="226717"/>
            </a:xfrm>
            <a:custGeom>
              <a:avLst/>
              <a:gdLst>
                <a:gd name="T0" fmla="*/ 166 w 344"/>
                <a:gd name="T1" fmla="*/ 132 h 160"/>
                <a:gd name="T2" fmla="*/ 344 w 344"/>
                <a:gd name="T3" fmla="*/ 160 h 160"/>
                <a:gd name="T4" fmla="*/ 344 w 344"/>
                <a:gd name="T5" fmla="*/ 48 h 160"/>
                <a:gd name="T6" fmla="*/ 296 w 344"/>
                <a:gd name="T7" fmla="*/ 0 h 160"/>
                <a:gd name="T8" fmla="*/ 48 w 344"/>
                <a:gd name="T9" fmla="*/ 0 h 160"/>
                <a:gd name="T10" fmla="*/ 0 w 344"/>
                <a:gd name="T11" fmla="*/ 48 h 160"/>
                <a:gd name="T12" fmla="*/ 0 w 344"/>
                <a:gd name="T13" fmla="*/ 156 h 160"/>
                <a:gd name="T14" fmla="*/ 166 w 344"/>
                <a:gd name="T15" fmla="*/ 132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160">
                  <a:moveTo>
                    <a:pt x="166" y="132"/>
                  </a:moveTo>
                  <a:cubicBezTo>
                    <a:pt x="228" y="132"/>
                    <a:pt x="288" y="142"/>
                    <a:pt x="344" y="160"/>
                  </a:cubicBezTo>
                  <a:cubicBezTo>
                    <a:pt x="344" y="48"/>
                    <a:pt x="344" y="48"/>
                    <a:pt x="344" y="48"/>
                  </a:cubicBezTo>
                  <a:cubicBezTo>
                    <a:pt x="344" y="22"/>
                    <a:pt x="322" y="0"/>
                    <a:pt x="296" y="0"/>
                  </a:cubicBezTo>
                  <a:cubicBezTo>
                    <a:pt x="48" y="0"/>
                    <a:pt x="48" y="0"/>
                    <a:pt x="48" y="0"/>
                  </a:cubicBezTo>
                  <a:cubicBezTo>
                    <a:pt x="22" y="0"/>
                    <a:pt x="0" y="22"/>
                    <a:pt x="0" y="48"/>
                  </a:cubicBezTo>
                  <a:cubicBezTo>
                    <a:pt x="0" y="156"/>
                    <a:pt x="0" y="156"/>
                    <a:pt x="0" y="156"/>
                  </a:cubicBezTo>
                  <a:cubicBezTo>
                    <a:pt x="53" y="141"/>
                    <a:pt x="108" y="132"/>
                    <a:pt x="166" y="132"/>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5" name="ValueBack">
              <a:extLst>
                <a:ext uri="{FF2B5EF4-FFF2-40B4-BE49-F238E27FC236}">
                  <a16:creationId xmlns:a16="http://schemas.microsoft.com/office/drawing/2014/main" id="{DD831464-240D-47EB-9989-85E5FC737A01}"/>
                </a:ext>
              </a:extLst>
            </p:cNvPr>
            <p:cNvSpPr/>
            <p:nvPr/>
          </p:nvSpPr>
          <p:spPr bwMode="gray">
            <a:xfrm>
              <a:off x="3195934" y="2495013"/>
              <a:ext cx="304166" cy="304166"/>
            </a:xfrm>
            <a:custGeom>
              <a:avLst/>
              <a:gdLst>
                <a:gd name="T0" fmla="*/ 70 w 214"/>
                <a:gd name="T1" fmla="*/ 215 h 215"/>
                <a:gd name="T2" fmla="*/ 71 w 214"/>
                <a:gd name="T3" fmla="*/ 213 h 215"/>
                <a:gd name="T4" fmla="*/ 214 w 214"/>
                <a:gd name="T5" fmla="*/ 68 h 215"/>
                <a:gd name="T6" fmla="*/ 165 w 214"/>
                <a:gd name="T7" fmla="*/ 18 h 215"/>
                <a:gd name="T8" fmla="*/ 97 w 214"/>
                <a:gd name="T9" fmla="*/ 18 h 215"/>
                <a:gd name="T10" fmla="*/ 19 w 214"/>
                <a:gd name="T11" fmla="*/ 96 h 215"/>
                <a:gd name="T12" fmla="*/ 19 w 214"/>
                <a:gd name="T13" fmla="*/ 164 h 215"/>
                <a:gd name="T14" fmla="*/ 70 w 214"/>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5">
                  <a:moveTo>
                    <a:pt x="70" y="215"/>
                  </a:moveTo>
                  <a:cubicBezTo>
                    <a:pt x="71" y="213"/>
                    <a:pt x="71" y="213"/>
                    <a:pt x="71" y="213"/>
                  </a:cubicBezTo>
                  <a:cubicBezTo>
                    <a:pt x="110" y="157"/>
                    <a:pt x="159" y="108"/>
                    <a:pt x="214" y="68"/>
                  </a:cubicBezTo>
                  <a:cubicBezTo>
                    <a:pt x="165" y="18"/>
                    <a:pt x="165" y="18"/>
                    <a:pt x="165" y="18"/>
                  </a:cubicBezTo>
                  <a:cubicBezTo>
                    <a:pt x="146" y="0"/>
                    <a:pt x="115" y="0"/>
                    <a:pt x="97" y="18"/>
                  </a:cubicBezTo>
                  <a:cubicBezTo>
                    <a:pt x="19" y="96"/>
                    <a:pt x="19" y="96"/>
                    <a:pt x="19" y="96"/>
                  </a:cubicBezTo>
                  <a:cubicBezTo>
                    <a:pt x="0" y="115"/>
                    <a:pt x="0" y="145"/>
                    <a:pt x="19" y="164"/>
                  </a:cubicBezTo>
                  <a:lnTo>
                    <a:pt x="70" y="215"/>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6" name="ValueText1">
              <a:extLst>
                <a:ext uri="{FF2B5EF4-FFF2-40B4-BE49-F238E27FC236}">
                  <a16:creationId xmlns:a16="http://schemas.microsoft.com/office/drawing/2014/main" id="{558532F3-8D2D-4D4B-A2D5-9DB347EEEAD8}"/>
                </a:ext>
              </a:extLst>
            </p:cNvPr>
            <p:cNvSpPr txBox="1"/>
            <p:nvPr/>
          </p:nvSpPr>
          <p:spPr bwMode="gray">
            <a:xfrm>
              <a:off x="3541758" y="1547028"/>
              <a:ext cx="779875" cy="599062"/>
            </a:xfrm>
            <a:prstGeom prst="rect">
              <a:avLst/>
            </a:prstGeom>
            <a:noFill/>
          </p:spPr>
          <p:txBody>
            <a:bodyPr wrap="square" tIns="90000" bIns="90000" anchor="ctr" anchorCtr="0">
              <a:prstTxWarp prst="textPlain">
                <a:avLst/>
              </a:prstTxWarp>
              <a:noAutofit/>
            </a:bodyPr>
            <a:lstStyle/>
            <a:p>
              <a:pPr fontAlgn="ctr"/>
              <a:r>
                <a:rPr lang="en-US" sz="700" dirty="0">
                  <a:solidFill>
                    <a:srgbClr val="BAE6F6"/>
                  </a:solidFill>
                  <a:latin typeface="Huawei Sans" panose="020C0503030203020204" pitchFamily="34" charset="0"/>
                </a:rPr>
                <a:t>Low</a:t>
              </a:r>
            </a:p>
          </p:txBody>
        </p:sp>
      </p:grpSp>
      <p:sp>
        <p:nvSpPr>
          <p:cNvPr id="68" name="Right Arrow 158"/>
          <p:cNvSpPr/>
          <p:nvPr/>
        </p:nvSpPr>
        <p:spPr bwMode="gray">
          <a:xfrm>
            <a:off x="2654779" y="3303419"/>
            <a:ext cx="1028860" cy="354574"/>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407832" y="4585767"/>
            <a:ext cx="774571" cy="400110"/>
          </a:xfrm>
          <a:prstGeom prst="rect">
            <a:avLst/>
          </a:prstGeom>
          <a:noFill/>
        </p:spPr>
        <p:txBody>
          <a:bodyPr wrap="none" rtlCol="0">
            <a:spAutoFit/>
          </a:bodyPr>
          <a:lstStyle/>
          <a:p>
            <a:pPr fontAlgn="ctr"/>
            <a:r>
              <a:rPr lang="en-US" sz="2000" b="1" dirty="0">
                <a:latin typeface="Huawei Sans" panose="020C0503030203020204" pitchFamily="34" charset="0"/>
              </a:rPr>
              <a:t>2022</a:t>
            </a:r>
            <a:endParaRPr lang="en-US" altLang="zh-CN" sz="2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2349446" y="3648905"/>
            <a:ext cx="1550703" cy="523220"/>
          </a:xfrm>
          <a:prstGeom prst="rect">
            <a:avLst/>
          </a:prstGeom>
          <a:noFill/>
        </p:spPr>
        <p:txBody>
          <a:bodyPr wrap="square" rtlCol="0">
            <a:spAutoFit/>
          </a:bodyPr>
          <a:lstStyle/>
          <a:p>
            <a:pPr algn="ctr" fontAlgn="ctr"/>
            <a:r>
              <a:rPr lang="en-US" sz="1400" dirty="0">
                <a:latin typeface="Huawei Sans" panose="020C0503030203020204" pitchFamily="34" charset="0"/>
              </a:rPr>
              <a:t>Level of automation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5"/>
          <p:cNvSpPr/>
          <p:nvPr/>
        </p:nvSpPr>
        <p:spPr bwMode="gray">
          <a:xfrm>
            <a:off x="1786268" y="1644162"/>
            <a:ext cx="2715393" cy="345507"/>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Automated Management</a:t>
            </a:r>
          </a:p>
        </p:txBody>
      </p:sp>
      <p:sp>
        <p:nvSpPr>
          <p:cNvPr id="72" name="圆角矩形 75"/>
          <p:cNvSpPr/>
          <p:nvPr/>
        </p:nvSpPr>
        <p:spPr bwMode="gray">
          <a:xfrm>
            <a:off x="7749854" y="1644162"/>
            <a:ext cx="2332200" cy="345507"/>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Intelligent O&amp;M</a:t>
            </a:r>
          </a:p>
        </p:txBody>
      </p:sp>
    </p:spTree>
    <p:extLst>
      <p:ext uri="{BB962C8B-B14F-4D97-AF65-F5344CB8AC3E}">
        <p14:creationId xmlns:p14="http://schemas.microsoft.com/office/powerpoint/2010/main" val="1242522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chor="ctr"/>
          <a:lstStyle/>
          <a:p>
            <a:pPr fontAlgn="ctr"/>
            <a:r>
              <a:rPr lang="en-US" sz="3200" dirty="0">
                <a:latin typeface="Huawei Sans" panose="020C0503030203020204" pitchFamily="34" charset="0"/>
              </a:rPr>
              <a:t>Trends in Network Management Development</a:t>
            </a:r>
            <a:endParaRPr lang="en-US" altLang="zh-CN" sz="3200" dirty="0">
              <a:latin typeface="Huawei Sans" panose="020C0503030203020204" pitchFamily="34" charset="0"/>
              <a:sym typeface="Huawei Sans" panose="020C0503030203020204" pitchFamily="34" charset="0"/>
            </a:endParaRPr>
          </a:p>
        </p:txBody>
      </p:sp>
      <p:sp>
        <p:nvSpPr>
          <p:cNvPr id="6" name="文本框 5"/>
          <p:cNvSpPr txBox="1"/>
          <p:nvPr/>
        </p:nvSpPr>
        <p:spPr bwMode="gray">
          <a:xfrm>
            <a:off x="1570257" y="4585767"/>
            <a:ext cx="774571" cy="400110"/>
          </a:xfrm>
          <a:prstGeom prst="rect">
            <a:avLst/>
          </a:prstGeom>
          <a:noFill/>
        </p:spPr>
        <p:txBody>
          <a:bodyPr wrap="none" rtlCol="0">
            <a:spAutoFit/>
          </a:bodyPr>
          <a:lstStyle/>
          <a:p>
            <a:pPr fontAlgn="ctr"/>
            <a:r>
              <a:rPr lang="en-US" sz="2000" b="1" dirty="0">
                <a:latin typeface="Huawei Sans" panose="020C0503030203020204" pitchFamily="34" charset="0"/>
              </a:rPr>
              <a:t>2019</a:t>
            </a:r>
            <a:endParaRPr lang="en-US" altLang="zh-CN" sz="20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iṣ1îďé"/>
          <p:cNvGrpSpPr/>
          <p:nvPr/>
        </p:nvGrpSpPr>
        <p:grpSpPr bwMode="gray">
          <a:xfrm>
            <a:off x="7314874" y="2160168"/>
            <a:ext cx="3148091" cy="2898100"/>
            <a:chOff x="4217406" y="2167626"/>
            <a:chExt cx="3620698" cy="3486677"/>
          </a:xfrm>
        </p:grpSpPr>
        <p:sp>
          <p:nvSpPr>
            <p:cNvPr id="39" name="îṡļiḑê"/>
            <p:cNvSpPr/>
            <p:nvPr/>
          </p:nvSpPr>
          <p:spPr bwMode="gray">
            <a:xfrm>
              <a:off x="6950103" y="2782381"/>
              <a:ext cx="888001" cy="2246119"/>
            </a:xfrm>
            <a:custGeom>
              <a:avLst/>
              <a:gdLst>
                <a:gd name="T0" fmla="*/ 29 w 236"/>
                <a:gd name="T1" fmla="*/ 149 h 597"/>
                <a:gd name="T2" fmla="*/ 10 w 236"/>
                <a:gd name="T3" fmla="*/ 508 h 597"/>
                <a:gd name="T4" fmla="*/ 152 w 236"/>
                <a:gd name="T5" fmla="*/ 597 h 597"/>
                <a:gd name="T6" fmla="*/ 235 w 236"/>
                <a:gd name="T7" fmla="*/ 319 h 597"/>
                <a:gd name="T8" fmla="*/ 166 w 236"/>
                <a:gd name="T9" fmla="*/ 48 h 597"/>
                <a:gd name="T10" fmla="*/ 197 w 236"/>
                <a:gd name="T11" fmla="*/ 26 h 597"/>
                <a:gd name="T12" fmla="*/ 26 w 236"/>
                <a:gd name="T13" fmla="*/ 0 h 597"/>
                <a:gd name="T14" fmla="*/ 0 w 236"/>
                <a:gd name="T15" fmla="*/ 170 h 597"/>
                <a:gd name="T16" fmla="*/ 29 w 236"/>
                <a:gd name="T17" fmla="*/ 14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597">
                  <a:moveTo>
                    <a:pt x="29" y="149"/>
                  </a:moveTo>
                  <a:cubicBezTo>
                    <a:pt x="86" y="263"/>
                    <a:pt x="79" y="399"/>
                    <a:pt x="10" y="508"/>
                  </a:cubicBezTo>
                  <a:cubicBezTo>
                    <a:pt x="152" y="597"/>
                    <a:pt x="152" y="597"/>
                    <a:pt x="152" y="597"/>
                  </a:cubicBezTo>
                  <a:cubicBezTo>
                    <a:pt x="205" y="514"/>
                    <a:pt x="233" y="418"/>
                    <a:pt x="235" y="319"/>
                  </a:cubicBezTo>
                  <a:cubicBezTo>
                    <a:pt x="236" y="224"/>
                    <a:pt x="212" y="131"/>
                    <a:pt x="166" y="48"/>
                  </a:cubicBezTo>
                  <a:cubicBezTo>
                    <a:pt x="197" y="26"/>
                    <a:pt x="197" y="26"/>
                    <a:pt x="197" y="26"/>
                  </a:cubicBezTo>
                  <a:cubicBezTo>
                    <a:pt x="26" y="0"/>
                    <a:pt x="26" y="0"/>
                    <a:pt x="26" y="0"/>
                  </a:cubicBezTo>
                  <a:cubicBezTo>
                    <a:pt x="0" y="170"/>
                    <a:pt x="0" y="170"/>
                    <a:pt x="0" y="170"/>
                  </a:cubicBezTo>
                  <a:lnTo>
                    <a:pt x="29" y="149"/>
                  </a:lnTo>
                  <a:close/>
                </a:path>
              </a:pathLst>
            </a:custGeom>
            <a:solidFill>
              <a:srgbClr val="FFD17D"/>
            </a:solidFill>
            <a:ln>
              <a:noFill/>
            </a:ln>
          </p:spPr>
          <p:txBody>
            <a:bodyPr wrap="square" lIns="91440" tIns="45720" rIns="91440" bIns="45720" anchor="ctr">
              <a:normAutofit/>
            </a:bodyPr>
            <a:lstStyle/>
            <a:p>
              <a:pPr algn="ctr" fontAlgn="ct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ísḷïdè"/>
            <p:cNvSpPr/>
            <p:nvPr/>
          </p:nvSpPr>
          <p:spPr bwMode="gray">
            <a:xfrm>
              <a:off x="4836087" y="2167626"/>
              <a:ext cx="2250297" cy="888000"/>
            </a:xfrm>
            <a:custGeom>
              <a:avLst/>
              <a:gdLst>
                <a:gd name="T0" fmla="*/ 320 w 598"/>
                <a:gd name="T1" fmla="*/ 1 h 236"/>
                <a:gd name="T2" fmla="*/ 49 w 598"/>
                <a:gd name="T3" fmla="*/ 70 h 236"/>
                <a:gd name="T4" fmla="*/ 26 w 598"/>
                <a:gd name="T5" fmla="*/ 39 h 236"/>
                <a:gd name="T6" fmla="*/ 0 w 598"/>
                <a:gd name="T7" fmla="*/ 210 h 236"/>
                <a:gd name="T8" fmla="*/ 171 w 598"/>
                <a:gd name="T9" fmla="*/ 236 h 236"/>
                <a:gd name="T10" fmla="*/ 149 w 598"/>
                <a:gd name="T11" fmla="*/ 207 h 236"/>
                <a:gd name="T12" fmla="*/ 508 w 598"/>
                <a:gd name="T13" fmla="*/ 226 h 236"/>
                <a:gd name="T14" fmla="*/ 598 w 598"/>
                <a:gd name="T15" fmla="*/ 84 h 236"/>
                <a:gd name="T16" fmla="*/ 320 w 598"/>
                <a:gd name="T17" fmla="*/ 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236">
                  <a:moveTo>
                    <a:pt x="320" y="1"/>
                  </a:moveTo>
                  <a:cubicBezTo>
                    <a:pt x="225" y="0"/>
                    <a:pt x="131" y="24"/>
                    <a:pt x="49" y="70"/>
                  </a:cubicBezTo>
                  <a:cubicBezTo>
                    <a:pt x="26" y="39"/>
                    <a:pt x="26" y="39"/>
                    <a:pt x="26" y="39"/>
                  </a:cubicBezTo>
                  <a:cubicBezTo>
                    <a:pt x="0" y="210"/>
                    <a:pt x="0" y="210"/>
                    <a:pt x="0" y="210"/>
                  </a:cubicBezTo>
                  <a:cubicBezTo>
                    <a:pt x="171" y="236"/>
                    <a:pt x="171" y="236"/>
                    <a:pt x="171" y="236"/>
                  </a:cubicBezTo>
                  <a:cubicBezTo>
                    <a:pt x="149" y="207"/>
                    <a:pt x="149" y="207"/>
                    <a:pt x="149" y="207"/>
                  </a:cubicBezTo>
                  <a:cubicBezTo>
                    <a:pt x="264" y="150"/>
                    <a:pt x="399" y="157"/>
                    <a:pt x="508" y="226"/>
                  </a:cubicBezTo>
                  <a:cubicBezTo>
                    <a:pt x="598" y="84"/>
                    <a:pt x="598" y="84"/>
                    <a:pt x="598" y="84"/>
                  </a:cubicBezTo>
                  <a:cubicBezTo>
                    <a:pt x="515" y="31"/>
                    <a:pt x="418" y="3"/>
                    <a:pt x="320" y="1"/>
                  </a:cubicBezTo>
                  <a:close/>
                </a:path>
              </a:pathLst>
            </a:custGeom>
            <a:solidFill>
              <a:srgbClr val="BAE6F6"/>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íŝḻiďê"/>
            <p:cNvSpPr/>
            <p:nvPr/>
          </p:nvSpPr>
          <p:spPr bwMode="gray">
            <a:xfrm>
              <a:off x="4934289" y="4766303"/>
              <a:ext cx="2248207" cy="888000"/>
            </a:xfrm>
            <a:custGeom>
              <a:avLst/>
              <a:gdLst>
                <a:gd name="T0" fmla="*/ 572 w 598"/>
                <a:gd name="T1" fmla="*/ 197 h 236"/>
                <a:gd name="T2" fmla="*/ 598 w 598"/>
                <a:gd name="T3" fmla="*/ 26 h 236"/>
                <a:gd name="T4" fmla="*/ 427 w 598"/>
                <a:gd name="T5" fmla="*/ 0 h 236"/>
                <a:gd name="T6" fmla="*/ 448 w 598"/>
                <a:gd name="T7" fmla="*/ 30 h 236"/>
                <a:gd name="T8" fmla="*/ 90 w 598"/>
                <a:gd name="T9" fmla="*/ 11 h 236"/>
                <a:gd name="T10" fmla="*/ 0 w 598"/>
                <a:gd name="T11" fmla="*/ 152 h 236"/>
                <a:gd name="T12" fmla="*/ 278 w 598"/>
                <a:gd name="T13" fmla="*/ 235 h 236"/>
                <a:gd name="T14" fmla="*/ 549 w 598"/>
                <a:gd name="T15" fmla="*/ 166 h 236"/>
                <a:gd name="T16" fmla="*/ 572 w 598"/>
                <a:gd name="T17" fmla="*/ 19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8" h="236">
                  <a:moveTo>
                    <a:pt x="572" y="197"/>
                  </a:moveTo>
                  <a:cubicBezTo>
                    <a:pt x="598" y="26"/>
                    <a:pt x="598" y="26"/>
                    <a:pt x="598" y="26"/>
                  </a:cubicBezTo>
                  <a:cubicBezTo>
                    <a:pt x="427" y="0"/>
                    <a:pt x="427" y="0"/>
                    <a:pt x="427" y="0"/>
                  </a:cubicBezTo>
                  <a:cubicBezTo>
                    <a:pt x="448" y="30"/>
                    <a:pt x="448" y="30"/>
                    <a:pt x="448" y="30"/>
                  </a:cubicBezTo>
                  <a:cubicBezTo>
                    <a:pt x="334" y="86"/>
                    <a:pt x="198" y="80"/>
                    <a:pt x="90" y="11"/>
                  </a:cubicBezTo>
                  <a:cubicBezTo>
                    <a:pt x="0" y="152"/>
                    <a:pt x="0" y="152"/>
                    <a:pt x="0" y="152"/>
                  </a:cubicBezTo>
                  <a:cubicBezTo>
                    <a:pt x="83" y="205"/>
                    <a:pt x="179" y="234"/>
                    <a:pt x="278" y="235"/>
                  </a:cubicBezTo>
                  <a:cubicBezTo>
                    <a:pt x="373" y="236"/>
                    <a:pt x="466" y="213"/>
                    <a:pt x="549" y="166"/>
                  </a:cubicBezTo>
                  <a:lnTo>
                    <a:pt x="572" y="197"/>
                  </a:lnTo>
                  <a:close/>
                </a:path>
              </a:pathLst>
            </a:custGeom>
            <a:solidFill>
              <a:srgbClr val="BAE6F6"/>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íṧḻîďê"/>
            <p:cNvSpPr/>
            <p:nvPr/>
          </p:nvSpPr>
          <p:spPr bwMode="gray">
            <a:xfrm>
              <a:off x="4217406" y="2876404"/>
              <a:ext cx="888001" cy="2248207"/>
            </a:xfrm>
            <a:custGeom>
              <a:avLst/>
              <a:gdLst>
                <a:gd name="T0" fmla="*/ 206 w 236"/>
                <a:gd name="T1" fmla="*/ 449 h 598"/>
                <a:gd name="T2" fmla="*/ 225 w 236"/>
                <a:gd name="T3" fmla="*/ 90 h 598"/>
                <a:gd name="T4" fmla="*/ 84 w 236"/>
                <a:gd name="T5" fmla="*/ 0 h 598"/>
                <a:gd name="T6" fmla="*/ 1 w 236"/>
                <a:gd name="T7" fmla="*/ 279 h 598"/>
                <a:gd name="T8" fmla="*/ 70 w 236"/>
                <a:gd name="T9" fmla="*/ 549 h 598"/>
                <a:gd name="T10" fmla="*/ 39 w 236"/>
                <a:gd name="T11" fmla="*/ 572 h 598"/>
                <a:gd name="T12" fmla="*/ 210 w 236"/>
                <a:gd name="T13" fmla="*/ 598 h 598"/>
                <a:gd name="T14" fmla="*/ 236 w 236"/>
                <a:gd name="T15" fmla="*/ 427 h 598"/>
                <a:gd name="T16" fmla="*/ 206 w 236"/>
                <a:gd name="T17" fmla="*/ 44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598">
                  <a:moveTo>
                    <a:pt x="206" y="449"/>
                  </a:moveTo>
                  <a:cubicBezTo>
                    <a:pt x="150" y="334"/>
                    <a:pt x="156" y="199"/>
                    <a:pt x="225" y="90"/>
                  </a:cubicBezTo>
                  <a:cubicBezTo>
                    <a:pt x="84" y="0"/>
                    <a:pt x="84" y="0"/>
                    <a:pt x="84" y="0"/>
                  </a:cubicBezTo>
                  <a:cubicBezTo>
                    <a:pt x="31" y="83"/>
                    <a:pt x="2" y="180"/>
                    <a:pt x="1" y="279"/>
                  </a:cubicBezTo>
                  <a:cubicBezTo>
                    <a:pt x="0" y="373"/>
                    <a:pt x="24" y="467"/>
                    <a:pt x="70" y="549"/>
                  </a:cubicBezTo>
                  <a:cubicBezTo>
                    <a:pt x="39" y="572"/>
                    <a:pt x="39" y="572"/>
                    <a:pt x="39" y="572"/>
                  </a:cubicBezTo>
                  <a:cubicBezTo>
                    <a:pt x="210" y="598"/>
                    <a:pt x="210" y="598"/>
                    <a:pt x="210" y="598"/>
                  </a:cubicBezTo>
                  <a:cubicBezTo>
                    <a:pt x="236" y="427"/>
                    <a:pt x="236" y="427"/>
                    <a:pt x="236" y="427"/>
                  </a:cubicBezTo>
                  <a:lnTo>
                    <a:pt x="206" y="449"/>
                  </a:lnTo>
                  <a:close/>
                </a:path>
              </a:pathLst>
            </a:custGeom>
            <a:solidFill>
              <a:srgbClr val="FFD17D"/>
            </a:solidFill>
            <a:ln>
              <a:noFill/>
            </a:ln>
          </p:spPr>
          <p:txBody>
            <a:bodyPr wrap="square" lIns="91440" tIns="45720" rIns="91440" bIns="45720" anchor="ctr">
              <a:normAutofit/>
            </a:bodyPr>
            <a:lstStyle/>
            <a:p>
              <a:pPr algn="ctr" fontAlgn="ctr"/>
              <a:endPar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iŝľïḋe"/>
            <p:cNvSpPr/>
            <p:nvPr/>
          </p:nvSpPr>
          <p:spPr bwMode="gray">
            <a:xfrm>
              <a:off x="5707968" y="3197999"/>
              <a:ext cx="630556" cy="961896"/>
            </a:xfrm>
            <a:custGeom>
              <a:avLst/>
              <a:gdLst>
                <a:gd name="T0" fmla="*/ 160 w 216"/>
                <a:gd name="T1" fmla="*/ 119 h 258"/>
                <a:gd name="T2" fmla="*/ 179 w 216"/>
                <a:gd name="T3" fmla="*/ 71 h 258"/>
                <a:gd name="T4" fmla="*/ 108 w 216"/>
                <a:gd name="T5" fmla="*/ 0 h 258"/>
                <a:gd name="T6" fmla="*/ 36 w 216"/>
                <a:gd name="T7" fmla="*/ 71 h 258"/>
                <a:gd name="T8" fmla="*/ 56 w 216"/>
                <a:gd name="T9" fmla="*/ 119 h 258"/>
                <a:gd name="T10" fmla="*/ 0 w 216"/>
                <a:gd name="T11" fmla="*/ 250 h 258"/>
                <a:gd name="T12" fmla="*/ 2 w 216"/>
                <a:gd name="T13" fmla="*/ 256 h 258"/>
                <a:gd name="T14" fmla="*/ 8 w 216"/>
                <a:gd name="T15" fmla="*/ 258 h 258"/>
                <a:gd name="T16" fmla="*/ 208 w 216"/>
                <a:gd name="T17" fmla="*/ 258 h 258"/>
                <a:gd name="T18" fmla="*/ 214 w 216"/>
                <a:gd name="T19" fmla="*/ 256 h 258"/>
                <a:gd name="T20" fmla="*/ 216 w 216"/>
                <a:gd name="T21" fmla="*/ 250 h 258"/>
                <a:gd name="T22" fmla="*/ 160 w 216"/>
                <a:gd name="T23" fmla="*/ 119 h 258"/>
                <a:gd name="T24" fmla="*/ 108 w 216"/>
                <a:gd name="T25" fmla="*/ 16 h 258"/>
                <a:gd name="T26" fmla="*/ 163 w 216"/>
                <a:gd name="T27" fmla="*/ 71 h 258"/>
                <a:gd name="T28" fmla="*/ 108 w 216"/>
                <a:gd name="T29" fmla="*/ 126 h 258"/>
                <a:gd name="T30" fmla="*/ 52 w 216"/>
                <a:gd name="T31" fmla="*/ 71 h 258"/>
                <a:gd name="T32" fmla="*/ 108 w 216"/>
                <a:gd name="T33" fmla="*/ 16 h 258"/>
                <a:gd name="T34" fmla="*/ 17 w 216"/>
                <a:gd name="T35" fmla="*/ 242 h 258"/>
                <a:gd name="T36" fmla="*/ 68 w 216"/>
                <a:gd name="T37" fmla="*/ 130 h 258"/>
                <a:gd name="T38" fmla="*/ 108 w 216"/>
                <a:gd name="T39" fmla="*/ 142 h 258"/>
                <a:gd name="T40" fmla="*/ 148 w 216"/>
                <a:gd name="T41" fmla="*/ 130 h 258"/>
                <a:gd name="T42" fmla="*/ 199 w 216"/>
                <a:gd name="T43" fmla="*/ 242 h 258"/>
                <a:gd name="T44" fmla="*/ 17 w 216"/>
                <a:gd name="T45" fmla="*/ 24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258">
                  <a:moveTo>
                    <a:pt x="160" y="119"/>
                  </a:moveTo>
                  <a:cubicBezTo>
                    <a:pt x="172" y="107"/>
                    <a:pt x="179" y="90"/>
                    <a:pt x="179" y="71"/>
                  </a:cubicBezTo>
                  <a:cubicBezTo>
                    <a:pt x="179" y="32"/>
                    <a:pt x="147" y="0"/>
                    <a:pt x="108" y="0"/>
                  </a:cubicBezTo>
                  <a:cubicBezTo>
                    <a:pt x="68" y="0"/>
                    <a:pt x="36" y="32"/>
                    <a:pt x="36" y="71"/>
                  </a:cubicBezTo>
                  <a:cubicBezTo>
                    <a:pt x="36" y="90"/>
                    <a:pt x="44" y="107"/>
                    <a:pt x="56" y="119"/>
                  </a:cubicBezTo>
                  <a:cubicBezTo>
                    <a:pt x="26" y="145"/>
                    <a:pt x="4" y="193"/>
                    <a:pt x="0" y="250"/>
                  </a:cubicBezTo>
                  <a:cubicBezTo>
                    <a:pt x="0" y="252"/>
                    <a:pt x="0" y="254"/>
                    <a:pt x="2" y="256"/>
                  </a:cubicBezTo>
                  <a:cubicBezTo>
                    <a:pt x="4" y="257"/>
                    <a:pt x="6" y="258"/>
                    <a:pt x="8" y="258"/>
                  </a:cubicBezTo>
                  <a:cubicBezTo>
                    <a:pt x="208" y="258"/>
                    <a:pt x="208" y="258"/>
                    <a:pt x="208" y="258"/>
                  </a:cubicBezTo>
                  <a:cubicBezTo>
                    <a:pt x="210" y="258"/>
                    <a:pt x="212" y="257"/>
                    <a:pt x="214" y="256"/>
                  </a:cubicBezTo>
                  <a:cubicBezTo>
                    <a:pt x="215" y="254"/>
                    <a:pt x="216" y="252"/>
                    <a:pt x="216" y="250"/>
                  </a:cubicBezTo>
                  <a:cubicBezTo>
                    <a:pt x="212" y="193"/>
                    <a:pt x="190" y="145"/>
                    <a:pt x="160" y="119"/>
                  </a:cubicBezTo>
                  <a:moveTo>
                    <a:pt x="108" y="16"/>
                  </a:moveTo>
                  <a:cubicBezTo>
                    <a:pt x="138" y="16"/>
                    <a:pt x="163" y="41"/>
                    <a:pt x="163" y="71"/>
                  </a:cubicBezTo>
                  <a:cubicBezTo>
                    <a:pt x="163" y="102"/>
                    <a:pt x="138" y="126"/>
                    <a:pt x="108" y="126"/>
                  </a:cubicBezTo>
                  <a:cubicBezTo>
                    <a:pt x="77" y="126"/>
                    <a:pt x="52" y="102"/>
                    <a:pt x="52" y="71"/>
                  </a:cubicBezTo>
                  <a:cubicBezTo>
                    <a:pt x="52" y="41"/>
                    <a:pt x="77" y="16"/>
                    <a:pt x="108" y="16"/>
                  </a:cubicBezTo>
                  <a:moveTo>
                    <a:pt x="17" y="242"/>
                  </a:moveTo>
                  <a:cubicBezTo>
                    <a:pt x="22" y="192"/>
                    <a:pt x="41" y="151"/>
                    <a:pt x="68" y="130"/>
                  </a:cubicBezTo>
                  <a:cubicBezTo>
                    <a:pt x="79" y="138"/>
                    <a:pt x="93" y="142"/>
                    <a:pt x="108" y="142"/>
                  </a:cubicBezTo>
                  <a:cubicBezTo>
                    <a:pt x="123" y="142"/>
                    <a:pt x="137" y="138"/>
                    <a:pt x="148" y="130"/>
                  </a:cubicBezTo>
                  <a:cubicBezTo>
                    <a:pt x="174" y="151"/>
                    <a:pt x="194" y="192"/>
                    <a:pt x="199" y="242"/>
                  </a:cubicBezTo>
                  <a:lnTo>
                    <a:pt x="17" y="242"/>
                  </a:lnTo>
                  <a:close/>
                </a:path>
              </a:pathLst>
            </a:custGeom>
            <a:solidFill>
              <a:schemeClr val="tx1">
                <a:lumMod val="50000"/>
                <a:lumOff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ïsḷîḋè"/>
            <p:cNvSpPr txBox="1"/>
            <p:nvPr/>
          </p:nvSpPr>
          <p:spPr bwMode="gray">
            <a:xfrm>
              <a:off x="5151900" y="4275873"/>
              <a:ext cx="1595959" cy="334476"/>
            </a:xfrm>
            <a:prstGeom prst="rect">
              <a:avLst/>
            </a:prstGeom>
            <a:noFill/>
          </p:spPr>
          <p:txBody>
            <a:bodyPr wrap="square" lIns="91440" tIns="45720" rIns="91440" bIns="45720">
              <a:noAutofit/>
            </a:bodyPr>
            <a:lstStyle/>
            <a:p>
              <a:pPr algn="ctr" fontAlgn="ctr"/>
              <a:r>
                <a:rPr lang="en-US" sz="1400" b="1" dirty="0">
                  <a:latin typeface="Huawei Sans" panose="020C0503030203020204" pitchFamily="34" charset="0"/>
                </a:rPr>
                <a:t>Big Data + AI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îs1îḓè"/>
            <p:cNvSpPr txBox="1"/>
            <p:nvPr/>
          </p:nvSpPr>
          <p:spPr bwMode="gray">
            <a:xfrm>
              <a:off x="4823543" y="2587846"/>
              <a:ext cx="2285465" cy="459648"/>
            </a:xfrm>
            <a:prstGeom prst="rect">
              <a:avLst/>
            </a:prstGeom>
            <a:noFill/>
          </p:spPr>
          <p:txBody>
            <a:bodyPr wrap="square" lIns="91440" tIns="45720" rIns="91440" bIns="45720" anchor="ctr">
              <a:prstTxWarp prst="textArchUp">
                <a:avLst>
                  <a:gd name="adj" fmla="val 10587323"/>
                </a:avLst>
              </a:prstTxWarp>
              <a:normAutofit fontScale="32500" lnSpcReduction="20000"/>
            </a:bodyPr>
            <a:lstStyle/>
            <a:p>
              <a:pPr algn="ctr" fontAlgn="ctr">
                <a:lnSpc>
                  <a:spcPct val="120000"/>
                </a:lnSpc>
              </a:pPr>
              <a:r>
                <a:rPr lang="en-US" sz="2400" b="1" dirty="0">
                  <a:latin typeface="Huawei Sans" panose="020C0503030203020204" pitchFamily="34" charset="0"/>
                </a:rPr>
                <a:t>Experience </a:t>
              </a:r>
            </a:p>
            <a:p>
              <a:pPr algn="ctr" fontAlgn="ctr">
                <a:lnSpc>
                  <a:spcPct val="120000"/>
                </a:lnSpc>
              </a:pPr>
              <a:r>
                <a:rPr lang="en-US" sz="2400" b="1" dirty="0">
                  <a:latin typeface="Huawei Sans" panose="020C0503030203020204" pitchFamily="34" charset="0"/>
                </a:rPr>
                <a:t>visualization/evaluation</a:t>
              </a:r>
              <a:endParaRPr lang="en-US" altLang="zh-CN" sz="2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ïS1íďe"/>
            <p:cNvSpPr txBox="1"/>
            <p:nvPr/>
          </p:nvSpPr>
          <p:spPr bwMode="gray">
            <a:xfrm rot="16200000">
              <a:off x="4082825" y="3755824"/>
              <a:ext cx="1570714" cy="567438"/>
            </a:xfrm>
            <a:prstGeom prst="rect">
              <a:avLst/>
            </a:prstGeom>
            <a:noFill/>
          </p:spPr>
          <p:txBody>
            <a:bodyPr wrap="square" lIns="91440" tIns="45720" rIns="91440" bIns="45720" anchor="ctr">
              <a:prstTxWarp prst="textArchUp">
                <a:avLst>
                  <a:gd name="adj" fmla="val 11203924"/>
                </a:avLst>
              </a:prstTxWarp>
              <a:normAutofit fontScale="62500" lnSpcReduction="20000"/>
            </a:bodyPr>
            <a:lstStyle/>
            <a:p>
              <a:pPr algn="ctr" fontAlgn="ctr"/>
              <a:r>
                <a:rPr lang="en-US" sz="2400" b="1" dirty="0">
                  <a:solidFill>
                    <a:srgbClr val="EC7061"/>
                  </a:solidFill>
                  <a:latin typeface="Huawei Sans" panose="020C0503030203020204" pitchFamily="34" charset="0"/>
                </a:rPr>
                <a:t>Exception </a:t>
              </a:r>
            </a:p>
            <a:p>
              <a:pPr algn="ctr" fontAlgn="ctr"/>
              <a:r>
                <a:rPr lang="en-US" sz="2400" b="1" dirty="0">
                  <a:solidFill>
                    <a:srgbClr val="EC7061"/>
                  </a:solidFill>
                  <a:latin typeface="Huawei Sans" panose="020C0503030203020204" pitchFamily="34" charset="0"/>
                </a:rPr>
                <a:t>identification/prediction</a:t>
              </a:r>
              <a:endParaRPr lang="en-US" altLang="zh-CN" sz="2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ïšľíde"/>
            <p:cNvSpPr txBox="1"/>
            <p:nvPr/>
          </p:nvSpPr>
          <p:spPr bwMode="gray">
            <a:xfrm>
              <a:off x="5140946" y="5070249"/>
              <a:ext cx="1937726" cy="252417"/>
            </a:xfrm>
            <a:prstGeom prst="rect">
              <a:avLst/>
            </a:prstGeom>
            <a:noFill/>
          </p:spPr>
          <p:txBody>
            <a:bodyPr wrap="square" lIns="91440" tIns="45720" rIns="91440" bIns="45720" anchor="ctr">
              <a:prstTxWarp prst="textArchDown">
                <a:avLst/>
              </a:prstTxWarp>
              <a:normAutofit fontScale="32500" lnSpcReduction="20000"/>
            </a:bodyPr>
            <a:lstStyle/>
            <a:p>
              <a:pPr algn="ctr" fontAlgn="ctr"/>
              <a:r>
                <a:rPr lang="en-US" sz="2400" b="1" dirty="0">
                  <a:latin typeface="Huawei Sans" panose="020C0503030203020204" pitchFamily="34" charset="0"/>
                </a:rPr>
                <a:t>Root cause locating/analysis</a:t>
              </a:r>
              <a:endParaRPr lang="en-US" sz="2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iSľïdê"/>
            <p:cNvSpPr txBox="1"/>
            <p:nvPr/>
          </p:nvSpPr>
          <p:spPr bwMode="gray">
            <a:xfrm rot="16200000">
              <a:off x="6377571" y="3513652"/>
              <a:ext cx="1657387" cy="657915"/>
            </a:xfrm>
            <a:prstGeom prst="rect">
              <a:avLst/>
            </a:prstGeom>
            <a:noFill/>
          </p:spPr>
          <p:txBody>
            <a:bodyPr wrap="square" lIns="91440" tIns="45720" rIns="91440" bIns="45720" anchor="ctr">
              <a:prstTxWarp prst="textArchDown">
                <a:avLst>
                  <a:gd name="adj" fmla="val 782852"/>
                </a:avLst>
              </a:prstTxWarp>
              <a:noAutofit/>
            </a:bodyPr>
            <a:lstStyle/>
            <a:p>
              <a:pPr algn="ctr" fontAlgn="ctr"/>
              <a:r>
                <a:rPr lang="en-US" sz="2800" b="1" dirty="0">
                  <a:solidFill>
                    <a:srgbClr val="EC7061"/>
                  </a:solidFill>
                  <a:latin typeface="Huawei Sans" panose="020C0503030203020204" pitchFamily="34" charset="0"/>
                </a:rPr>
                <a:t>Troubleshooting/Network </a:t>
              </a:r>
            </a:p>
            <a:p>
              <a:pPr algn="ctr" fontAlgn="ctr"/>
              <a:r>
                <a:rPr lang="en-US" sz="2800" b="1" dirty="0">
                  <a:solidFill>
                    <a:srgbClr val="EC7061"/>
                  </a:solidFill>
                  <a:latin typeface="Huawei Sans" panose="020C0503030203020204" pitchFamily="34" charset="0"/>
                </a:rPr>
                <a:t>optimization</a:t>
              </a:r>
              <a:endParaRPr lang="en-US" sz="2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文本框 2"/>
          <p:cNvSpPr txBox="1"/>
          <p:nvPr/>
        </p:nvSpPr>
        <p:spPr bwMode="gray">
          <a:xfrm>
            <a:off x="6822061" y="5117484"/>
            <a:ext cx="4599877" cy="1061829"/>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Early warnings about network faults, faster fault rectification, lower service loss, higher fault identification rate</a:t>
            </a:r>
            <a:endParaRPr lang="en-US" altLang="zh-CN" sz="1400" dirty="0">
              <a:latin typeface="Huawei Sans" panose="020C0503030203020204" pitchFamily="34" charset="0"/>
            </a:endParaRPr>
          </a:p>
        </p:txBody>
      </p:sp>
      <p:sp>
        <p:nvSpPr>
          <p:cNvPr id="20" name="文本框 19"/>
          <p:cNvSpPr txBox="1"/>
          <p:nvPr/>
        </p:nvSpPr>
        <p:spPr bwMode="gray">
          <a:xfrm>
            <a:off x="430034" y="5117484"/>
            <a:ext cx="5459399" cy="1061829"/>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The online network planning, deployment, optimization, and inspection tools significantly reduce the management workload, lowering the OPEX.</a:t>
            </a:r>
            <a:endParaRPr lang="en-US" altLang="zh-CN" sz="1400" dirty="0">
              <a:latin typeface="Huawei Sans" panose="020C0503030203020204" pitchFamily="34" charset="0"/>
            </a:endParaRPr>
          </a:p>
        </p:txBody>
      </p:sp>
      <p:grpSp>
        <p:nvGrpSpPr>
          <p:cNvPr id="55" name="14fe7c24-85d0-4fc3-87ba-2ad5a9a3e947" descr="FgYAAB+LCAAAAAAABAC1VE1PwkAQ/S+r3tC0fIj2BiLGA0IC8WI4rO0Ag+2W7G4TiOG/O91uYSuIMZFb+2be9r2Zt/1klxixgPmsxi71ZgX0PE641D3kc8mTQRpBTLWRTFcgNYJiwdunJdUd0iuPM7BdG8IHKDDJEgOzwLvxCOJrB/I9A/YgxITHPZyjprMJeVYjkCEIbRu1zKDG7Evbz0lPMs1W9FGPbWulmIbrQEsUc0eNZTPvih1nNx12N01j4OKQXig5Rm859Ic0TuUhuWy9dVqHsxmGMFlAAoZFpQkK3RHReMGjcm5difOFFqCUBYbvSwi1QwvuiGiONO2ZWtDhF/1+y79td5qk0xU9pRYUEQ3I3WXbkdWJlpnSCa3ANu4DsDFGJMzM+ungEaeUgAapTOXgBKdOqxURrFlQr9GGKGN2Mtf3xtWjiCxQbxuAZrCCF2LnOosxGohNt4eB3Ema7rdy5+YTFb5jjHpz0lPzZ0/m26ri54jCCay1f0Jhs6Lw3lGYM/favkV4r7DBtn/dxv8or87W975H/uRcWz+rK+6LK66IMutjnP96OmH+M6CrokDbgJf3YQfmcXFvTqVwxGuXhx/l1fwtU62qb//svvNFnMn3bzs2XqfbL7QMLtcWBgAA">
            <a:extLst>
              <a:ext uri="{FF2B5EF4-FFF2-40B4-BE49-F238E27FC236}">
                <a16:creationId xmlns:a16="http://schemas.microsoft.com/office/drawing/2014/main" id="{94CD1621-C31B-4A13-B909-CF091C83E80C}"/>
              </a:ext>
            </a:extLst>
          </p:cNvPr>
          <p:cNvGrpSpPr>
            <a:grpSpLocks noChangeAspect="1"/>
          </p:cNvGrpSpPr>
          <p:nvPr/>
        </p:nvGrpSpPr>
        <p:grpSpPr bwMode="gray">
          <a:xfrm>
            <a:off x="3953355" y="2160168"/>
            <a:ext cx="1592142" cy="2252668"/>
            <a:chOff x="3162300" y="1765780"/>
            <a:chExt cx="1667751" cy="2359645"/>
          </a:xfrm>
        </p:grpSpPr>
        <p:sp>
          <p:nvSpPr>
            <p:cNvPr id="56" name="ValueBack">
              <a:extLst>
                <a:ext uri="{FF2B5EF4-FFF2-40B4-BE49-F238E27FC236}">
                  <a16:creationId xmlns:a16="http://schemas.microsoft.com/office/drawing/2014/main" id="{21720557-8567-467F-9904-DF732E6F5CE6}"/>
                </a:ext>
              </a:extLst>
            </p:cNvPr>
            <p:cNvSpPr/>
            <p:nvPr/>
          </p:nvSpPr>
          <p:spPr bwMode="gray">
            <a:xfrm>
              <a:off x="3162300" y="2457673"/>
              <a:ext cx="1667751" cy="1667752"/>
            </a:xfrm>
            <a:prstGeom prst="donut">
              <a:avLst>
                <a:gd name="adj" fmla="val 13957"/>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57" name="ValueShape">
              <a:extLst>
                <a:ext uri="{FF2B5EF4-FFF2-40B4-BE49-F238E27FC236}">
                  <a16:creationId xmlns:a16="http://schemas.microsoft.com/office/drawing/2014/main" id="{E07BB9F1-FCFB-43FD-BB64-E422061BD483}"/>
                </a:ext>
              </a:extLst>
            </p:cNvPr>
            <p:cNvSpPr/>
            <p:nvPr/>
          </p:nvSpPr>
          <p:spPr bwMode="gray">
            <a:xfrm>
              <a:off x="3541758" y="2837131"/>
              <a:ext cx="908836" cy="908836"/>
            </a:xfrm>
            <a:prstGeom prst="pie">
              <a:avLst>
                <a:gd name="adj1" fmla="val 16200000"/>
                <a:gd name="adj2" fmla="val 9288000"/>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58" name="ValueBack">
              <a:extLst>
                <a:ext uri="{FF2B5EF4-FFF2-40B4-BE49-F238E27FC236}">
                  <a16:creationId xmlns:a16="http://schemas.microsoft.com/office/drawing/2014/main" id="{91A99C24-02D5-4BF3-900B-46DED057EF95}"/>
                </a:ext>
              </a:extLst>
            </p:cNvPr>
            <p:cNvSpPr/>
            <p:nvPr/>
          </p:nvSpPr>
          <p:spPr bwMode="gray">
            <a:xfrm>
              <a:off x="3751504" y="2248502"/>
              <a:ext cx="489342" cy="226717"/>
            </a:xfrm>
            <a:custGeom>
              <a:avLst/>
              <a:gdLst>
                <a:gd name="T0" fmla="*/ 166 w 344"/>
                <a:gd name="T1" fmla="*/ 132 h 160"/>
                <a:gd name="T2" fmla="*/ 344 w 344"/>
                <a:gd name="T3" fmla="*/ 160 h 160"/>
                <a:gd name="T4" fmla="*/ 344 w 344"/>
                <a:gd name="T5" fmla="*/ 48 h 160"/>
                <a:gd name="T6" fmla="*/ 296 w 344"/>
                <a:gd name="T7" fmla="*/ 0 h 160"/>
                <a:gd name="T8" fmla="*/ 48 w 344"/>
                <a:gd name="T9" fmla="*/ 0 h 160"/>
                <a:gd name="T10" fmla="*/ 0 w 344"/>
                <a:gd name="T11" fmla="*/ 48 h 160"/>
                <a:gd name="T12" fmla="*/ 0 w 344"/>
                <a:gd name="T13" fmla="*/ 156 h 160"/>
                <a:gd name="T14" fmla="*/ 166 w 344"/>
                <a:gd name="T15" fmla="*/ 132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160">
                  <a:moveTo>
                    <a:pt x="166" y="132"/>
                  </a:moveTo>
                  <a:cubicBezTo>
                    <a:pt x="228" y="132"/>
                    <a:pt x="288" y="142"/>
                    <a:pt x="344" y="160"/>
                  </a:cubicBezTo>
                  <a:cubicBezTo>
                    <a:pt x="344" y="48"/>
                    <a:pt x="344" y="48"/>
                    <a:pt x="344" y="48"/>
                  </a:cubicBezTo>
                  <a:cubicBezTo>
                    <a:pt x="344" y="22"/>
                    <a:pt x="322" y="0"/>
                    <a:pt x="296" y="0"/>
                  </a:cubicBezTo>
                  <a:cubicBezTo>
                    <a:pt x="48" y="0"/>
                    <a:pt x="48" y="0"/>
                    <a:pt x="48" y="0"/>
                  </a:cubicBezTo>
                  <a:cubicBezTo>
                    <a:pt x="22" y="0"/>
                    <a:pt x="0" y="22"/>
                    <a:pt x="0" y="48"/>
                  </a:cubicBezTo>
                  <a:cubicBezTo>
                    <a:pt x="0" y="156"/>
                    <a:pt x="0" y="156"/>
                    <a:pt x="0" y="156"/>
                  </a:cubicBezTo>
                  <a:cubicBezTo>
                    <a:pt x="53" y="141"/>
                    <a:pt x="108" y="132"/>
                    <a:pt x="166" y="132"/>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59" name="ValueBack">
              <a:extLst>
                <a:ext uri="{FF2B5EF4-FFF2-40B4-BE49-F238E27FC236}">
                  <a16:creationId xmlns:a16="http://schemas.microsoft.com/office/drawing/2014/main" id="{DD831464-240D-47EB-9989-85E5FC737A01}"/>
                </a:ext>
              </a:extLst>
            </p:cNvPr>
            <p:cNvSpPr/>
            <p:nvPr/>
          </p:nvSpPr>
          <p:spPr bwMode="gray">
            <a:xfrm>
              <a:off x="3195934" y="2495013"/>
              <a:ext cx="304166" cy="304166"/>
            </a:xfrm>
            <a:custGeom>
              <a:avLst/>
              <a:gdLst>
                <a:gd name="T0" fmla="*/ 70 w 214"/>
                <a:gd name="T1" fmla="*/ 215 h 215"/>
                <a:gd name="T2" fmla="*/ 71 w 214"/>
                <a:gd name="T3" fmla="*/ 213 h 215"/>
                <a:gd name="T4" fmla="*/ 214 w 214"/>
                <a:gd name="T5" fmla="*/ 68 h 215"/>
                <a:gd name="T6" fmla="*/ 165 w 214"/>
                <a:gd name="T7" fmla="*/ 18 h 215"/>
                <a:gd name="T8" fmla="*/ 97 w 214"/>
                <a:gd name="T9" fmla="*/ 18 h 215"/>
                <a:gd name="T10" fmla="*/ 19 w 214"/>
                <a:gd name="T11" fmla="*/ 96 h 215"/>
                <a:gd name="T12" fmla="*/ 19 w 214"/>
                <a:gd name="T13" fmla="*/ 164 h 215"/>
                <a:gd name="T14" fmla="*/ 70 w 214"/>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5">
                  <a:moveTo>
                    <a:pt x="70" y="215"/>
                  </a:moveTo>
                  <a:cubicBezTo>
                    <a:pt x="71" y="213"/>
                    <a:pt x="71" y="213"/>
                    <a:pt x="71" y="213"/>
                  </a:cubicBezTo>
                  <a:cubicBezTo>
                    <a:pt x="110" y="157"/>
                    <a:pt x="159" y="108"/>
                    <a:pt x="214" y="68"/>
                  </a:cubicBezTo>
                  <a:cubicBezTo>
                    <a:pt x="165" y="18"/>
                    <a:pt x="165" y="18"/>
                    <a:pt x="165" y="18"/>
                  </a:cubicBezTo>
                  <a:cubicBezTo>
                    <a:pt x="146" y="0"/>
                    <a:pt x="115" y="0"/>
                    <a:pt x="97" y="18"/>
                  </a:cubicBezTo>
                  <a:cubicBezTo>
                    <a:pt x="19" y="96"/>
                    <a:pt x="19" y="96"/>
                    <a:pt x="19" y="96"/>
                  </a:cubicBezTo>
                  <a:cubicBezTo>
                    <a:pt x="0" y="115"/>
                    <a:pt x="0" y="145"/>
                    <a:pt x="19" y="164"/>
                  </a:cubicBezTo>
                  <a:lnTo>
                    <a:pt x="70" y="215"/>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0" name="ValueText1">
              <a:extLst>
                <a:ext uri="{FF2B5EF4-FFF2-40B4-BE49-F238E27FC236}">
                  <a16:creationId xmlns:a16="http://schemas.microsoft.com/office/drawing/2014/main" id="{558532F3-8D2D-4D4B-A2D5-9DB347EEEAD8}"/>
                </a:ext>
              </a:extLst>
            </p:cNvPr>
            <p:cNvSpPr txBox="1"/>
            <p:nvPr/>
          </p:nvSpPr>
          <p:spPr bwMode="gray">
            <a:xfrm>
              <a:off x="3725562" y="1765780"/>
              <a:ext cx="554337" cy="380312"/>
            </a:xfrm>
            <a:prstGeom prst="rect">
              <a:avLst/>
            </a:prstGeom>
            <a:noFill/>
          </p:spPr>
          <p:txBody>
            <a:bodyPr wrap="square" tIns="90000" bIns="90000" anchor="ctr" anchorCtr="0">
              <a:prstTxWarp prst="textPlain">
                <a:avLst/>
              </a:prstTxWarp>
              <a:noAutofit/>
            </a:bodyPr>
            <a:lstStyle/>
            <a:p>
              <a:pPr fontAlgn="ctr"/>
              <a:r>
                <a:rPr lang="en-US" sz="700" dirty="0">
                  <a:solidFill>
                    <a:schemeClr val="accent4">
                      <a:lumMod val="100000"/>
                    </a:schemeClr>
                  </a:solidFill>
                  <a:latin typeface="Huawei Sans" panose="020C0503030203020204" pitchFamily="34" charset="0"/>
                </a:rPr>
                <a:t>High</a:t>
              </a:r>
            </a:p>
          </p:txBody>
        </p:sp>
      </p:grpSp>
      <p:grpSp>
        <p:nvGrpSpPr>
          <p:cNvPr id="61" name="14fe7c24-85d0-4fc3-87ba-2ad5a9a3e947" descr="VwYAAB+LCAAAAAAABAC1VMFO40AM/ZcBbt1VUhIKubVbijiwVKLay6qHIXFbs8mkmplIrVD/fZ3pZOOSUrQS3JJnP+f52c6rOMdMJCIUPXFut2ug56dCajtGudSyeCgzyCk21eUatEUwIvn96kl9Rvol8wp81pbwB1RYVIWDRRJ8DwiSGwaFgQPHkGIh8zEu0VJtQu7NFHQKyvpEqyvoCf8yCGvSnS6rNX00ELteI+aSd2A1qiVT49kiuBDH2RFjj8oyB6m69L2SY/SY0X+Ueam75Cb1iqU+LhaYwmwFBTgWhWao7FBlTyuZNb6NNC5XVoExHnh8foHUMlpyTURX0qVXZkXFzyaTOLwaDCPSyUXPKQVVRgbxWQ6YrGH2Uhlb0Ah8YrsAW9eIhoUbPxWeStoSsKCNi3QqsDiNVmWwEUm/RxOiHfPOfLtxXd2qzAP9gQPIgzX8JHatc2+jg8R8113IVhJ/mbcjuubLigafMUe7Pdlg9H6DTog5aO6I3BlsbHhCbsTlRgdyb5jcukwr9M1yt3Ivxe5/5/Q5bZxwPQzeXsZJx+P3pe7Piivdb7yYYF7/oYZp/c+gizJg/R00Z/MPrLeKH9hB4EjjI5n+aS74o9WLuQnxoQnhl5tQj+iLTPho+t3G57u/JsxA6FcGAAA=">
            <a:extLst>
              <a:ext uri="{FF2B5EF4-FFF2-40B4-BE49-F238E27FC236}">
                <a16:creationId xmlns:a16="http://schemas.microsoft.com/office/drawing/2014/main" id="{94CD1621-C31B-4A13-B909-CF091C83E80C}"/>
              </a:ext>
            </a:extLst>
          </p:cNvPr>
          <p:cNvGrpSpPr>
            <a:grpSpLocks noChangeAspect="1"/>
          </p:cNvGrpSpPr>
          <p:nvPr/>
        </p:nvGrpSpPr>
        <p:grpSpPr bwMode="gray">
          <a:xfrm>
            <a:off x="1400847" y="2440280"/>
            <a:ext cx="1090939" cy="1686626"/>
            <a:chOff x="3162300" y="1547028"/>
            <a:chExt cx="1667751" cy="2578397"/>
          </a:xfrm>
        </p:grpSpPr>
        <p:sp>
          <p:nvSpPr>
            <p:cNvPr id="62" name="ValueBack">
              <a:extLst>
                <a:ext uri="{FF2B5EF4-FFF2-40B4-BE49-F238E27FC236}">
                  <a16:creationId xmlns:a16="http://schemas.microsoft.com/office/drawing/2014/main" id="{21720557-8567-467F-9904-DF732E6F5CE6}"/>
                </a:ext>
              </a:extLst>
            </p:cNvPr>
            <p:cNvSpPr/>
            <p:nvPr/>
          </p:nvSpPr>
          <p:spPr bwMode="gray">
            <a:xfrm>
              <a:off x="3162300" y="2457673"/>
              <a:ext cx="1667751" cy="1667752"/>
            </a:xfrm>
            <a:prstGeom prst="donut">
              <a:avLst>
                <a:gd name="adj" fmla="val 13957"/>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63" name="ValueShape">
              <a:extLst>
                <a:ext uri="{FF2B5EF4-FFF2-40B4-BE49-F238E27FC236}">
                  <a16:creationId xmlns:a16="http://schemas.microsoft.com/office/drawing/2014/main" id="{E07BB9F1-FCFB-43FD-BB64-E422061BD483}"/>
                </a:ext>
              </a:extLst>
            </p:cNvPr>
            <p:cNvSpPr/>
            <p:nvPr/>
          </p:nvSpPr>
          <p:spPr bwMode="gray">
            <a:xfrm>
              <a:off x="3541758" y="2837131"/>
              <a:ext cx="908836" cy="908836"/>
            </a:xfrm>
            <a:prstGeom prst="pie">
              <a:avLst>
                <a:gd name="adj1" fmla="val 16200000"/>
                <a:gd name="adj2" fmla="val 19734834"/>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ndParaRPr>
            </a:p>
          </p:txBody>
        </p:sp>
        <p:sp>
          <p:nvSpPr>
            <p:cNvPr id="64" name="ValueBack">
              <a:extLst>
                <a:ext uri="{FF2B5EF4-FFF2-40B4-BE49-F238E27FC236}">
                  <a16:creationId xmlns:a16="http://schemas.microsoft.com/office/drawing/2014/main" id="{91A99C24-02D5-4BF3-900B-46DED057EF95}"/>
                </a:ext>
              </a:extLst>
            </p:cNvPr>
            <p:cNvSpPr/>
            <p:nvPr/>
          </p:nvSpPr>
          <p:spPr bwMode="gray">
            <a:xfrm>
              <a:off x="3751504" y="2248502"/>
              <a:ext cx="489342" cy="226717"/>
            </a:xfrm>
            <a:custGeom>
              <a:avLst/>
              <a:gdLst>
                <a:gd name="T0" fmla="*/ 166 w 344"/>
                <a:gd name="T1" fmla="*/ 132 h 160"/>
                <a:gd name="T2" fmla="*/ 344 w 344"/>
                <a:gd name="T3" fmla="*/ 160 h 160"/>
                <a:gd name="T4" fmla="*/ 344 w 344"/>
                <a:gd name="T5" fmla="*/ 48 h 160"/>
                <a:gd name="T6" fmla="*/ 296 w 344"/>
                <a:gd name="T7" fmla="*/ 0 h 160"/>
                <a:gd name="T8" fmla="*/ 48 w 344"/>
                <a:gd name="T9" fmla="*/ 0 h 160"/>
                <a:gd name="T10" fmla="*/ 0 w 344"/>
                <a:gd name="T11" fmla="*/ 48 h 160"/>
                <a:gd name="T12" fmla="*/ 0 w 344"/>
                <a:gd name="T13" fmla="*/ 156 h 160"/>
                <a:gd name="T14" fmla="*/ 166 w 344"/>
                <a:gd name="T15" fmla="*/ 132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160">
                  <a:moveTo>
                    <a:pt x="166" y="132"/>
                  </a:moveTo>
                  <a:cubicBezTo>
                    <a:pt x="228" y="132"/>
                    <a:pt x="288" y="142"/>
                    <a:pt x="344" y="160"/>
                  </a:cubicBezTo>
                  <a:cubicBezTo>
                    <a:pt x="344" y="48"/>
                    <a:pt x="344" y="48"/>
                    <a:pt x="344" y="48"/>
                  </a:cubicBezTo>
                  <a:cubicBezTo>
                    <a:pt x="344" y="22"/>
                    <a:pt x="322" y="0"/>
                    <a:pt x="296" y="0"/>
                  </a:cubicBezTo>
                  <a:cubicBezTo>
                    <a:pt x="48" y="0"/>
                    <a:pt x="48" y="0"/>
                    <a:pt x="48" y="0"/>
                  </a:cubicBezTo>
                  <a:cubicBezTo>
                    <a:pt x="22" y="0"/>
                    <a:pt x="0" y="22"/>
                    <a:pt x="0" y="48"/>
                  </a:cubicBezTo>
                  <a:cubicBezTo>
                    <a:pt x="0" y="156"/>
                    <a:pt x="0" y="156"/>
                    <a:pt x="0" y="156"/>
                  </a:cubicBezTo>
                  <a:cubicBezTo>
                    <a:pt x="53" y="141"/>
                    <a:pt x="108" y="132"/>
                    <a:pt x="166" y="132"/>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5" name="ValueBack">
              <a:extLst>
                <a:ext uri="{FF2B5EF4-FFF2-40B4-BE49-F238E27FC236}">
                  <a16:creationId xmlns:a16="http://schemas.microsoft.com/office/drawing/2014/main" id="{DD831464-240D-47EB-9989-85E5FC737A01}"/>
                </a:ext>
              </a:extLst>
            </p:cNvPr>
            <p:cNvSpPr/>
            <p:nvPr/>
          </p:nvSpPr>
          <p:spPr bwMode="gray">
            <a:xfrm>
              <a:off x="3195934" y="2495013"/>
              <a:ext cx="304166" cy="304166"/>
            </a:xfrm>
            <a:custGeom>
              <a:avLst/>
              <a:gdLst>
                <a:gd name="T0" fmla="*/ 70 w 214"/>
                <a:gd name="T1" fmla="*/ 215 h 215"/>
                <a:gd name="T2" fmla="*/ 71 w 214"/>
                <a:gd name="T3" fmla="*/ 213 h 215"/>
                <a:gd name="T4" fmla="*/ 214 w 214"/>
                <a:gd name="T5" fmla="*/ 68 h 215"/>
                <a:gd name="T6" fmla="*/ 165 w 214"/>
                <a:gd name="T7" fmla="*/ 18 h 215"/>
                <a:gd name="T8" fmla="*/ 97 w 214"/>
                <a:gd name="T9" fmla="*/ 18 h 215"/>
                <a:gd name="T10" fmla="*/ 19 w 214"/>
                <a:gd name="T11" fmla="*/ 96 h 215"/>
                <a:gd name="T12" fmla="*/ 19 w 214"/>
                <a:gd name="T13" fmla="*/ 164 h 215"/>
                <a:gd name="T14" fmla="*/ 70 w 214"/>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5">
                  <a:moveTo>
                    <a:pt x="70" y="215"/>
                  </a:moveTo>
                  <a:cubicBezTo>
                    <a:pt x="71" y="213"/>
                    <a:pt x="71" y="213"/>
                    <a:pt x="71" y="213"/>
                  </a:cubicBezTo>
                  <a:cubicBezTo>
                    <a:pt x="110" y="157"/>
                    <a:pt x="159" y="108"/>
                    <a:pt x="214" y="68"/>
                  </a:cubicBezTo>
                  <a:cubicBezTo>
                    <a:pt x="165" y="18"/>
                    <a:pt x="165" y="18"/>
                    <a:pt x="165" y="18"/>
                  </a:cubicBezTo>
                  <a:cubicBezTo>
                    <a:pt x="146" y="0"/>
                    <a:pt x="115" y="0"/>
                    <a:pt x="97" y="18"/>
                  </a:cubicBezTo>
                  <a:cubicBezTo>
                    <a:pt x="19" y="96"/>
                    <a:pt x="19" y="96"/>
                    <a:pt x="19" y="96"/>
                  </a:cubicBezTo>
                  <a:cubicBezTo>
                    <a:pt x="0" y="115"/>
                    <a:pt x="0" y="145"/>
                    <a:pt x="19" y="164"/>
                  </a:cubicBezTo>
                  <a:lnTo>
                    <a:pt x="70" y="215"/>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ctr"/>
              <a:endParaRPr lang="en-US" altLang="zh-CN" sz="1400" dirty="0">
                <a:latin typeface="Huawei Sans" panose="020C0503030203020204" pitchFamily="34" charset="0"/>
              </a:endParaRPr>
            </a:p>
          </p:txBody>
        </p:sp>
        <p:sp>
          <p:nvSpPr>
            <p:cNvPr id="66" name="ValueText1">
              <a:extLst>
                <a:ext uri="{FF2B5EF4-FFF2-40B4-BE49-F238E27FC236}">
                  <a16:creationId xmlns:a16="http://schemas.microsoft.com/office/drawing/2014/main" id="{558532F3-8D2D-4D4B-A2D5-9DB347EEEAD8}"/>
                </a:ext>
              </a:extLst>
            </p:cNvPr>
            <p:cNvSpPr txBox="1"/>
            <p:nvPr/>
          </p:nvSpPr>
          <p:spPr bwMode="gray">
            <a:xfrm>
              <a:off x="3541758" y="1547028"/>
              <a:ext cx="779875" cy="599062"/>
            </a:xfrm>
            <a:prstGeom prst="rect">
              <a:avLst/>
            </a:prstGeom>
            <a:noFill/>
          </p:spPr>
          <p:txBody>
            <a:bodyPr wrap="square" tIns="90000" bIns="90000" anchor="ctr" anchorCtr="0">
              <a:prstTxWarp prst="textPlain">
                <a:avLst/>
              </a:prstTxWarp>
              <a:noAutofit/>
            </a:bodyPr>
            <a:lstStyle/>
            <a:p>
              <a:pPr fontAlgn="ctr"/>
              <a:r>
                <a:rPr lang="en-US" sz="700" dirty="0">
                  <a:solidFill>
                    <a:srgbClr val="BAE6F6"/>
                  </a:solidFill>
                  <a:latin typeface="Huawei Sans" panose="020C0503030203020204" pitchFamily="34" charset="0"/>
                </a:rPr>
                <a:t>Low</a:t>
              </a:r>
            </a:p>
          </p:txBody>
        </p:sp>
      </p:grpSp>
      <p:sp>
        <p:nvSpPr>
          <p:cNvPr id="68" name="Right Arrow 158"/>
          <p:cNvSpPr/>
          <p:nvPr/>
        </p:nvSpPr>
        <p:spPr bwMode="gray">
          <a:xfrm>
            <a:off x="2654779" y="3303419"/>
            <a:ext cx="1028860" cy="354574"/>
          </a:xfrm>
          <a:prstGeom prst="rightArrow">
            <a:avLst>
              <a:gd name="adj1" fmla="val 79333"/>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407832" y="4585767"/>
            <a:ext cx="774571" cy="400110"/>
          </a:xfrm>
          <a:prstGeom prst="rect">
            <a:avLst/>
          </a:prstGeom>
          <a:noFill/>
        </p:spPr>
        <p:txBody>
          <a:bodyPr wrap="none" rtlCol="0">
            <a:spAutoFit/>
          </a:bodyPr>
          <a:lstStyle/>
          <a:p>
            <a:pPr fontAlgn="ctr"/>
            <a:r>
              <a:rPr lang="en-US" sz="2000" b="1" dirty="0">
                <a:latin typeface="Huawei Sans" panose="020C0503030203020204" pitchFamily="34" charset="0"/>
              </a:rPr>
              <a:t>2022</a:t>
            </a:r>
            <a:endParaRPr lang="en-US" altLang="zh-CN" sz="2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2349446" y="3648905"/>
            <a:ext cx="1550703" cy="523220"/>
          </a:xfrm>
          <a:prstGeom prst="rect">
            <a:avLst/>
          </a:prstGeom>
          <a:noFill/>
        </p:spPr>
        <p:txBody>
          <a:bodyPr wrap="square" rtlCol="0">
            <a:spAutoFit/>
          </a:bodyPr>
          <a:lstStyle/>
          <a:p>
            <a:pPr algn="ctr" fontAlgn="ctr"/>
            <a:r>
              <a:rPr lang="en-US" sz="1400" dirty="0">
                <a:latin typeface="Huawei Sans" panose="020C0503030203020204" pitchFamily="34" charset="0"/>
              </a:rPr>
              <a:t>Level of automation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5"/>
          <p:cNvSpPr/>
          <p:nvPr/>
        </p:nvSpPr>
        <p:spPr bwMode="gray">
          <a:xfrm>
            <a:off x="1786268" y="1644162"/>
            <a:ext cx="2715393" cy="345507"/>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Automated Management</a:t>
            </a:r>
          </a:p>
        </p:txBody>
      </p:sp>
      <p:sp>
        <p:nvSpPr>
          <p:cNvPr id="72" name="圆角矩形 75"/>
          <p:cNvSpPr/>
          <p:nvPr/>
        </p:nvSpPr>
        <p:spPr bwMode="gray">
          <a:xfrm>
            <a:off x="7749854" y="1644162"/>
            <a:ext cx="2332200" cy="345507"/>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Intelligent O&amp;M</a:t>
            </a:r>
          </a:p>
        </p:txBody>
      </p:sp>
    </p:spTree>
    <p:extLst>
      <p:ext uri="{BB962C8B-B14F-4D97-AF65-F5344CB8AC3E}">
        <p14:creationId xmlns:p14="http://schemas.microsoft.com/office/powerpoint/2010/main" val="18447382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85ada18b-c54a-4a42-a5a4-2fa9676d180f"/>
</p:tagLst>
</file>

<file path=ppt/tags/tag2.xml><?xml version="1.0" encoding="utf-8"?>
<p:tagLst xmlns:a="http://schemas.openxmlformats.org/drawingml/2006/main" xmlns:r="http://schemas.openxmlformats.org/officeDocument/2006/relationships" xmlns:p="http://schemas.openxmlformats.org/presentationml/2006/main">
  <p:tag name="ISLIDE.ICON" val="#171118;"/>
</p:tagLst>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1FF0D6-CD4C-4A0E-ABFA-CF3AABE5164E}"/>
</file>

<file path=customXml/itemProps2.xml><?xml version="1.0" encoding="utf-8"?>
<ds:datastoreItem xmlns:ds="http://schemas.openxmlformats.org/officeDocument/2006/customXml" ds:itemID="{627740AC-8742-4830-BBFE-23E326725ECA}"/>
</file>

<file path=customXml/itemProps3.xml><?xml version="1.0" encoding="utf-8"?>
<ds:datastoreItem xmlns:ds="http://schemas.openxmlformats.org/officeDocument/2006/customXml" ds:itemID="{54DD45B6-5AC9-4467-8ABD-2DC6952FDEA9}"/>
</file>

<file path=docProps/app.xml><?xml version="1.0" encoding="utf-8"?>
<Properties xmlns="http://schemas.openxmlformats.org/officeDocument/2006/extended-properties" xmlns:vt="http://schemas.openxmlformats.org/officeDocument/2006/docPropsVTypes">
  <Template/>
  <TotalTime>5731</TotalTime>
  <Words>6846</Words>
  <Application>Microsoft Office PowerPoint</Application>
  <PresentationFormat>Widescreen</PresentationFormat>
  <Paragraphs>644</Paragraphs>
  <Slides>42</Slides>
  <Notes>42</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微软雅黑</vt:lpstr>
      <vt:lpstr>方正兰亭黑简体</vt:lpstr>
      <vt:lpstr>Arial</vt:lpstr>
      <vt:lpstr>Huawei Sans</vt:lpstr>
      <vt:lpstr>Wingdings</vt:lpstr>
      <vt:lpstr>2_自定义设计方案</vt:lpstr>
      <vt:lpstr>PowerPoint Presentation</vt:lpstr>
      <vt:lpstr>Introduction to Network Management Protocols</vt:lpstr>
      <vt:lpstr>PowerPoint Presentation</vt:lpstr>
      <vt:lpstr>PowerPoint Presentation</vt:lpstr>
      <vt:lpstr>PowerPoint Presentation</vt:lpstr>
      <vt:lpstr>Current Situation of Network Development</vt:lpstr>
      <vt:lpstr>Challenges Faced by Traditional Network Management</vt:lpstr>
      <vt:lpstr>Trends in Network Management Development</vt:lpstr>
      <vt:lpstr>Trends in Network Management Development</vt:lpstr>
      <vt:lpstr>PowerPoint Presentation</vt:lpstr>
      <vt:lpstr>What Is Network Management?</vt:lpstr>
      <vt:lpstr>Typical Architecture of Network Management Systems</vt:lpstr>
      <vt:lpstr>Four Models of Network Management</vt:lpstr>
      <vt:lpstr>Five Functions of Network Management</vt:lpstr>
      <vt:lpstr>Five Functions of Network Management</vt:lpstr>
      <vt:lpstr>PowerPoint Presentation</vt:lpstr>
      <vt:lpstr>Network Management Overview</vt:lpstr>
      <vt:lpstr>CLI (Telnet/SSH) </vt:lpstr>
      <vt:lpstr>SNMP</vt:lpstr>
      <vt:lpstr>Application Scenarios of SNMP</vt:lpstr>
      <vt:lpstr>NETCONF</vt:lpstr>
      <vt:lpstr>Application Scenarios of NETCONF</vt:lpstr>
      <vt:lpstr>NetStream</vt:lpstr>
      <vt:lpstr>Application Scenarios of NetStream</vt:lpstr>
      <vt:lpstr>sFlow</vt:lpstr>
      <vt:lpstr>Application Scenarios of sFlow</vt:lpstr>
      <vt:lpstr>Telemetry</vt:lpstr>
      <vt:lpstr>Application Scenarios of Telemetry</vt:lpstr>
      <vt:lpstr>Syslog</vt:lpstr>
      <vt:lpstr>Others — LLDP</vt:lpstr>
      <vt:lpstr>Application Scenarios of LLDP</vt:lpstr>
      <vt:lpstr>Others — Mirroring</vt:lpstr>
      <vt:lpstr>Application Scenarios of Mirroring</vt:lpstr>
      <vt:lpstr>PowerPoint Presentation</vt:lpstr>
      <vt:lpstr>Typical Application Scenarios of Network Management</vt:lpstr>
      <vt:lpstr>What Is iMaster NCE?</vt:lpstr>
      <vt:lpstr>iMaster NCE Product Architecture and Customer Benefits</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386</cp:revision>
  <dcterms:created xsi:type="dcterms:W3CDTF">2018-11-29T10:16:29Z</dcterms:created>
  <dcterms:modified xsi:type="dcterms:W3CDTF">2020-08-12T01:43:50Z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(3)/4hLRezfBXQCbZjNwTkGfzW07BFkCpZagyY02XElmFvD/yUaLMA6PDEUuAgSADiM3LNoJQ9A
DjqqxOWM9xKfPCLf+BxvX52YayzeMN9bgKViR7xDGIAvUnLW0TjINJ0mOTo5n0wi2wY+iU2E
VHwQaxN/wPwCo7R9qOr5fgh3GTA0CJauuumWTB/g42ZA7ZmGocmPWfaUKKTxtjYGAk9qoi8L
dJos7XdjE8ieYREDJt</vt:lpwstr>
  </property>
  <property fmtid="{D5CDD505-2E9C-101B-9397-08002B2CF9AE}" pid="3" name="_2015_ms_pID_7253431">
    <vt:lpwstr>R/utIo5pNg7aqt9xECf1SPe1LRIsZVKFjU+WZE3SMbXMvHFkHhFv1p
8Fb4FbsxxzY39HwWvWqwtM43dWtesegJlhx2jgsXe3Ww0jJ6g1h1aJjAH8QAEokNgrKmJFn2
yFPreA5JkXin7tk1qM3R8sQiHM30lxN+w7qDtsO+UBcr7cUIWTG999R6xOjYWpEcYM0qlKN2
ekNgRBwV247rZ5672/1FT4Fizq/nS5gpbc/E</vt:lpwstr>
  </property>
  <property fmtid="{D5CDD505-2E9C-101B-9397-08002B2CF9AE}" pid="4" name="_2015_ms_pID_7253432">
    <vt:lpwstr>Mg==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1595988823</vt:lpwstr>
  </property>
  <property fmtid="{D5CDD505-2E9C-101B-9397-08002B2CF9AE}" pid="9" name="ContentTypeId">
    <vt:lpwstr>0x01010002C5B4B712841F4C8A7AAEE2CD191271</vt:lpwstr>
  </property>
</Properties>
</file>